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53"/>
  </p:notesMasterIdLst>
  <p:handoutMasterIdLst>
    <p:handoutMasterId r:id="rId54"/>
  </p:handoutMasterIdLst>
  <p:sldIdLst>
    <p:sldId id="384" r:id="rId7"/>
    <p:sldId id="257" r:id="rId8"/>
    <p:sldId id="337" r:id="rId9"/>
    <p:sldId id="302" r:id="rId10"/>
    <p:sldId id="385" r:id="rId11"/>
    <p:sldId id="340" r:id="rId12"/>
    <p:sldId id="341" r:id="rId13"/>
    <p:sldId id="343" r:id="rId14"/>
    <p:sldId id="344" r:id="rId15"/>
    <p:sldId id="345" r:id="rId16"/>
    <p:sldId id="347" r:id="rId17"/>
    <p:sldId id="386" r:id="rId18"/>
    <p:sldId id="387" r:id="rId19"/>
    <p:sldId id="388" r:id="rId20"/>
    <p:sldId id="389" r:id="rId21"/>
    <p:sldId id="390" r:id="rId22"/>
    <p:sldId id="353" r:id="rId23"/>
    <p:sldId id="391" r:id="rId24"/>
    <p:sldId id="392" r:id="rId25"/>
    <p:sldId id="393" r:id="rId26"/>
    <p:sldId id="358" r:id="rId27"/>
    <p:sldId id="360" r:id="rId28"/>
    <p:sldId id="361" r:id="rId29"/>
    <p:sldId id="362" r:id="rId30"/>
    <p:sldId id="363" r:id="rId31"/>
    <p:sldId id="364" r:id="rId32"/>
    <p:sldId id="365" r:id="rId33"/>
    <p:sldId id="367" r:id="rId34"/>
    <p:sldId id="368" r:id="rId35"/>
    <p:sldId id="369" r:id="rId36"/>
    <p:sldId id="370" r:id="rId37"/>
    <p:sldId id="371" r:id="rId38"/>
    <p:sldId id="372" r:id="rId39"/>
    <p:sldId id="374" r:id="rId40"/>
    <p:sldId id="376" r:id="rId41"/>
    <p:sldId id="377" r:id="rId42"/>
    <p:sldId id="378" r:id="rId43"/>
    <p:sldId id="379" r:id="rId44"/>
    <p:sldId id="380" r:id="rId45"/>
    <p:sldId id="381" r:id="rId46"/>
    <p:sldId id="382" r:id="rId47"/>
    <p:sldId id="383" r:id="rId48"/>
    <p:sldId id="394" r:id="rId49"/>
    <p:sldId id="395" r:id="rId50"/>
    <p:sldId id="321" r:id="rId51"/>
    <p:sldId id="327" r:id="rId5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92" autoAdjust="0"/>
    <p:restoredTop sz="61558" autoAdjust="0"/>
  </p:normalViewPr>
  <p:slideViewPr>
    <p:cSldViewPr snapToGrid="0">
      <p:cViewPr varScale="1">
        <p:scale>
          <a:sx n="71" d="100"/>
          <a:sy n="71" d="100"/>
        </p:scale>
        <p:origin x="1398"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laj Flis" userId="39e8211e-2a63-483a-9298-21d8b605897a" providerId="ADAL" clId="{ED345A53-C2EC-498C-AF62-78C6C1406C07}"/>
    <pc:docChg chg="undo custSel modSld">
      <pc:chgData name="Mikolaj Flis" userId="39e8211e-2a63-483a-9298-21d8b605897a" providerId="ADAL" clId="{ED345A53-C2EC-498C-AF62-78C6C1406C07}" dt="2021-08-31T11:21:20.731" v="8" actId="20577"/>
      <pc:docMkLst>
        <pc:docMk/>
      </pc:docMkLst>
      <pc:sldChg chg="addSp delSp modSp mod">
        <pc:chgData name="Mikolaj Flis" userId="39e8211e-2a63-483a-9298-21d8b605897a" providerId="ADAL" clId="{ED345A53-C2EC-498C-AF62-78C6C1406C07}" dt="2021-08-31T11:21:20.731" v="8" actId="20577"/>
        <pc:sldMkLst>
          <pc:docMk/>
          <pc:sldMk cId="2211890904" sldId="384"/>
        </pc:sldMkLst>
        <pc:spChg chg="add del mod">
          <ac:chgData name="Mikolaj Flis" userId="39e8211e-2a63-483a-9298-21d8b605897a" providerId="ADAL" clId="{ED345A53-C2EC-498C-AF62-78C6C1406C07}" dt="2021-08-31T11:21:20.731" v="8" actId="20577"/>
          <ac:spMkLst>
            <pc:docMk/>
            <pc:sldMk cId="2211890904" sldId="384"/>
            <ac:spMk id="2" creationId="{3CF0B2B5-4683-EA47-85B4-5F8C42063374}"/>
          </ac:spMkLst>
        </pc:spChg>
        <pc:spChg chg="mod">
          <ac:chgData name="Mikolaj Flis" userId="39e8211e-2a63-483a-9298-21d8b605897a" providerId="ADAL" clId="{ED345A53-C2EC-498C-AF62-78C6C1406C07}" dt="2021-08-31T11:20:25.718" v="0"/>
          <ac:spMkLst>
            <pc:docMk/>
            <pc:sldMk cId="2211890904" sldId="384"/>
            <ac:spMk id="3" creationId="{E70F63D7-C9D6-5940-A181-F1CEF7DF7ED4}"/>
          </ac:spMkLst>
        </pc:spChg>
        <pc:spChg chg="add del mod">
          <ac:chgData name="Mikolaj Flis" userId="39e8211e-2a63-483a-9298-21d8b605897a" providerId="ADAL" clId="{ED345A53-C2EC-498C-AF62-78C6C1406C07}" dt="2021-08-31T11:21:16.220" v="5" actId="478"/>
          <ac:spMkLst>
            <pc:docMk/>
            <pc:sldMk cId="2211890904" sldId="384"/>
            <ac:spMk id="5" creationId="{9F56261A-4646-4804-A008-F3DE2CE9E6F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D8ED4D-26A0-4662-A078-7F38E6A1356C}"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GB"/>
        </a:p>
      </dgm:t>
    </dgm:pt>
    <dgm:pt modelId="{0600FF97-116B-4074-BA49-20169A1A10EE}">
      <dgm:prSet phldrT="[Text]"/>
      <dgm:spPr/>
      <dgm:t>
        <a:bodyPr/>
        <a:lstStyle/>
        <a:p>
          <a:r>
            <a:rPr lang="en-GB" dirty="0"/>
            <a:t>WFI instruction is executed for deep sleep mode.</a:t>
          </a:r>
        </a:p>
      </dgm:t>
    </dgm:pt>
    <dgm:pt modelId="{B850C44B-0BEA-4516-83D5-FEA8ECF2C7E1}" type="parTrans" cxnId="{44DED850-58E9-4832-9068-4D23032ABC38}">
      <dgm:prSet/>
      <dgm:spPr/>
      <dgm:t>
        <a:bodyPr/>
        <a:lstStyle/>
        <a:p>
          <a:endParaRPr lang="en-GB"/>
        </a:p>
      </dgm:t>
    </dgm:pt>
    <dgm:pt modelId="{3D3D1BBC-3C9F-4D72-86CC-A974B4D2E9F1}" type="sibTrans" cxnId="{44DED850-58E9-4832-9068-4D23032ABC38}">
      <dgm:prSet/>
      <dgm:spPr/>
      <dgm:t>
        <a:bodyPr/>
        <a:lstStyle/>
        <a:p>
          <a:endParaRPr lang="en-GB" dirty="0"/>
        </a:p>
      </dgm:t>
    </dgm:pt>
    <dgm:pt modelId="{CA863FE5-0A64-4675-B6EB-CA7D5DEC0F82}">
      <dgm:prSet/>
      <dgm:spPr/>
      <dgm:t>
        <a:bodyPr/>
        <a:lstStyle/>
        <a:p>
          <a:r>
            <a:rPr lang="en-GB" dirty="0"/>
            <a:t>Processor sends mask information to WIC.</a:t>
          </a:r>
        </a:p>
      </dgm:t>
    </dgm:pt>
    <dgm:pt modelId="{C2D3D145-14EA-4B6A-9793-E8E6879EC995}" type="parTrans" cxnId="{390836F9-69E9-49B4-9D9B-C089C8D404AB}">
      <dgm:prSet/>
      <dgm:spPr/>
      <dgm:t>
        <a:bodyPr/>
        <a:lstStyle/>
        <a:p>
          <a:endParaRPr lang="en-GB"/>
        </a:p>
      </dgm:t>
    </dgm:pt>
    <dgm:pt modelId="{78991D00-32E1-4806-BAEE-CD2646762777}" type="sibTrans" cxnId="{390836F9-69E9-49B4-9D9B-C089C8D404AB}">
      <dgm:prSet/>
      <dgm:spPr/>
      <dgm:t>
        <a:bodyPr/>
        <a:lstStyle/>
        <a:p>
          <a:endParaRPr lang="en-GB" dirty="0"/>
        </a:p>
      </dgm:t>
    </dgm:pt>
    <dgm:pt modelId="{455E5892-E746-4AAD-8056-FBA2F8AEEC75}">
      <dgm:prSet/>
      <dgm:spPr/>
      <dgm:t>
        <a:bodyPr/>
        <a:lstStyle/>
        <a:p>
          <a:r>
            <a:rPr lang="en-GB" dirty="0"/>
            <a:t>Processor informs PMU to put into low power state.</a:t>
          </a:r>
        </a:p>
      </dgm:t>
    </dgm:pt>
    <dgm:pt modelId="{BE486F7F-280F-414F-A04B-7DB4DAC94253}" type="parTrans" cxnId="{2038CC8C-06CE-4985-9CA6-7AF58D007B71}">
      <dgm:prSet/>
      <dgm:spPr/>
      <dgm:t>
        <a:bodyPr/>
        <a:lstStyle/>
        <a:p>
          <a:endParaRPr lang="en-GB"/>
        </a:p>
      </dgm:t>
    </dgm:pt>
    <dgm:pt modelId="{D8AEC532-9D14-4A22-8DD0-471CAFF48996}" type="sibTrans" cxnId="{2038CC8C-06CE-4985-9CA6-7AF58D007B71}">
      <dgm:prSet/>
      <dgm:spPr/>
      <dgm:t>
        <a:bodyPr/>
        <a:lstStyle/>
        <a:p>
          <a:endParaRPr lang="en-GB" dirty="0"/>
        </a:p>
      </dgm:t>
    </dgm:pt>
    <dgm:pt modelId="{EABB40BD-4749-4BEC-8713-A23506B6EF01}">
      <dgm:prSet/>
      <dgm:spPr/>
      <dgm:t>
        <a:bodyPr/>
        <a:lstStyle/>
        <a:p>
          <a:r>
            <a:rPr lang="en-GB" dirty="0"/>
            <a:t>Processor deep sleep</a:t>
          </a:r>
        </a:p>
      </dgm:t>
    </dgm:pt>
    <dgm:pt modelId="{1ACCC56E-958C-4825-AC64-953E5993D39F}" type="parTrans" cxnId="{E6011DE3-1BC5-4F74-A9D4-8817300C8B4B}">
      <dgm:prSet/>
      <dgm:spPr/>
      <dgm:t>
        <a:bodyPr/>
        <a:lstStyle/>
        <a:p>
          <a:endParaRPr lang="en-GB"/>
        </a:p>
      </dgm:t>
    </dgm:pt>
    <dgm:pt modelId="{322199A2-0F68-40A4-B7D7-39DB0E82390B}" type="sibTrans" cxnId="{E6011DE3-1BC5-4F74-A9D4-8817300C8B4B}">
      <dgm:prSet/>
      <dgm:spPr/>
      <dgm:t>
        <a:bodyPr/>
        <a:lstStyle/>
        <a:p>
          <a:endParaRPr lang="en-GB" dirty="0"/>
        </a:p>
      </dgm:t>
    </dgm:pt>
    <dgm:pt modelId="{77EF3C06-D553-4B14-8BA3-29338EBE87A9}">
      <dgm:prSet/>
      <dgm:spPr/>
      <dgm:t>
        <a:bodyPr/>
        <a:lstStyle/>
        <a:p>
          <a:r>
            <a:rPr lang="en-GB" dirty="0"/>
            <a:t>IRQ occurs.</a:t>
          </a:r>
        </a:p>
      </dgm:t>
    </dgm:pt>
    <dgm:pt modelId="{67AE6043-8446-4BFC-B9E5-BC231E51F029}" type="parTrans" cxnId="{A36573F5-CE60-42EC-BBF3-50E78D51D78B}">
      <dgm:prSet/>
      <dgm:spPr/>
      <dgm:t>
        <a:bodyPr/>
        <a:lstStyle/>
        <a:p>
          <a:endParaRPr lang="en-GB"/>
        </a:p>
      </dgm:t>
    </dgm:pt>
    <dgm:pt modelId="{EBC7B7B5-5181-493F-8A5C-57FDFBCEA8F9}" type="sibTrans" cxnId="{A36573F5-CE60-42EC-BBF3-50E78D51D78B}">
      <dgm:prSet/>
      <dgm:spPr/>
      <dgm:t>
        <a:bodyPr/>
        <a:lstStyle/>
        <a:p>
          <a:endParaRPr lang="en-GB" dirty="0"/>
        </a:p>
      </dgm:t>
    </dgm:pt>
    <dgm:pt modelId="{E8F2654A-A80A-4E8F-97B3-2D909E83B0D9}">
      <dgm:prSet/>
      <dgm:spPr/>
      <dgm:t>
        <a:bodyPr/>
        <a:lstStyle/>
        <a:p>
          <a:r>
            <a:rPr lang="en-GB" dirty="0"/>
            <a:t>WIC first detects IRQ, and informs PMU to put power back to normal state.</a:t>
          </a:r>
        </a:p>
      </dgm:t>
    </dgm:pt>
    <dgm:pt modelId="{29C77C84-0610-402B-A872-7C8BE41ED461}" type="parTrans" cxnId="{6F92FB64-F997-407D-AF68-21B107C62B4A}">
      <dgm:prSet/>
      <dgm:spPr/>
      <dgm:t>
        <a:bodyPr/>
        <a:lstStyle/>
        <a:p>
          <a:endParaRPr lang="en-GB"/>
        </a:p>
      </dgm:t>
    </dgm:pt>
    <dgm:pt modelId="{66E368F5-53FF-4397-89FD-E9B589AD3EC8}" type="sibTrans" cxnId="{6F92FB64-F997-407D-AF68-21B107C62B4A}">
      <dgm:prSet/>
      <dgm:spPr/>
      <dgm:t>
        <a:bodyPr/>
        <a:lstStyle/>
        <a:p>
          <a:endParaRPr lang="en-GB" dirty="0"/>
        </a:p>
      </dgm:t>
    </dgm:pt>
    <dgm:pt modelId="{BAEEEE9D-A780-4DE7-B393-637A4CA16B6C}">
      <dgm:prSet/>
      <dgm:spPr/>
      <dgm:t>
        <a:bodyPr/>
        <a:lstStyle/>
        <a:p>
          <a:r>
            <a:rPr lang="en-GB" dirty="0"/>
            <a:t>WIC wakes up processor to start the ISR operation.</a:t>
          </a:r>
        </a:p>
      </dgm:t>
    </dgm:pt>
    <dgm:pt modelId="{7C49970D-2427-4698-8BDF-6F1252993318}" type="parTrans" cxnId="{D77E0275-8199-45F6-9EFB-931BEAB529AE}">
      <dgm:prSet/>
      <dgm:spPr/>
      <dgm:t>
        <a:bodyPr/>
        <a:lstStyle/>
        <a:p>
          <a:endParaRPr lang="en-GB"/>
        </a:p>
      </dgm:t>
    </dgm:pt>
    <dgm:pt modelId="{EB4BE4C6-A362-43F9-BA97-C577710D896B}" type="sibTrans" cxnId="{D77E0275-8199-45F6-9EFB-931BEAB529AE}">
      <dgm:prSet/>
      <dgm:spPr/>
      <dgm:t>
        <a:bodyPr/>
        <a:lstStyle/>
        <a:p>
          <a:endParaRPr lang="en-GB"/>
        </a:p>
      </dgm:t>
    </dgm:pt>
    <dgm:pt modelId="{F1D8A0FC-D4EA-4ED5-A85B-2C5AF4BBAD53}" type="pres">
      <dgm:prSet presAssocID="{C0D8ED4D-26A0-4662-A078-7F38E6A1356C}" presName="diagram" presStyleCnt="0">
        <dgm:presLayoutVars>
          <dgm:dir/>
          <dgm:resizeHandles val="exact"/>
        </dgm:presLayoutVars>
      </dgm:prSet>
      <dgm:spPr/>
    </dgm:pt>
    <dgm:pt modelId="{C2671B4A-F55D-4C27-A277-751C18D64BF7}" type="pres">
      <dgm:prSet presAssocID="{0600FF97-116B-4074-BA49-20169A1A10EE}" presName="node" presStyleLbl="node1" presStyleIdx="0" presStyleCnt="7">
        <dgm:presLayoutVars>
          <dgm:bulletEnabled val="1"/>
        </dgm:presLayoutVars>
      </dgm:prSet>
      <dgm:spPr/>
    </dgm:pt>
    <dgm:pt modelId="{62C6F82F-C721-4258-93EA-D06CD79F401A}" type="pres">
      <dgm:prSet presAssocID="{3D3D1BBC-3C9F-4D72-86CC-A974B4D2E9F1}" presName="sibTrans" presStyleLbl="sibTrans2D1" presStyleIdx="0" presStyleCnt="6"/>
      <dgm:spPr/>
    </dgm:pt>
    <dgm:pt modelId="{6980B745-F7F1-426C-A7F9-88928DAAC248}" type="pres">
      <dgm:prSet presAssocID="{3D3D1BBC-3C9F-4D72-86CC-A974B4D2E9F1}" presName="connectorText" presStyleLbl="sibTrans2D1" presStyleIdx="0" presStyleCnt="6"/>
      <dgm:spPr/>
    </dgm:pt>
    <dgm:pt modelId="{D9750AFC-B808-432D-9168-F339D3BCDBA6}" type="pres">
      <dgm:prSet presAssocID="{CA863FE5-0A64-4675-B6EB-CA7D5DEC0F82}" presName="node" presStyleLbl="node1" presStyleIdx="1" presStyleCnt="7">
        <dgm:presLayoutVars>
          <dgm:bulletEnabled val="1"/>
        </dgm:presLayoutVars>
      </dgm:prSet>
      <dgm:spPr/>
    </dgm:pt>
    <dgm:pt modelId="{A3C5EEED-6E9B-40B5-AE28-041310CB81EC}" type="pres">
      <dgm:prSet presAssocID="{78991D00-32E1-4806-BAEE-CD2646762777}" presName="sibTrans" presStyleLbl="sibTrans2D1" presStyleIdx="1" presStyleCnt="6"/>
      <dgm:spPr/>
    </dgm:pt>
    <dgm:pt modelId="{B61340C0-AB15-4001-B1BB-94B61202E937}" type="pres">
      <dgm:prSet presAssocID="{78991D00-32E1-4806-BAEE-CD2646762777}" presName="connectorText" presStyleLbl="sibTrans2D1" presStyleIdx="1" presStyleCnt="6"/>
      <dgm:spPr/>
    </dgm:pt>
    <dgm:pt modelId="{B432B09C-30D0-4E34-9075-52D0AE6D001A}" type="pres">
      <dgm:prSet presAssocID="{455E5892-E746-4AAD-8056-FBA2F8AEEC75}" presName="node" presStyleLbl="node1" presStyleIdx="2" presStyleCnt="7">
        <dgm:presLayoutVars>
          <dgm:bulletEnabled val="1"/>
        </dgm:presLayoutVars>
      </dgm:prSet>
      <dgm:spPr/>
    </dgm:pt>
    <dgm:pt modelId="{26449877-04CC-4EF5-AD90-808CA7D4D4FB}" type="pres">
      <dgm:prSet presAssocID="{D8AEC532-9D14-4A22-8DD0-471CAFF48996}" presName="sibTrans" presStyleLbl="sibTrans2D1" presStyleIdx="2" presStyleCnt="6"/>
      <dgm:spPr/>
    </dgm:pt>
    <dgm:pt modelId="{BAB13EFB-8A20-43D7-A6D7-C6B22D32D6C1}" type="pres">
      <dgm:prSet presAssocID="{D8AEC532-9D14-4A22-8DD0-471CAFF48996}" presName="connectorText" presStyleLbl="sibTrans2D1" presStyleIdx="2" presStyleCnt="6"/>
      <dgm:spPr/>
    </dgm:pt>
    <dgm:pt modelId="{451EEBD6-D2ED-4618-895E-562B14DFC5BE}" type="pres">
      <dgm:prSet presAssocID="{EABB40BD-4749-4BEC-8713-A23506B6EF01}" presName="node" presStyleLbl="node1" presStyleIdx="3" presStyleCnt="7">
        <dgm:presLayoutVars>
          <dgm:bulletEnabled val="1"/>
        </dgm:presLayoutVars>
      </dgm:prSet>
      <dgm:spPr/>
    </dgm:pt>
    <dgm:pt modelId="{889EDCA1-8A10-4927-BCFF-AD1122876F5A}" type="pres">
      <dgm:prSet presAssocID="{322199A2-0F68-40A4-B7D7-39DB0E82390B}" presName="sibTrans" presStyleLbl="sibTrans2D1" presStyleIdx="3" presStyleCnt="6"/>
      <dgm:spPr/>
    </dgm:pt>
    <dgm:pt modelId="{650977AB-6433-4947-BF5D-3D1B01456388}" type="pres">
      <dgm:prSet presAssocID="{322199A2-0F68-40A4-B7D7-39DB0E82390B}" presName="connectorText" presStyleLbl="sibTrans2D1" presStyleIdx="3" presStyleCnt="6"/>
      <dgm:spPr/>
    </dgm:pt>
    <dgm:pt modelId="{9DE42FB4-B890-4FA1-B83D-D52F528FDF0B}" type="pres">
      <dgm:prSet presAssocID="{77EF3C06-D553-4B14-8BA3-29338EBE87A9}" presName="node" presStyleLbl="node1" presStyleIdx="4" presStyleCnt="7">
        <dgm:presLayoutVars>
          <dgm:bulletEnabled val="1"/>
        </dgm:presLayoutVars>
      </dgm:prSet>
      <dgm:spPr/>
    </dgm:pt>
    <dgm:pt modelId="{99619698-82C7-4759-830F-E406385E145C}" type="pres">
      <dgm:prSet presAssocID="{EBC7B7B5-5181-493F-8A5C-57FDFBCEA8F9}" presName="sibTrans" presStyleLbl="sibTrans2D1" presStyleIdx="4" presStyleCnt="6"/>
      <dgm:spPr/>
    </dgm:pt>
    <dgm:pt modelId="{335B51B6-44DF-4422-ACCB-8B87161CE107}" type="pres">
      <dgm:prSet presAssocID="{EBC7B7B5-5181-493F-8A5C-57FDFBCEA8F9}" presName="connectorText" presStyleLbl="sibTrans2D1" presStyleIdx="4" presStyleCnt="6"/>
      <dgm:spPr/>
    </dgm:pt>
    <dgm:pt modelId="{382A3655-C6E6-4D32-8276-F5310B0775CC}" type="pres">
      <dgm:prSet presAssocID="{E8F2654A-A80A-4E8F-97B3-2D909E83B0D9}" presName="node" presStyleLbl="node1" presStyleIdx="5" presStyleCnt="7">
        <dgm:presLayoutVars>
          <dgm:bulletEnabled val="1"/>
        </dgm:presLayoutVars>
      </dgm:prSet>
      <dgm:spPr/>
    </dgm:pt>
    <dgm:pt modelId="{2622BFA2-518E-43D2-97AB-E9C532B93BB8}" type="pres">
      <dgm:prSet presAssocID="{66E368F5-53FF-4397-89FD-E9B589AD3EC8}" presName="sibTrans" presStyleLbl="sibTrans2D1" presStyleIdx="5" presStyleCnt="6"/>
      <dgm:spPr/>
    </dgm:pt>
    <dgm:pt modelId="{56763798-F0C3-4566-94EE-8C03A13A54AB}" type="pres">
      <dgm:prSet presAssocID="{66E368F5-53FF-4397-89FD-E9B589AD3EC8}" presName="connectorText" presStyleLbl="sibTrans2D1" presStyleIdx="5" presStyleCnt="6"/>
      <dgm:spPr/>
    </dgm:pt>
    <dgm:pt modelId="{6B0064E4-4E64-48AC-9519-4B34919E3155}" type="pres">
      <dgm:prSet presAssocID="{BAEEEE9D-A780-4DE7-B393-637A4CA16B6C}" presName="node" presStyleLbl="node1" presStyleIdx="6" presStyleCnt="7">
        <dgm:presLayoutVars>
          <dgm:bulletEnabled val="1"/>
        </dgm:presLayoutVars>
      </dgm:prSet>
      <dgm:spPr/>
    </dgm:pt>
  </dgm:ptLst>
  <dgm:cxnLst>
    <dgm:cxn modelId="{641BDC05-AE74-4A89-9BE7-266EAB9BFF16}" type="presOf" srcId="{EABB40BD-4749-4BEC-8713-A23506B6EF01}" destId="{451EEBD6-D2ED-4618-895E-562B14DFC5BE}" srcOrd="0" destOrd="0" presId="urn:microsoft.com/office/officeart/2005/8/layout/process5"/>
    <dgm:cxn modelId="{F6765D0E-02D5-408A-8500-084B7D4ED926}" type="presOf" srcId="{322199A2-0F68-40A4-B7D7-39DB0E82390B}" destId="{889EDCA1-8A10-4927-BCFF-AD1122876F5A}" srcOrd="0" destOrd="0" presId="urn:microsoft.com/office/officeart/2005/8/layout/process5"/>
    <dgm:cxn modelId="{3D78011B-BB18-45ED-887C-7AB5AD11B799}" type="presOf" srcId="{78991D00-32E1-4806-BAEE-CD2646762777}" destId="{B61340C0-AB15-4001-B1BB-94B61202E937}" srcOrd="1" destOrd="0" presId="urn:microsoft.com/office/officeart/2005/8/layout/process5"/>
    <dgm:cxn modelId="{2781C75C-63CA-47A6-A90E-6913D7A2EA35}" type="presOf" srcId="{EBC7B7B5-5181-493F-8A5C-57FDFBCEA8F9}" destId="{99619698-82C7-4759-830F-E406385E145C}" srcOrd="0" destOrd="0" presId="urn:microsoft.com/office/officeart/2005/8/layout/process5"/>
    <dgm:cxn modelId="{6F92FB64-F997-407D-AF68-21B107C62B4A}" srcId="{C0D8ED4D-26A0-4662-A078-7F38E6A1356C}" destId="{E8F2654A-A80A-4E8F-97B3-2D909E83B0D9}" srcOrd="5" destOrd="0" parTransId="{29C77C84-0610-402B-A872-7C8BE41ED461}" sibTransId="{66E368F5-53FF-4397-89FD-E9B589AD3EC8}"/>
    <dgm:cxn modelId="{9DA04E46-653F-4A83-9F74-755BE299F5F2}" type="presOf" srcId="{D8AEC532-9D14-4A22-8DD0-471CAFF48996}" destId="{BAB13EFB-8A20-43D7-A6D7-C6B22D32D6C1}" srcOrd="1" destOrd="0" presId="urn:microsoft.com/office/officeart/2005/8/layout/process5"/>
    <dgm:cxn modelId="{2474EC4C-B5F3-43D5-99DA-926B34B1AF0D}" type="presOf" srcId="{CA863FE5-0A64-4675-B6EB-CA7D5DEC0F82}" destId="{D9750AFC-B808-432D-9168-F339D3BCDBA6}" srcOrd="0" destOrd="0" presId="urn:microsoft.com/office/officeart/2005/8/layout/process5"/>
    <dgm:cxn modelId="{D88B086D-F855-4AC6-AD51-0314C66EDD3C}" type="presOf" srcId="{322199A2-0F68-40A4-B7D7-39DB0E82390B}" destId="{650977AB-6433-4947-BF5D-3D1B01456388}" srcOrd="1" destOrd="0" presId="urn:microsoft.com/office/officeart/2005/8/layout/process5"/>
    <dgm:cxn modelId="{E5DE314F-1B81-4195-90F5-870439B0BB8E}" type="presOf" srcId="{0600FF97-116B-4074-BA49-20169A1A10EE}" destId="{C2671B4A-F55D-4C27-A277-751C18D64BF7}" srcOrd="0" destOrd="0" presId="urn:microsoft.com/office/officeart/2005/8/layout/process5"/>
    <dgm:cxn modelId="{44DED850-58E9-4832-9068-4D23032ABC38}" srcId="{C0D8ED4D-26A0-4662-A078-7F38E6A1356C}" destId="{0600FF97-116B-4074-BA49-20169A1A10EE}" srcOrd="0" destOrd="0" parTransId="{B850C44B-0BEA-4516-83D5-FEA8ECF2C7E1}" sibTransId="{3D3D1BBC-3C9F-4D72-86CC-A974B4D2E9F1}"/>
    <dgm:cxn modelId="{D77E0275-8199-45F6-9EFB-931BEAB529AE}" srcId="{C0D8ED4D-26A0-4662-A078-7F38E6A1356C}" destId="{BAEEEE9D-A780-4DE7-B393-637A4CA16B6C}" srcOrd="6" destOrd="0" parTransId="{7C49970D-2427-4698-8BDF-6F1252993318}" sibTransId="{EB4BE4C6-A362-43F9-BA97-C577710D896B}"/>
    <dgm:cxn modelId="{3F19D475-0926-45DB-B2BA-1421C25C87A2}" type="presOf" srcId="{BAEEEE9D-A780-4DE7-B393-637A4CA16B6C}" destId="{6B0064E4-4E64-48AC-9519-4B34919E3155}" srcOrd="0" destOrd="0" presId="urn:microsoft.com/office/officeart/2005/8/layout/process5"/>
    <dgm:cxn modelId="{2A971483-6EAB-4B91-9C6F-DFE80589B55F}" type="presOf" srcId="{EBC7B7B5-5181-493F-8A5C-57FDFBCEA8F9}" destId="{335B51B6-44DF-4422-ACCB-8B87161CE107}" srcOrd="1" destOrd="0" presId="urn:microsoft.com/office/officeart/2005/8/layout/process5"/>
    <dgm:cxn modelId="{3E58D784-9A70-46F3-9461-72633C861A09}" type="presOf" srcId="{66E368F5-53FF-4397-89FD-E9B589AD3EC8}" destId="{56763798-F0C3-4566-94EE-8C03A13A54AB}" srcOrd="1" destOrd="0" presId="urn:microsoft.com/office/officeart/2005/8/layout/process5"/>
    <dgm:cxn modelId="{2038CC8C-06CE-4985-9CA6-7AF58D007B71}" srcId="{C0D8ED4D-26A0-4662-A078-7F38E6A1356C}" destId="{455E5892-E746-4AAD-8056-FBA2F8AEEC75}" srcOrd="2" destOrd="0" parTransId="{BE486F7F-280F-414F-A04B-7DB4DAC94253}" sibTransId="{D8AEC532-9D14-4A22-8DD0-471CAFF48996}"/>
    <dgm:cxn modelId="{FE0AEF8F-3E1C-4DCF-A479-9F261E301286}" type="presOf" srcId="{3D3D1BBC-3C9F-4D72-86CC-A974B4D2E9F1}" destId="{62C6F82F-C721-4258-93EA-D06CD79F401A}" srcOrd="0" destOrd="0" presId="urn:microsoft.com/office/officeart/2005/8/layout/process5"/>
    <dgm:cxn modelId="{56101893-49C0-4B4A-ACEF-EBA0DCE8DD91}" type="presOf" srcId="{E8F2654A-A80A-4E8F-97B3-2D909E83B0D9}" destId="{382A3655-C6E6-4D32-8276-F5310B0775CC}" srcOrd="0" destOrd="0" presId="urn:microsoft.com/office/officeart/2005/8/layout/process5"/>
    <dgm:cxn modelId="{4C564A98-128C-48A7-B03A-BD36C903FBA5}" type="presOf" srcId="{3D3D1BBC-3C9F-4D72-86CC-A974B4D2E9F1}" destId="{6980B745-F7F1-426C-A7F9-88928DAAC248}" srcOrd="1" destOrd="0" presId="urn:microsoft.com/office/officeart/2005/8/layout/process5"/>
    <dgm:cxn modelId="{6FBBEEAF-88A6-4A10-A0F0-6EFC69E3A50E}" type="presOf" srcId="{C0D8ED4D-26A0-4662-A078-7F38E6A1356C}" destId="{F1D8A0FC-D4EA-4ED5-A85B-2C5AF4BBAD53}" srcOrd="0" destOrd="0" presId="urn:microsoft.com/office/officeart/2005/8/layout/process5"/>
    <dgm:cxn modelId="{2941EAC0-427A-46B0-A045-D20DC082139D}" type="presOf" srcId="{D8AEC532-9D14-4A22-8DD0-471CAFF48996}" destId="{26449877-04CC-4EF5-AD90-808CA7D4D4FB}" srcOrd="0" destOrd="0" presId="urn:microsoft.com/office/officeart/2005/8/layout/process5"/>
    <dgm:cxn modelId="{4FAD53D7-7E54-4915-82D4-4EB9D39E9B6A}" type="presOf" srcId="{77EF3C06-D553-4B14-8BA3-29338EBE87A9}" destId="{9DE42FB4-B890-4FA1-B83D-D52F528FDF0B}" srcOrd="0" destOrd="0" presId="urn:microsoft.com/office/officeart/2005/8/layout/process5"/>
    <dgm:cxn modelId="{A476B4D8-3573-4B34-AB68-0A58EA8510B8}" type="presOf" srcId="{66E368F5-53FF-4397-89FD-E9B589AD3EC8}" destId="{2622BFA2-518E-43D2-97AB-E9C532B93BB8}" srcOrd="0" destOrd="0" presId="urn:microsoft.com/office/officeart/2005/8/layout/process5"/>
    <dgm:cxn modelId="{E6011DE3-1BC5-4F74-A9D4-8817300C8B4B}" srcId="{C0D8ED4D-26A0-4662-A078-7F38E6A1356C}" destId="{EABB40BD-4749-4BEC-8713-A23506B6EF01}" srcOrd="3" destOrd="0" parTransId="{1ACCC56E-958C-4825-AC64-953E5993D39F}" sibTransId="{322199A2-0F68-40A4-B7D7-39DB0E82390B}"/>
    <dgm:cxn modelId="{A3D35FEA-7A58-4E0F-AF8B-D1CB67B9C0E1}" type="presOf" srcId="{455E5892-E746-4AAD-8056-FBA2F8AEEC75}" destId="{B432B09C-30D0-4E34-9075-52D0AE6D001A}" srcOrd="0" destOrd="0" presId="urn:microsoft.com/office/officeart/2005/8/layout/process5"/>
    <dgm:cxn modelId="{A36573F5-CE60-42EC-BBF3-50E78D51D78B}" srcId="{C0D8ED4D-26A0-4662-A078-7F38E6A1356C}" destId="{77EF3C06-D553-4B14-8BA3-29338EBE87A9}" srcOrd="4" destOrd="0" parTransId="{67AE6043-8446-4BFC-B9E5-BC231E51F029}" sibTransId="{EBC7B7B5-5181-493F-8A5C-57FDFBCEA8F9}"/>
    <dgm:cxn modelId="{390836F9-69E9-49B4-9D9B-C089C8D404AB}" srcId="{C0D8ED4D-26A0-4662-A078-7F38E6A1356C}" destId="{CA863FE5-0A64-4675-B6EB-CA7D5DEC0F82}" srcOrd="1" destOrd="0" parTransId="{C2D3D145-14EA-4B6A-9793-E8E6879EC995}" sibTransId="{78991D00-32E1-4806-BAEE-CD2646762777}"/>
    <dgm:cxn modelId="{0E98F4FF-094A-45C0-8BBD-923B9EAD1E90}" type="presOf" srcId="{78991D00-32E1-4806-BAEE-CD2646762777}" destId="{A3C5EEED-6E9B-40B5-AE28-041310CB81EC}" srcOrd="0" destOrd="0" presId="urn:microsoft.com/office/officeart/2005/8/layout/process5"/>
    <dgm:cxn modelId="{B4CEB2AC-6715-4E9A-BD70-C01D81B7CC81}" type="presParOf" srcId="{F1D8A0FC-D4EA-4ED5-A85B-2C5AF4BBAD53}" destId="{C2671B4A-F55D-4C27-A277-751C18D64BF7}" srcOrd="0" destOrd="0" presId="urn:microsoft.com/office/officeart/2005/8/layout/process5"/>
    <dgm:cxn modelId="{B6453E8C-A1EE-4918-B747-EAF206657F82}" type="presParOf" srcId="{F1D8A0FC-D4EA-4ED5-A85B-2C5AF4BBAD53}" destId="{62C6F82F-C721-4258-93EA-D06CD79F401A}" srcOrd="1" destOrd="0" presId="urn:microsoft.com/office/officeart/2005/8/layout/process5"/>
    <dgm:cxn modelId="{7583D31E-9156-443F-9BA5-876645305022}" type="presParOf" srcId="{62C6F82F-C721-4258-93EA-D06CD79F401A}" destId="{6980B745-F7F1-426C-A7F9-88928DAAC248}" srcOrd="0" destOrd="0" presId="urn:microsoft.com/office/officeart/2005/8/layout/process5"/>
    <dgm:cxn modelId="{C83B8934-9673-4E75-A314-0CE4CDAE80DE}" type="presParOf" srcId="{F1D8A0FC-D4EA-4ED5-A85B-2C5AF4BBAD53}" destId="{D9750AFC-B808-432D-9168-F339D3BCDBA6}" srcOrd="2" destOrd="0" presId="urn:microsoft.com/office/officeart/2005/8/layout/process5"/>
    <dgm:cxn modelId="{A8B6BDF5-9906-4A27-B078-4E944B0914E1}" type="presParOf" srcId="{F1D8A0FC-D4EA-4ED5-A85B-2C5AF4BBAD53}" destId="{A3C5EEED-6E9B-40B5-AE28-041310CB81EC}" srcOrd="3" destOrd="0" presId="urn:microsoft.com/office/officeart/2005/8/layout/process5"/>
    <dgm:cxn modelId="{31EE5705-3964-4EB7-A173-97D9CE0CB82B}" type="presParOf" srcId="{A3C5EEED-6E9B-40B5-AE28-041310CB81EC}" destId="{B61340C0-AB15-4001-B1BB-94B61202E937}" srcOrd="0" destOrd="0" presId="urn:microsoft.com/office/officeart/2005/8/layout/process5"/>
    <dgm:cxn modelId="{63E0FD13-3336-4244-86B7-AF4040CE5CC6}" type="presParOf" srcId="{F1D8A0FC-D4EA-4ED5-A85B-2C5AF4BBAD53}" destId="{B432B09C-30D0-4E34-9075-52D0AE6D001A}" srcOrd="4" destOrd="0" presId="urn:microsoft.com/office/officeart/2005/8/layout/process5"/>
    <dgm:cxn modelId="{7655A4DE-375A-4C30-B1FF-FA967C3C47F7}" type="presParOf" srcId="{F1D8A0FC-D4EA-4ED5-A85B-2C5AF4BBAD53}" destId="{26449877-04CC-4EF5-AD90-808CA7D4D4FB}" srcOrd="5" destOrd="0" presId="urn:microsoft.com/office/officeart/2005/8/layout/process5"/>
    <dgm:cxn modelId="{DC14D2BC-D1FB-4499-9D3C-F46DC827DE28}" type="presParOf" srcId="{26449877-04CC-4EF5-AD90-808CA7D4D4FB}" destId="{BAB13EFB-8A20-43D7-A6D7-C6B22D32D6C1}" srcOrd="0" destOrd="0" presId="urn:microsoft.com/office/officeart/2005/8/layout/process5"/>
    <dgm:cxn modelId="{4881864F-2F6B-444D-A5D8-F9CA6AE1CE11}" type="presParOf" srcId="{F1D8A0FC-D4EA-4ED5-A85B-2C5AF4BBAD53}" destId="{451EEBD6-D2ED-4618-895E-562B14DFC5BE}" srcOrd="6" destOrd="0" presId="urn:microsoft.com/office/officeart/2005/8/layout/process5"/>
    <dgm:cxn modelId="{4A5F0533-140C-4E00-B9A0-3E6965D98C2C}" type="presParOf" srcId="{F1D8A0FC-D4EA-4ED5-A85B-2C5AF4BBAD53}" destId="{889EDCA1-8A10-4927-BCFF-AD1122876F5A}" srcOrd="7" destOrd="0" presId="urn:microsoft.com/office/officeart/2005/8/layout/process5"/>
    <dgm:cxn modelId="{470678EA-3B50-4139-9F10-30F028830153}" type="presParOf" srcId="{889EDCA1-8A10-4927-BCFF-AD1122876F5A}" destId="{650977AB-6433-4947-BF5D-3D1B01456388}" srcOrd="0" destOrd="0" presId="urn:microsoft.com/office/officeart/2005/8/layout/process5"/>
    <dgm:cxn modelId="{79A57581-3DC3-4B30-9096-72A93BE1CF5C}" type="presParOf" srcId="{F1D8A0FC-D4EA-4ED5-A85B-2C5AF4BBAD53}" destId="{9DE42FB4-B890-4FA1-B83D-D52F528FDF0B}" srcOrd="8" destOrd="0" presId="urn:microsoft.com/office/officeart/2005/8/layout/process5"/>
    <dgm:cxn modelId="{380BDD14-2A09-441F-A408-7596CBCBEF94}" type="presParOf" srcId="{F1D8A0FC-D4EA-4ED5-A85B-2C5AF4BBAD53}" destId="{99619698-82C7-4759-830F-E406385E145C}" srcOrd="9" destOrd="0" presId="urn:microsoft.com/office/officeart/2005/8/layout/process5"/>
    <dgm:cxn modelId="{1CCBAE91-91AF-4808-B927-BA8834CC2D65}" type="presParOf" srcId="{99619698-82C7-4759-830F-E406385E145C}" destId="{335B51B6-44DF-4422-ACCB-8B87161CE107}" srcOrd="0" destOrd="0" presId="urn:microsoft.com/office/officeart/2005/8/layout/process5"/>
    <dgm:cxn modelId="{F091BD7A-6DAD-43DF-9B7A-006509A869B2}" type="presParOf" srcId="{F1D8A0FC-D4EA-4ED5-A85B-2C5AF4BBAD53}" destId="{382A3655-C6E6-4D32-8276-F5310B0775CC}" srcOrd="10" destOrd="0" presId="urn:microsoft.com/office/officeart/2005/8/layout/process5"/>
    <dgm:cxn modelId="{8E163200-6873-4278-8E50-A501379CE877}" type="presParOf" srcId="{F1D8A0FC-D4EA-4ED5-A85B-2C5AF4BBAD53}" destId="{2622BFA2-518E-43D2-97AB-E9C532B93BB8}" srcOrd="11" destOrd="0" presId="urn:microsoft.com/office/officeart/2005/8/layout/process5"/>
    <dgm:cxn modelId="{1AC55EA1-DE24-4D9D-AA7B-31F7B4393729}" type="presParOf" srcId="{2622BFA2-518E-43D2-97AB-E9C532B93BB8}" destId="{56763798-F0C3-4566-94EE-8C03A13A54AB}" srcOrd="0" destOrd="0" presId="urn:microsoft.com/office/officeart/2005/8/layout/process5"/>
    <dgm:cxn modelId="{737EF694-4F2E-47EF-A98A-6FA4A887B924}" type="presParOf" srcId="{F1D8A0FC-D4EA-4ED5-A85B-2C5AF4BBAD53}" destId="{6B0064E4-4E64-48AC-9519-4B34919E3155}" srcOrd="1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671B4A-F55D-4C27-A277-751C18D64BF7}">
      <dsp:nvSpPr>
        <dsp:cNvPr id="0" name=""/>
        <dsp:cNvSpPr/>
      </dsp:nvSpPr>
      <dsp:spPr>
        <a:xfrm>
          <a:off x="172364" y="1645"/>
          <a:ext cx="1890044" cy="11340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WFI instruction is executed for deep sleep mode.</a:t>
          </a:r>
        </a:p>
      </dsp:txBody>
      <dsp:txXfrm>
        <a:off x="205578" y="34859"/>
        <a:ext cx="1823616" cy="1067598"/>
      </dsp:txXfrm>
    </dsp:sp>
    <dsp:sp modelId="{62C6F82F-C721-4258-93EA-D06CD79F401A}">
      <dsp:nvSpPr>
        <dsp:cNvPr id="0" name=""/>
        <dsp:cNvSpPr/>
      </dsp:nvSpPr>
      <dsp:spPr>
        <a:xfrm>
          <a:off x="2228732" y="334293"/>
          <a:ext cx="400689" cy="4687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dirty="0"/>
        </a:p>
      </dsp:txBody>
      <dsp:txXfrm>
        <a:off x="2228732" y="428039"/>
        <a:ext cx="280482" cy="281238"/>
      </dsp:txXfrm>
    </dsp:sp>
    <dsp:sp modelId="{D9750AFC-B808-432D-9168-F339D3BCDBA6}">
      <dsp:nvSpPr>
        <dsp:cNvPr id="0" name=""/>
        <dsp:cNvSpPr/>
      </dsp:nvSpPr>
      <dsp:spPr>
        <a:xfrm>
          <a:off x="2818425" y="1645"/>
          <a:ext cx="1890044" cy="11340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Processor sends mask information to WIC.</a:t>
          </a:r>
        </a:p>
      </dsp:txBody>
      <dsp:txXfrm>
        <a:off x="2851639" y="34859"/>
        <a:ext cx="1823616" cy="1067598"/>
      </dsp:txXfrm>
    </dsp:sp>
    <dsp:sp modelId="{A3C5EEED-6E9B-40B5-AE28-041310CB81EC}">
      <dsp:nvSpPr>
        <dsp:cNvPr id="0" name=""/>
        <dsp:cNvSpPr/>
      </dsp:nvSpPr>
      <dsp:spPr>
        <a:xfrm>
          <a:off x="4874794" y="334293"/>
          <a:ext cx="400689" cy="4687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dirty="0"/>
        </a:p>
      </dsp:txBody>
      <dsp:txXfrm>
        <a:off x="4874794" y="428039"/>
        <a:ext cx="280482" cy="281238"/>
      </dsp:txXfrm>
    </dsp:sp>
    <dsp:sp modelId="{B432B09C-30D0-4E34-9075-52D0AE6D001A}">
      <dsp:nvSpPr>
        <dsp:cNvPr id="0" name=""/>
        <dsp:cNvSpPr/>
      </dsp:nvSpPr>
      <dsp:spPr>
        <a:xfrm>
          <a:off x="5464487" y="1645"/>
          <a:ext cx="1890044" cy="11340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Processor informs PMU to put into low power state.</a:t>
          </a:r>
        </a:p>
      </dsp:txBody>
      <dsp:txXfrm>
        <a:off x="5497701" y="34859"/>
        <a:ext cx="1823616" cy="1067598"/>
      </dsp:txXfrm>
    </dsp:sp>
    <dsp:sp modelId="{26449877-04CC-4EF5-AD90-808CA7D4D4FB}">
      <dsp:nvSpPr>
        <dsp:cNvPr id="0" name=""/>
        <dsp:cNvSpPr/>
      </dsp:nvSpPr>
      <dsp:spPr>
        <a:xfrm>
          <a:off x="7520855" y="334293"/>
          <a:ext cx="400689" cy="4687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dirty="0"/>
        </a:p>
      </dsp:txBody>
      <dsp:txXfrm>
        <a:off x="7520855" y="428039"/>
        <a:ext cx="280482" cy="281238"/>
      </dsp:txXfrm>
    </dsp:sp>
    <dsp:sp modelId="{451EEBD6-D2ED-4618-895E-562B14DFC5BE}">
      <dsp:nvSpPr>
        <dsp:cNvPr id="0" name=""/>
        <dsp:cNvSpPr/>
      </dsp:nvSpPr>
      <dsp:spPr>
        <a:xfrm>
          <a:off x="8110549" y="1645"/>
          <a:ext cx="1890044" cy="11340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Processor deep sleep</a:t>
          </a:r>
        </a:p>
      </dsp:txBody>
      <dsp:txXfrm>
        <a:off x="8143763" y="34859"/>
        <a:ext cx="1823616" cy="1067598"/>
      </dsp:txXfrm>
    </dsp:sp>
    <dsp:sp modelId="{889EDCA1-8A10-4927-BCFF-AD1122876F5A}">
      <dsp:nvSpPr>
        <dsp:cNvPr id="0" name=""/>
        <dsp:cNvSpPr/>
      </dsp:nvSpPr>
      <dsp:spPr>
        <a:xfrm rot="5400000">
          <a:off x="8855227" y="1267975"/>
          <a:ext cx="400689" cy="4687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dirty="0"/>
        </a:p>
      </dsp:txBody>
      <dsp:txXfrm rot="-5400000">
        <a:off x="8914953" y="1301996"/>
        <a:ext cx="281238" cy="280482"/>
      </dsp:txXfrm>
    </dsp:sp>
    <dsp:sp modelId="{9DE42FB4-B890-4FA1-B83D-D52F528FDF0B}">
      <dsp:nvSpPr>
        <dsp:cNvPr id="0" name=""/>
        <dsp:cNvSpPr/>
      </dsp:nvSpPr>
      <dsp:spPr>
        <a:xfrm>
          <a:off x="8110549" y="1891689"/>
          <a:ext cx="1890044" cy="11340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IRQ occurs.</a:t>
          </a:r>
        </a:p>
      </dsp:txBody>
      <dsp:txXfrm>
        <a:off x="8143763" y="1924903"/>
        <a:ext cx="1823616" cy="1067598"/>
      </dsp:txXfrm>
    </dsp:sp>
    <dsp:sp modelId="{99619698-82C7-4759-830F-E406385E145C}">
      <dsp:nvSpPr>
        <dsp:cNvPr id="0" name=""/>
        <dsp:cNvSpPr/>
      </dsp:nvSpPr>
      <dsp:spPr>
        <a:xfrm rot="10800000">
          <a:off x="7543536" y="2224337"/>
          <a:ext cx="400689" cy="4687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dirty="0"/>
        </a:p>
      </dsp:txBody>
      <dsp:txXfrm rot="10800000">
        <a:off x="7663743" y="2318083"/>
        <a:ext cx="280482" cy="281238"/>
      </dsp:txXfrm>
    </dsp:sp>
    <dsp:sp modelId="{382A3655-C6E6-4D32-8276-F5310B0775CC}">
      <dsp:nvSpPr>
        <dsp:cNvPr id="0" name=""/>
        <dsp:cNvSpPr/>
      </dsp:nvSpPr>
      <dsp:spPr>
        <a:xfrm>
          <a:off x="5464487" y="1891689"/>
          <a:ext cx="1890044" cy="11340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WIC first detects IRQ, and informs PMU to put power back to normal state.</a:t>
          </a:r>
        </a:p>
      </dsp:txBody>
      <dsp:txXfrm>
        <a:off x="5497701" y="1924903"/>
        <a:ext cx="1823616" cy="1067598"/>
      </dsp:txXfrm>
    </dsp:sp>
    <dsp:sp modelId="{2622BFA2-518E-43D2-97AB-E9C532B93BB8}">
      <dsp:nvSpPr>
        <dsp:cNvPr id="0" name=""/>
        <dsp:cNvSpPr/>
      </dsp:nvSpPr>
      <dsp:spPr>
        <a:xfrm rot="10800000">
          <a:off x="4897474" y="2224337"/>
          <a:ext cx="400689" cy="4687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dirty="0"/>
        </a:p>
      </dsp:txBody>
      <dsp:txXfrm rot="10800000">
        <a:off x="5017681" y="2318083"/>
        <a:ext cx="280482" cy="281238"/>
      </dsp:txXfrm>
    </dsp:sp>
    <dsp:sp modelId="{6B0064E4-4E64-48AC-9519-4B34919E3155}">
      <dsp:nvSpPr>
        <dsp:cNvPr id="0" name=""/>
        <dsp:cNvSpPr/>
      </dsp:nvSpPr>
      <dsp:spPr>
        <a:xfrm>
          <a:off x="2818425" y="1891689"/>
          <a:ext cx="1890044" cy="11340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WIC wakes up processor to start the ISR operation.</a:t>
          </a:r>
        </a:p>
      </dsp:txBody>
      <dsp:txXfrm>
        <a:off x="2851639" y="1924903"/>
        <a:ext cx="1823616" cy="1067598"/>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9/29/2021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MOV</a:t>
            </a:r>
            <a:r>
              <a:rPr lang="en-GB" baseline="0" dirty="0"/>
              <a:t> instruction can only access registers. It does not access memory. We access the memory using the LOAD/STORE instructions. The Cortex-M0 architecture is a load/store architecture, because most instructions do not access memory. For example, a MUL instruction cannot directly read a value from memory and multiply it with something. The result from a MUL instruction cannot be put directly into memory. To access memory either to get a value from a memory location or to store something in a memory location, we have to use the load and store instructions.</a:t>
            </a:r>
          </a:p>
          <a:p>
            <a:endParaRPr lang="en-GB" baseline="0" dirty="0"/>
          </a:p>
          <a:p>
            <a:r>
              <a:rPr lang="en-GB" baseline="0" dirty="0"/>
              <a:t>The load instruction uses a register as a pointer, so it gets the memory address from a register.  It should be noted here that when a register (R2 in this case) is used as a pointer, its name is enclosed in square brackets when writing the instruction. In this example, the load instruction (LDR) uses the value stored in R2 as an address. It fetches what is stored in memory at that address and puts it into R5. So when this instruction is executed, the value in the specified memory location goes into R5.</a:t>
            </a: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2334975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The Cortex-M0 processor supports a number of load instructions, which support various data transfer sizes and addressing modes. The supported data transfer sizes are word,</a:t>
            </a:r>
            <a:r>
              <a:rPr lang="en-US" sz="1200" baseline="0" dirty="0">
                <a:latin typeface="Arial" pitchFamily="100" charset="0"/>
                <a:ea typeface="MS PGothic" pitchFamily="34" charset="-128"/>
              </a:rPr>
              <a:t> </a:t>
            </a:r>
            <a:r>
              <a:rPr lang="en-GB" sz="1200" baseline="0" dirty="0">
                <a:latin typeface="Arial" pitchFamily="100" charset="0"/>
                <a:ea typeface="MS PGothic" pitchFamily="34" charset="-128"/>
              </a:rPr>
              <a:t>h</a:t>
            </a:r>
            <a:r>
              <a:rPr lang="en-GB" sz="1200" dirty="0">
                <a:latin typeface="Arial" pitchFamily="100" charset="0"/>
                <a:ea typeface="MS PGothic" pitchFamily="34" charset="-128"/>
              </a:rPr>
              <a:t>alf-word, and byte.</a:t>
            </a:r>
            <a:r>
              <a:rPr lang="en-GB" sz="1200" baseline="0" dirty="0">
                <a:latin typeface="Arial" pitchFamily="100" charset="0"/>
                <a:ea typeface="MS PGothic" pitchFamily="34" charset="-128"/>
              </a:rPr>
              <a:t> F</a:t>
            </a:r>
            <a:r>
              <a:rPr lang="en-GB" sz="1200" dirty="0">
                <a:latin typeface="Arial" pitchFamily="100" charset="0"/>
                <a:ea typeface="MS PGothic" pitchFamily="34" charset="-128"/>
              </a:rPr>
              <a:t>or these, we use LDR, LDRH, and LDRB, respectively.</a:t>
            </a:r>
          </a:p>
          <a:p>
            <a:endParaRPr lang="en-GB" sz="1200" dirty="0">
              <a:latin typeface="Arial" pitchFamily="100" charset="0"/>
              <a:ea typeface="MS PGothic" pitchFamily="34" charset="-128"/>
            </a:endParaRPr>
          </a:p>
          <a:p>
            <a:r>
              <a:rPr lang="en-GB" sz="1200" dirty="0">
                <a:latin typeface="Arial" pitchFamily="100" charset="0"/>
                <a:ea typeface="MS PGothic" pitchFamily="34" charset="-128"/>
              </a:rPr>
              <a:t>It is possible using the load instruction to modify the address pointer. For example, the load instruction LDR R0, [R1, 4] uses offset addressing, which means a small fixed constant value is added to the value stored in the register (R1) and the result of this addition is used as the desired memory address.</a:t>
            </a:r>
          </a:p>
          <a:p>
            <a:endParaRPr lang="en-GB" baseline="0" dirty="0"/>
          </a:p>
          <a:p>
            <a:r>
              <a:rPr lang="en-GB" baseline="0" dirty="0"/>
              <a:t>So when the above instruction (LDR R0 [R1, 4]) is executed, the processor calculates the desired memory address is (R1 +4), and it fetches what is stored in memory at that address and puts it into register R0.</a:t>
            </a:r>
          </a:p>
          <a:p>
            <a:endParaRPr lang="en-GB" baseline="0" dirty="0"/>
          </a:p>
          <a:p>
            <a:endParaRPr lang="en-GB" baseline="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13</a:t>
            </a:fld>
            <a:endParaRPr lang="en-US" altLang="en-US" dirty="0"/>
          </a:p>
        </p:txBody>
      </p:sp>
    </p:spTree>
    <p:extLst>
      <p:ext uri="{BB962C8B-B14F-4D97-AF65-F5344CB8AC3E}">
        <p14:creationId xmlns:p14="http://schemas.microsoft.com/office/powerpoint/2010/main" val="3336852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pitchFamily="100" charset="0"/>
                <a:ea typeface="MS PGothic" pitchFamily="34" charset="-128"/>
              </a:rPr>
              <a:t>Signed data types are commonly used in programming languages such as C,</a:t>
            </a:r>
            <a:r>
              <a:rPr lang="en-US" sz="1200" baseline="0" dirty="0">
                <a:latin typeface="Arial" pitchFamily="100" charset="0"/>
                <a:ea typeface="MS PGothic" pitchFamily="34" charset="-128"/>
              </a:rPr>
              <a:t> in which case, there is a need to sign extend the data. In the </a:t>
            </a:r>
            <a:r>
              <a:rPr lang="en-GB" sz="1100" kern="1200" dirty="0">
                <a:solidFill>
                  <a:schemeClr val="tx1"/>
                </a:solidFill>
                <a:effectLst/>
                <a:latin typeface="+mn-lt"/>
                <a:ea typeface="ＭＳ Ｐゴシック" charset="0"/>
                <a:cs typeface="ＭＳ Ｐゴシック" charset="0"/>
              </a:rPr>
              <a:t>Cortex-M0 processor, sign</a:t>
            </a:r>
            <a:r>
              <a:rPr lang="en-GB" sz="1100" kern="1200" baseline="0" dirty="0">
                <a:solidFill>
                  <a:schemeClr val="tx1"/>
                </a:solidFill>
                <a:effectLst/>
                <a:latin typeface="+mn-lt"/>
                <a:ea typeface="ＭＳ Ｐゴシック" charset="0"/>
                <a:cs typeface="ＭＳ Ｐゴシック" charset="0"/>
              </a:rPr>
              <a:t> extension is achieved using </a:t>
            </a:r>
            <a:r>
              <a:rPr lang="en-US" sz="1200" dirty="0">
                <a:latin typeface="Arial" pitchFamily="100" charset="0"/>
                <a:ea typeface="MS PGothic" pitchFamily="34" charset="-128"/>
              </a:rPr>
              <a:t>LDRSB and LDRSH instructions.</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864096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In order to copy a value from a register to a location in the memory space, we need to use the STORE instruction. The store instruction also uses a register to hold the desired memory address, similar to the LOAD instruction. However, the first operand of the store instruction is the source of the data value to be stored into memory. The second operand specifies the destination address in the memory.</a:t>
            </a:r>
          </a:p>
          <a:p>
            <a:endParaRPr lang="en-GB" baseline="0" dirty="0"/>
          </a:p>
          <a:p>
            <a:r>
              <a:rPr lang="en-GB" baseline="0" dirty="0"/>
              <a:t>The store instruction is one of the few instructions that use the first operand as the source and the second operand as the destination. When the processor executes the store instruction shown here, it copies the value stored in register 5 (the source) out to the memory address specified in register 1.</a:t>
            </a: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15</a:t>
            </a:fld>
            <a:endParaRPr lang="en-US" altLang="en-US" dirty="0"/>
          </a:p>
        </p:txBody>
      </p:sp>
    </p:spTree>
    <p:extLst>
      <p:ext uri="{BB962C8B-B14F-4D97-AF65-F5344CB8AC3E}">
        <p14:creationId xmlns:p14="http://schemas.microsoft.com/office/powerpoint/2010/main" val="265369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The Cortex-M0 processor supports a number of store instructions, which support various data transfer sizes and addressing modes. The supported data transfer sizes are word, </a:t>
            </a:r>
            <a:r>
              <a:rPr lang="en-GB" sz="1200" dirty="0">
                <a:latin typeface="Arial" pitchFamily="100" charset="0"/>
                <a:ea typeface="MS PGothic" pitchFamily="34" charset="-128"/>
              </a:rPr>
              <a:t>half-word, and byte, and for these, we use STR, STRH, and STRB, respectively.</a:t>
            </a: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1142914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pitchFamily="100" charset="0"/>
                <a:ea typeface="MS PGothic" pitchFamily="34" charset="-128"/>
              </a:rPr>
              <a:t>Multiple data access instructions</a:t>
            </a:r>
            <a:r>
              <a:rPr lang="en-US" sz="1200" baseline="0" dirty="0">
                <a:latin typeface="Arial" pitchFamily="100" charset="0"/>
                <a:ea typeface="MS PGothic" pitchFamily="34" charset="-128"/>
              </a:rPr>
              <a:t> allow loading or storing  several registers simultaneously. </a:t>
            </a:r>
            <a:r>
              <a:rPr lang="en-US" sz="1200" dirty="0">
                <a:latin typeface="Arial" pitchFamily="100" charset="0"/>
                <a:ea typeface="MS PGothic" pitchFamily="34" charset="-128"/>
              </a:rPr>
              <a:t>For example, (</a:t>
            </a:r>
            <a:r>
              <a:rPr lang="en-GB" sz="1200" dirty="0">
                <a:latin typeface="Arial"/>
              </a:rPr>
              <a:t>LDM R0, {R1, R2</a:t>
            </a:r>
            <a:r>
              <a:rPr lang="en-GB" sz="1200" dirty="0">
                <a:latin typeface="Arial" pitchFamily="100" charset="0"/>
                <a:ea typeface="MS PGothic" pitchFamily="34" charset="-128"/>
              </a:rPr>
              <a:t>–R7</a:t>
            </a:r>
            <a:r>
              <a:rPr lang="en-GB" sz="1200" dirty="0">
                <a:latin typeface="Arial"/>
              </a:rPr>
              <a:t>}) will load the registers R2, R3, R4, R5, R6, and R7 with the content stored in memory locations R0, R0+4,…R0+24.</a:t>
            </a:r>
            <a:r>
              <a:rPr lang="en-GB" sz="1200" baseline="0" dirty="0">
                <a:latin typeface="Arial"/>
              </a:rPr>
              <a:t> </a:t>
            </a:r>
            <a:r>
              <a:rPr lang="en-US" sz="1200" dirty="0">
                <a:latin typeface="Arial" pitchFamily="100" charset="0"/>
                <a:ea typeface="MS PGothic" pitchFamily="34" charset="-128"/>
              </a:rPr>
              <a:t>Another</a:t>
            </a:r>
            <a:r>
              <a:rPr lang="en-US" sz="1200" baseline="0" dirty="0">
                <a:latin typeface="Arial" pitchFamily="100" charset="0"/>
                <a:ea typeface="MS PGothic" pitchFamily="34" charset="-128"/>
              </a:rPr>
              <a:t> example is the </a:t>
            </a:r>
            <a:r>
              <a:rPr lang="en-US" sz="1200" dirty="0">
                <a:latin typeface="Arial" pitchFamily="100" charset="0"/>
                <a:ea typeface="MS PGothic" pitchFamily="34" charset="-128"/>
              </a:rPr>
              <a:t>LDMIA instruction, which performs a similar function to LDM. In addition, it increments the source register (Rn) to the last address plus 4. </a:t>
            </a:r>
            <a:r>
              <a:rPr lang="en-US" sz="1200" baseline="0" dirty="0">
                <a:latin typeface="Arial" pitchFamily="100" charset="0"/>
                <a:ea typeface="MS PGothic" pitchFamily="34" charset="-128"/>
              </a:rPr>
              <a:t> </a:t>
            </a:r>
            <a:r>
              <a:rPr lang="en-GB" sz="1200" dirty="0">
                <a:latin typeface="Arial" pitchFamily="100" charset="0"/>
                <a:ea typeface="MS PGothic" pitchFamily="34" charset="-128"/>
              </a:rPr>
              <a:t>A third example is the STMIA instruction, which stores several registers into memory, and then increments Rn to the last address.</a:t>
            </a:r>
            <a:r>
              <a:rPr lang="en-GB" sz="1200" baseline="0" dirty="0">
                <a:latin typeface="Arial" pitchFamily="100" charset="0"/>
                <a:ea typeface="MS PGothic" pitchFamily="34" charset="-128"/>
              </a:rPr>
              <a:t> </a:t>
            </a:r>
            <a:r>
              <a:rPr lang="en-US" sz="1200" dirty="0">
                <a:latin typeface="Arial" pitchFamily="100" charset="0"/>
                <a:ea typeface="MS PGothic" pitchFamily="34" charset="-128"/>
              </a:rPr>
              <a:t>It is important to note here that for load/store multiple instructions, the transfer size is always in word size.</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2724203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dirty="0">
                <a:latin typeface="Arial" pitchFamily="100" charset="0"/>
                <a:ea typeface="MS PGothic" pitchFamily="34" charset="-128"/>
              </a:rPr>
              <a:t>Access to stack memory can be achieved using PUSH and POP instructions. </a:t>
            </a:r>
            <a:r>
              <a:rPr lang="en-US" sz="1200" dirty="0">
                <a:latin typeface="Arial" pitchFamily="100" charset="0"/>
                <a:ea typeface="MS PGothic" pitchFamily="34" charset="-128"/>
              </a:rPr>
              <a:t>The PUSH instruction </a:t>
            </a:r>
            <a:r>
              <a:rPr lang="en-GB" sz="1200" b="0" i="0" u="none" strike="noStrike" kern="1200" dirty="0">
                <a:solidFill>
                  <a:schemeClr val="tx1"/>
                </a:solidFill>
                <a:effectLst/>
                <a:latin typeface="Arial"/>
                <a:ea typeface="ＭＳ Ｐゴシック" charset="0"/>
                <a:cs typeface="ＭＳ Ｐゴシック" charset="0"/>
              </a:rPr>
              <a:t>w</a:t>
            </a:r>
            <a:r>
              <a:rPr lang="en-GB" sz="1200" b="0" i="0" u="none" strike="noStrike" dirty="0">
                <a:effectLst/>
                <a:latin typeface="Arial"/>
              </a:rPr>
              <a:t>rites single or multiple registers into memory and updates</a:t>
            </a:r>
            <a:r>
              <a:rPr lang="en-GB" sz="1200" b="0" i="0" u="none" strike="noStrike" baseline="0" dirty="0">
                <a:effectLst/>
                <a:latin typeface="Arial"/>
              </a:rPr>
              <a:t> the</a:t>
            </a:r>
            <a:r>
              <a:rPr lang="en-GB" sz="1200" b="0" i="0" u="none" strike="noStrike" dirty="0">
                <a:effectLst/>
                <a:latin typeface="Arial"/>
              </a:rPr>
              <a:t> base register.</a:t>
            </a:r>
            <a:r>
              <a:rPr lang="en-GB" sz="1200" b="0" i="0" u="none" strike="noStrike" baseline="0" dirty="0">
                <a:effectLst/>
                <a:latin typeface="Arial"/>
              </a:rPr>
              <a:t> </a:t>
            </a:r>
            <a:r>
              <a:rPr lang="en-US" sz="1200" dirty="0">
                <a:latin typeface="Arial" pitchFamily="100" charset="0"/>
                <a:ea typeface="MS PGothic" pitchFamily="34" charset="-128"/>
              </a:rPr>
              <a:t>The POP instruction </a:t>
            </a:r>
            <a:r>
              <a:rPr lang="en-GB" sz="1200" b="0" i="0" u="none" strike="noStrike" kern="1200" dirty="0">
                <a:solidFill>
                  <a:schemeClr val="tx1"/>
                </a:solidFill>
                <a:effectLst/>
                <a:latin typeface="Arial"/>
                <a:ea typeface="ＭＳ Ｐゴシック" charset="0"/>
                <a:cs typeface="ＭＳ Ｐゴシック" charset="0"/>
              </a:rPr>
              <a:t>r</a:t>
            </a:r>
            <a:r>
              <a:rPr lang="en-GB" sz="1200" b="0" i="0" u="none" strike="noStrike" dirty="0">
                <a:effectLst/>
                <a:latin typeface="Arial"/>
              </a:rPr>
              <a:t>eads single</a:t>
            </a:r>
            <a:r>
              <a:rPr lang="en-GB" sz="1200" b="0" i="0" u="none" strike="noStrike" baseline="0" dirty="0">
                <a:effectLst/>
                <a:latin typeface="Arial"/>
              </a:rPr>
              <a:t> or multiple registers from memory and updates the base register.</a:t>
            </a:r>
            <a:endParaRPr lang="en-GB" sz="1200" b="0" i="0" u="none" strike="noStrike" dirty="0">
              <a:effectLst/>
              <a:latin typeface="Arial"/>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1830651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pitchFamily="100" charset="0"/>
                <a:ea typeface="MS PGothic" pitchFamily="34" charset="-128"/>
              </a:rPr>
              <a:t>The add </a:t>
            </a:r>
            <a:r>
              <a:rPr lang="en-US" sz="1200" dirty="0">
                <a:latin typeface="Arial" pitchFamily="100" charset="0"/>
                <a:ea typeface="MS PGothic" pitchFamily="34" charset="-128"/>
              </a:rPr>
              <a:t>operation can be carried out between two registers, or between one register and an immediate constant. For example, the instruction: </a:t>
            </a:r>
          </a:p>
          <a:p>
            <a:endParaRPr lang="en-US" sz="1200" dirty="0">
              <a:latin typeface="Arial" pitchFamily="100" charset="0"/>
              <a:ea typeface="MS PGothic" pitchFamily="34" charset="-128"/>
            </a:endParaRPr>
          </a:p>
          <a:p>
            <a:r>
              <a:rPr lang="en-US" sz="1200" dirty="0">
                <a:latin typeface="Arial" pitchFamily="100" charset="0"/>
                <a:ea typeface="MS PGothic" pitchFamily="34" charset="-128"/>
              </a:rPr>
              <a:t>ADDS R0, R1, R2  </a:t>
            </a:r>
          </a:p>
          <a:p>
            <a:endParaRPr lang="en-US" sz="1200" dirty="0">
              <a:latin typeface="Arial" pitchFamily="100" charset="0"/>
              <a:ea typeface="MS PGothic" pitchFamily="34" charset="-128"/>
            </a:endParaRPr>
          </a:p>
          <a:p>
            <a:r>
              <a:rPr lang="en-US" sz="1200" dirty="0">
                <a:latin typeface="Arial" pitchFamily="100" charset="0"/>
                <a:ea typeface="MS PGothic" pitchFamily="34" charset="-128"/>
              </a:rPr>
              <a:t>will add the values stored in R2 and R1 and store the results in R0. </a:t>
            </a:r>
            <a:r>
              <a:rPr lang="en-US" sz="1200" baseline="0" dirty="0">
                <a:latin typeface="Arial" pitchFamily="100" charset="0"/>
                <a:ea typeface="MS PGothic" pitchFamily="34" charset="-128"/>
              </a:rPr>
              <a:t>B</a:t>
            </a:r>
            <a:r>
              <a:rPr lang="en-US" sz="1200" dirty="0">
                <a:latin typeface="Arial" pitchFamily="100" charset="0"/>
                <a:ea typeface="MS PGothic" pitchFamily="34" charset="-128"/>
              </a:rPr>
              <a:t>ecause the Cortex-M0 uses a finite number</a:t>
            </a:r>
            <a:r>
              <a:rPr lang="en-US" sz="1200" baseline="0" dirty="0">
                <a:latin typeface="Arial" pitchFamily="100" charset="0"/>
                <a:ea typeface="MS PGothic" pitchFamily="34" charset="-128"/>
              </a:rPr>
              <a:t> </a:t>
            </a:r>
            <a:r>
              <a:rPr lang="en-US" sz="1200" dirty="0">
                <a:latin typeface="Arial" pitchFamily="100" charset="0"/>
                <a:ea typeface="MS PGothic" pitchFamily="34" charset="-128"/>
              </a:rPr>
              <a:t>of bits to represent numbers, arithmetic operation may sometimes lead to errors such as overflow; therefore, most of the arithmetic instructions will need to update the </a:t>
            </a:r>
            <a:r>
              <a:rPr lang="en-GB" sz="1200" dirty="0">
                <a:latin typeface="Arial" pitchFamily="100" charset="0"/>
                <a:ea typeface="MS PGothic" pitchFamily="34" charset="-128"/>
              </a:rPr>
              <a:t>application program status register (</a:t>
            </a:r>
            <a:r>
              <a:rPr lang="en-US" sz="1200" dirty="0"/>
              <a:t>APSR) in case of a fault as follows: </a:t>
            </a:r>
          </a:p>
          <a:p>
            <a:endParaRPr lang="en-US" sz="1200" dirty="0"/>
          </a:p>
          <a:p>
            <a:r>
              <a:rPr lang="en-US" sz="1200" dirty="0"/>
              <a:t>Set N flag to one if the result from ALU is negative.</a:t>
            </a:r>
          </a:p>
          <a:p>
            <a:r>
              <a:rPr lang="en-US" sz="1200" dirty="0"/>
              <a:t>Set the Z flag to one if the result from ALU is zero.</a:t>
            </a:r>
          </a:p>
          <a:p>
            <a:r>
              <a:rPr lang="en-US" sz="1200" dirty="0"/>
              <a:t>Set the C flag to one if an unsigned overflow occurs.</a:t>
            </a:r>
          </a:p>
          <a:p>
            <a:r>
              <a:rPr lang="en-US" sz="1200" dirty="0"/>
              <a:t>Set the V flag to one if a signed overflow occurs.</a:t>
            </a:r>
          </a:p>
          <a:p>
            <a:pPr defTabSz="966612" eaLnBrk="0" fontAlgn="base" hangingPunct="0">
              <a:spcBef>
                <a:spcPct val="30000"/>
              </a:spcBef>
              <a:spcAft>
                <a:spcPct val="0"/>
              </a:spcAft>
              <a:defRPr/>
            </a:pPr>
            <a:endParaRPr lang="en-GB" sz="1200" dirty="0"/>
          </a:p>
          <a:p>
            <a:pPr defTabSz="966612" eaLnBrk="0" fontAlgn="base" hangingPunct="0">
              <a:spcBef>
                <a:spcPct val="30000"/>
              </a:spcBef>
              <a:spcAft>
                <a:spcPct val="0"/>
              </a:spcAft>
              <a:defRPr/>
            </a:pPr>
            <a:r>
              <a:rPr lang="en-GB" sz="1200" dirty="0"/>
              <a:t>However, the (</a:t>
            </a:r>
            <a:r>
              <a:rPr lang="en-GB" sz="1200" dirty="0">
                <a:latin typeface="Arial"/>
              </a:rPr>
              <a:t>ADD &lt;Rd&gt;, PC, #immed8</a:t>
            </a:r>
            <a:r>
              <a:rPr lang="en-GB" sz="1200" dirty="0"/>
              <a:t>) instruction </a:t>
            </a:r>
            <a:r>
              <a:rPr lang="en-GB" sz="1200" dirty="0">
                <a:latin typeface="Arial"/>
              </a:rPr>
              <a:t>adds an immediate constant with PC to a register without updating APSR.</a:t>
            </a:r>
            <a:endParaRPr lang="en-GB" sz="12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2148778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pitchFamily="100" charset="0"/>
                <a:ea typeface="MS PGothic" pitchFamily="34" charset="-128"/>
              </a:rPr>
              <a:t>The SUB and MUL instructions are very similar to the ADD instruction.</a:t>
            </a:r>
            <a:r>
              <a:rPr lang="en-GB" sz="1200" baseline="0" dirty="0">
                <a:latin typeface="Arial" pitchFamily="100" charset="0"/>
                <a:ea typeface="MS PGothic" pitchFamily="34" charset="-128"/>
              </a:rPr>
              <a:t> T</a:t>
            </a:r>
            <a:r>
              <a:rPr lang="en-US" sz="1200" dirty="0">
                <a:latin typeface="Arial" pitchFamily="100" charset="0"/>
                <a:ea typeface="MS PGothic" pitchFamily="34" charset="-128"/>
              </a:rPr>
              <a:t>hese operations can be carried out between two registers, or between one register and an immediate constant.</a:t>
            </a:r>
          </a:p>
          <a:p>
            <a:endParaRPr lang="en-US" sz="1200" dirty="0">
              <a:latin typeface="Arial" pitchFamily="100" charset="0"/>
              <a:ea typeface="MS PGothic" pitchFamily="34" charset="-128"/>
            </a:endParaRPr>
          </a:p>
          <a:p>
            <a:r>
              <a:rPr lang="en-US" sz="1200" dirty="0">
                <a:latin typeface="Arial" pitchFamily="100" charset="0"/>
                <a:ea typeface="MS PGothic" pitchFamily="34" charset="-128"/>
              </a:rPr>
              <a:t>All of the instructions shown in this slide will update </a:t>
            </a:r>
            <a:r>
              <a:rPr lang="en-GB" sz="1200" dirty="0">
                <a:latin typeface="Arial" pitchFamily="100" charset="0"/>
                <a:ea typeface="MS PGothic" pitchFamily="34" charset="-128"/>
              </a:rPr>
              <a:t>(</a:t>
            </a:r>
            <a:r>
              <a:rPr lang="en-US" sz="1200" dirty="0"/>
              <a:t>APSR) as follows: </a:t>
            </a:r>
          </a:p>
          <a:p>
            <a:endParaRPr lang="en-US" sz="1200" dirty="0"/>
          </a:p>
          <a:p>
            <a:r>
              <a:rPr lang="en-US" sz="1200" dirty="0"/>
              <a:t>Set N flag to one if the result from ALU is negative.</a:t>
            </a:r>
          </a:p>
          <a:p>
            <a:r>
              <a:rPr lang="en-US" sz="1200" dirty="0"/>
              <a:t>Set the Z flag to one if the result from ALU is zero.</a:t>
            </a:r>
          </a:p>
          <a:p>
            <a:r>
              <a:rPr lang="en-US" sz="1200" dirty="0"/>
              <a:t>Set the C flag to one if an unsigned overflow occurs.</a:t>
            </a:r>
          </a:p>
          <a:p>
            <a:r>
              <a:rPr lang="en-US" sz="1200" dirty="0"/>
              <a:t>Set the V flag to one if a signed overflow occurs.</a:t>
            </a:r>
          </a:p>
          <a:p>
            <a:endParaRPr lang="en-GB" sz="1200" dirty="0"/>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4053985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Cortex-M0</a:t>
            </a:r>
            <a:r>
              <a:rPr lang="en-GB" baseline="0" dirty="0"/>
              <a:t> also supports a number of compare instructions </a:t>
            </a:r>
            <a:r>
              <a:rPr lang="en-US" sz="1200" dirty="0">
                <a:latin typeface="Arial" pitchFamily="100" charset="0"/>
                <a:ea typeface="MS PGothic" pitchFamily="34" charset="-128"/>
              </a:rPr>
              <a:t>that compare (using subtract) values and update flags</a:t>
            </a:r>
            <a:r>
              <a:rPr lang="en-US" sz="1200" baseline="0" dirty="0">
                <a:latin typeface="Arial" pitchFamily="100" charset="0"/>
                <a:ea typeface="MS PGothic" pitchFamily="34" charset="-128"/>
              </a:rPr>
              <a:t> </a:t>
            </a:r>
            <a:r>
              <a:rPr lang="en-US" sz="1200" dirty="0">
                <a:latin typeface="Arial" pitchFamily="100" charset="0"/>
                <a:ea typeface="MS PGothic" pitchFamily="34" charset="-128"/>
              </a:rPr>
              <a:t>(APSR), but the result of the comparison is not stored.</a:t>
            </a:r>
            <a:r>
              <a:rPr lang="en-GB" sz="1200" baseline="0" dirty="0">
                <a:latin typeface="+mn-lt"/>
                <a:ea typeface="MS PGothic" pitchFamily="34" charset="-128"/>
              </a:rPr>
              <a:t> </a:t>
            </a:r>
            <a:r>
              <a:rPr lang="en-GB" sz="1200" dirty="0">
                <a:latin typeface="Arial"/>
              </a:rPr>
              <a:t>For example, CMP R0, R1 calculates R0 – R1, and then updates APSR but the subtraction result is not stored. Another example, CMN R0, R1 calculates R0 – NEG (R1), and then updates APSR but the subtraction result is not stored;</a:t>
            </a:r>
            <a:r>
              <a:rPr lang="en-GB" sz="1200" baseline="0" dirty="0">
                <a:latin typeface="Arial"/>
              </a:rPr>
              <a:t> </a:t>
            </a:r>
            <a:r>
              <a:rPr lang="en-US" sz="1200" dirty="0">
                <a:latin typeface="Arial" pitchFamily="100" charset="0"/>
                <a:ea typeface="MS PGothic" pitchFamily="34" charset="-128"/>
              </a:rPr>
              <a:t>effectively, the operation is an ADD.</a:t>
            </a:r>
            <a:endParaRPr lang="en-GB" sz="1200" dirty="0">
              <a:latin typeface="Arial"/>
            </a:endParaRPr>
          </a:p>
          <a:p>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3049236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a:t>
            </a:fld>
            <a:endParaRPr lang="en-US" altLang="en-US" dirty="0"/>
          </a:p>
        </p:txBody>
      </p:sp>
    </p:spTree>
    <p:extLst>
      <p:ext uri="{BB962C8B-B14F-4D97-AF65-F5344CB8AC3E}">
        <p14:creationId xmlns:p14="http://schemas.microsoft.com/office/powerpoint/2010/main" val="939229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pitchFamily="100" charset="0"/>
                <a:ea typeface="MS PGothic" pitchFamily="34" charset="-128"/>
              </a:rPr>
              <a:t>The Cortex-M0 processor instruction</a:t>
            </a:r>
            <a:r>
              <a:rPr lang="en-US" sz="1200" baseline="0" dirty="0">
                <a:latin typeface="Arial" pitchFamily="100" charset="0"/>
                <a:ea typeface="MS PGothic" pitchFamily="34" charset="-128"/>
              </a:rPr>
              <a:t> set supports a variety of typical logic operations such as OR, AND, and so on. It also includes other types of logic operation such as TST instruction, which performs a bitwise AND. Logic operation instructions typically update the APSR.</a:t>
            </a: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1830824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ＭＳ Ｐゴシック" charset="0"/>
                <a:cs typeface="ＭＳ Ｐゴシック" charset="0"/>
              </a:rPr>
              <a:t>Shift and rotate instructions are also supported in the Cortex-M0, including both arithmetic shift operations and logical shift operations.  In the case of arithmetic shift operations such as </a:t>
            </a:r>
            <a:r>
              <a:rPr lang="en-GB" sz="1200" kern="1200" dirty="0">
                <a:solidFill>
                  <a:schemeClr val="tx1"/>
                </a:solidFill>
                <a:effectLst/>
                <a:latin typeface="+mn-lt"/>
                <a:ea typeface="ＭＳ Ｐゴシック" charset="0"/>
                <a:cs typeface="ＭＳ Ｐゴシック" charset="0"/>
              </a:rPr>
              <a:t>ASR instruction, </a:t>
            </a:r>
            <a:r>
              <a:rPr lang="en-US" sz="1200" kern="1200" dirty="0">
                <a:solidFill>
                  <a:schemeClr val="tx1"/>
                </a:solidFill>
                <a:effectLst/>
                <a:latin typeface="+mn-lt"/>
                <a:ea typeface="ＭＳ Ｐゴシック" charset="0"/>
                <a:cs typeface="ＭＳ Ｐゴシック" charset="0"/>
              </a:rPr>
              <a:t>the MSB is reserved when the data item is a signed integer value and the carry flag is updated using the </a:t>
            </a:r>
            <a:r>
              <a:rPr lang="en-GB" sz="1200" kern="1200" dirty="0">
                <a:solidFill>
                  <a:schemeClr val="tx1"/>
                </a:solidFill>
                <a:effectLst/>
                <a:latin typeface="+mn-lt"/>
                <a:ea typeface="ＭＳ Ｐゴシック" charset="0"/>
                <a:cs typeface="ＭＳ Ｐゴシック" charset="0"/>
              </a:rPr>
              <a:t>last bit shifted out.</a:t>
            </a:r>
          </a:p>
          <a:p>
            <a:endParaRPr lang="en-GB" sz="1300" dirty="0">
              <a:latin typeface="Arial" pitchFamily="100" charset="0"/>
              <a:ea typeface="MS PGothic" pitchFamily="34" charset="-128"/>
            </a:endParaRPr>
          </a:p>
          <a:p>
            <a:endParaRPr lang="en-GB" sz="1300" dirty="0">
              <a:latin typeface="Arial" pitchFamily="100" charset="0"/>
              <a:ea typeface="MS PGothic" pitchFamily="34" charset="-128"/>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23</a:t>
            </a:fld>
            <a:endParaRPr lang="en-US" altLang="en-US" dirty="0"/>
          </a:p>
        </p:txBody>
      </p:sp>
    </p:spTree>
    <p:extLst>
      <p:ext uri="{BB962C8B-B14F-4D97-AF65-F5344CB8AC3E}">
        <p14:creationId xmlns:p14="http://schemas.microsoft.com/office/powerpoint/2010/main" val="3042392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For logical shift operations, the instructions are LSLS and LSRS. For example, the instruction LSR R0, R1 will perform a logical right shift on the register R1 and store the results in the register R0. It will also update the N and Z flags in the </a:t>
            </a:r>
            <a:r>
              <a:rPr lang="en-GB" sz="1200" dirty="0">
                <a:latin typeface="Arial" pitchFamily="100" charset="0"/>
                <a:ea typeface="MS PGothic" pitchFamily="34" charset="-128"/>
              </a:rPr>
              <a:t>APSR.</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24</a:t>
            </a:fld>
            <a:endParaRPr lang="en-US" altLang="en-US" dirty="0"/>
          </a:p>
        </p:txBody>
      </p:sp>
    </p:spTree>
    <p:extLst>
      <p:ext uri="{BB962C8B-B14F-4D97-AF65-F5344CB8AC3E}">
        <p14:creationId xmlns:p14="http://schemas.microsoft.com/office/powerpoint/2010/main" val="3769849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There is the only one rotate instruction, RORS. For example, RORS R0 R1 will </a:t>
            </a:r>
            <a:r>
              <a:rPr lang="en-GB" sz="1200" dirty="0">
                <a:latin typeface="Arial" pitchFamily="100" charset="0"/>
                <a:ea typeface="MS PGothic" pitchFamily="34" charset="-128"/>
              </a:rPr>
              <a:t>rotate R0 right by R1 bits, it will also copy the last bit shifted to APSR.C.  In addition, APSR.N</a:t>
            </a:r>
            <a:r>
              <a:rPr lang="en-GB" sz="1200" baseline="0" dirty="0">
                <a:latin typeface="Arial" pitchFamily="100" charset="0"/>
                <a:ea typeface="MS PGothic" pitchFamily="34" charset="-128"/>
              </a:rPr>
              <a:t> and </a:t>
            </a:r>
            <a:r>
              <a:rPr lang="en-GB" sz="1200" dirty="0">
                <a:latin typeface="Arial" pitchFamily="100" charset="0"/>
                <a:ea typeface="MS PGothic" pitchFamily="34" charset="-128"/>
              </a:rPr>
              <a:t>APSR.Z are updated.</a:t>
            </a:r>
          </a:p>
          <a:p>
            <a:endParaRPr lang="en-GB" dirty="0"/>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25</a:t>
            </a:fld>
            <a:endParaRPr lang="en-US" altLang="en-US" dirty="0"/>
          </a:p>
        </p:txBody>
      </p:sp>
    </p:spTree>
    <p:extLst>
      <p:ext uri="{BB962C8B-B14F-4D97-AF65-F5344CB8AC3E}">
        <p14:creationId xmlns:p14="http://schemas.microsoft.com/office/powerpoint/2010/main" val="4249130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The Cortex-M0 processor supports a number of instructions that can perform data reordering or </a:t>
            </a:r>
            <a:r>
              <a:rPr lang="en-GB" sz="1200" dirty="0">
                <a:latin typeface="Arial" pitchFamily="100" charset="0"/>
                <a:ea typeface="MS PGothic" pitchFamily="34" charset="-128"/>
              </a:rPr>
              <a:t>extraction</a:t>
            </a:r>
            <a:r>
              <a:rPr lang="en-US" sz="1200" dirty="0">
                <a:latin typeface="Arial" pitchFamily="100" charset="0"/>
                <a:ea typeface="MS PGothic" pitchFamily="34" charset="-128"/>
              </a:rPr>
              <a:t>. These instructions are summarized in this table. For example, REV R0, R1, will reverse the order of the bytes stored in R1 and save the results in R0. The instruction performs </a:t>
            </a:r>
            <a:r>
              <a:rPr lang="en-GB" sz="1200" dirty="0">
                <a:latin typeface="Arial" pitchFamily="100" charset="0"/>
                <a:ea typeface="MS PGothic" pitchFamily="34" charset="-128"/>
              </a:rPr>
              <a:t>byte order reverse within half word. </a:t>
            </a:r>
            <a:r>
              <a:rPr lang="en-GB" sz="1200" dirty="0">
                <a:latin typeface="Arial"/>
              </a:rPr>
              <a:t>REVSH </a:t>
            </a:r>
            <a:r>
              <a:rPr lang="en-US" sz="1200" dirty="0">
                <a:latin typeface="Arial" pitchFamily="100" charset="0"/>
                <a:ea typeface="MS PGothic" pitchFamily="34" charset="-128"/>
              </a:rPr>
              <a:t>performs </a:t>
            </a:r>
            <a:r>
              <a:rPr lang="en-GB" sz="1200" dirty="0">
                <a:latin typeface="Arial" pitchFamily="100" charset="0"/>
                <a:ea typeface="MS PGothic" pitchFamily="34" charset="-128"/>
              </a:rPr>
              <a:t>byte order reverse within lower half word, then sign extends the result. </a:t>
            </a:r>
            <a:r>
              <a:rPr lang="en-US" sz="1200" dirty="0">
                <a:latin typeface="Arial" pitchFamily="100" charset="0"/>
                <a:ea typeface="MS PGothic" pitchFamily="34" charset="-128"/>
              </a:rPr>
              <a:t>These reverse instructions are usually used for converting data between little endian and big </a:t>
            </a:r>
            <a:r>
              <a:rPr lang="en-GB" sz="1200" dirty="0">
                <a:latin typeface="Arial" pitchFamily="100" charset="0"/>
                <a:ea typeface="MS PGothic" pitchFamily="34" charset="-128"/>
              </a:rPr>
              <a:t>endian systems.</a:t>
            </a:r>
            <a:endParaRPr lang="en-US" sz="1200" dirty="0">
              <a:latin typeface="Arial" pitchFamily="100" charset="0"/>
              <a:ea typeface="MS PGothic" pitchFamily="34" charset="-128"/>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26</a:t>
            </a:fld>
            <a:endParaRPr lang="en-US" altLang="en-US" dirty="0"/>
          </a:p>
        </p:txBody>
      </p:sp>
    </p:spTree>
    <p:extLst>
      <p:ext uri="{BB962C8B-B14F-4D97-AF65-F5344CB8AC3E}">
        <p14:creationId xmlns:p14="http://schemas.microsoft.com/office/powerpoint/2010/main" val="23369145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The Cortex-M0 has a number of instructions to convert data between little endian and big </a:t>
            </a:r>
            <a:r>
              <a:rPr lang="en-GB" sz="1200" dirty="0">
                <a:latin typeface="Arial" pitchFamily="100" charset="0"/>
                <a:ea typeface="MS PGothic" pitchFamily="34" charset="-128"/>
              </a:rPr>
              <a:t>endian systems.</a:t>
            </a:r>
            <a:r>
              <a:rPr lang="en-GB" sz="1200" baseline="0" dirty="0">
                <a:latin typeface="Arial" pitchFamily="100" charset="0"/>
                <a:ea typeface="MS PGothic" pitchFamily="34" charset="-128"/>
              </a:rPr>
              <a:t> </a:t>
            </a:r>
            <a:r>
              <a:rPr lang="en-US" sz="1200" dirty="0">
                <a:latin typeface="Arial" pitchFamily="100" charset="0"/>
                <a:ea typeface="MS PGothic" pitchFamily="34" charset="-128"/>
              </a:rPr>
              <a:t>These are called “reverse instructions”. These are summarized in the above table. For</a:t>
            </a:r>
            <a:r>
              <a:rPr lang="en-US" sz="1200" baseline="0" dirty="0">
                <a:latin typeface="Arial" pitchFamily="100" charset="0"/>
                <a:ea typeface="MS PGothic" pitchFamily="34" charset="-128"/>
              </a:rPr>
              <a:t> example, the SXTB instruction extends a byte into a word using bit [7], while the UXTB instruction extends a byte to a word using zeros. Similarly, SXTH and UXTH can be used to extend a half word into a word.</a:t>
            </a:r>
            <a:endParaRPr lang="en-US" sz="1100" baseline="0" dirty="0">
              <a:latin typeface="Arial" pitchFamily="100" charset="0"/>
              <a:ea typeface="MS PGothic" pitchFamily="34" charset="-128"/>
            </a:endParaRPr>
          </a:p>
          <a:p>
            <a:endParaRPr lang="en-US" sz="1100" baseline="0" dirty="0">
              <a:latin typeface="Arial" pitchFamily="100" charset="0"/>
              <a:ea typeface="MS PGothic" pitchFamily="34" charset="-128"/>
            </a:endParaRP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27</a:t>
            </a:fld>
            <a:endParaRPr lang="en-US" altLang="en-US" dirty="0"/>
          </a:p>
        </p:txBody>
      </p:sp>
    </p:spTree>
    <p:extLst>
      <p:ext uri="{BB962C8B-B14F-4D97-AF65-F5344CB8AC3E}">
        <p14:creationId xmlns:p14="http://schemas.microsoft.com/office/powerpoint/2010/main" val="26124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The Cortex-M0 processor supports</a:t>
            </a:r>
            <a:r>
              <a:rPr lang="en-US" sz="1200" baseline="0" dirty="0">
                <a:latin typeface="Arial" pitchFamily="100" charset="0"/>
                <a:ea typeface="MS PGothic" pitchFamily="34" charset="-128"/>
              </a:rPr>
              <a:t> five control flow instructions, described above.</a:t>
            </a: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28</a:t>
            </a:fld>
            <a:endParaRPr lang="en-US" altLang="en-US" dirty="0"/>
          </a:p>
        </p:txBody>
      </p:sp>
    </p:spTree>
    <p:extLst>
      <p:ext uri="{BB962C8B-B14F-4D97-AF65-F5344CB8AC3E}">
        <p14:creationId xmlns:p14="http://schemas.microsoft.com/office/powerpoint/2010/main" val="2100895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pitchFamily="100" charset="0"/>
                <a:ea typeface="MS PGothic" pitchFamily="34" charset="-128"/>
              </a:rPr>
              <a:t>The &lt;cond&gt; is one of the fourteen possible condition suffixes that are listed here.</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29</a:t>
            </a:fld>
            <a:endParaRPr lang="en-US" altLang="en-US" dirty="0"/>
          </a:p>
        </p:txBody>
      </p:sp>
    </p:spTree>
    <p:extLst>
      <p:ext uri="{BB962C8B-B14F-4D97-AF65-F5344CB8AC3E}">
        <p14:creationId xmlns:p14="http://schemas.microsoft.com/office/powerpoint/2010/main" val="3821308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The loop will execute four times. The fourth time, R0 is 1 before the SUBS instruction. After the SUBS instruction, the zero flag is set, so the condition for the branch failed and the program continues execution after the BGT instruction.</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30</a:t>
            </a:fld>
            <a:endParaRPr lang="en-US" altLang="en-US" dirty="0"/>
          </a:p>
        </p:txBody>
      </p:sp>
    </p:spTree>
    <p:extLst>
      <p:ext uri="{BB962C8B-B14F-4D97-AF65-F5344CB8AC3E}">
        <p14:creationId xmlns:p14="http://schemas.microsoft.com/office/powerpoint/2010/main" val="511485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Memory barrier instructions are</a:t>
            </a:r>
            <a:r>
              <a:rPr lang="en-US" sz="1200" baseline="0" dirty="0">
                <a:latin typeface="Arial" pitchFamily="100" charset="0"/>
                <a:ea typeface="MS PGothic" pitchFamily="34" charset="-128"/>
              </a:rPr>
              <a:t> used to manage access to the memory and avoid conflicts. They are typically needed in designs with complex memory architectures. The </a:t>
            </a:r>
            <a:r>
              <a:rPr lang="en-US" sz="1200" dirty="0">
                <a:latin typeface="Arial" pitchFamily="100" charset="0"/>
                <a:ea typeface="MS PGothic" pitchFamily="34" charset="-128"/>
              </a:rPr>
              <a:t>Cortex-M0 processor only has a simple single memory interface; therefore,</a:t>
            </a:r>
            <a:r>
              <a:rPr lang="en-US" sz="1200" baseline="0" dirty="0">
                <a:latin typeface="Arial" pitchFamily="100" charset="0"/>
                <a:ea typeface="MS PGothic" pitchFamily="34" charset="-128"/>
              </a:rPr>
              <a:t> the use of those instructions is rare. </a:t>
            </a:r>
            <a:r>
              <a:rPr lang="en-US" sz="1200" dirty="0">
                <a:latin typeface="Arial" pitchFamily="100" charset="0"/>
                <a:ea typeface="MS PGothic" pitchFamily="34" charset="-128"/>
              </a:rPr>
              <a:t>There are three memory barrier instructions that are supported on the Cortex-M0 processor: DMB, DSB, and</a:t>
            </a:r>
            <a:r>
              <a:rPr lang="en-US" sz="1200" baseline="0" dirty="0">
                <a:latin typeface="Arial" pitchFamily="100" charset="0"/>
                <a:ea typeface="MS PGothic" pitchFamily="34" charset="-128"/>
              </a:rPr>
              <a:t> ISB. Their uses are detailed in this table. It should be noted here that the operation of the Cortex-M0 is not going to be affected by omitting these instructions, which is not the case for other Arm processors. </a:t>
            </a:r>
          </a:p>
          <a:p>
            <a:endParaRPr lang="en-US" sz="1200" baseline="0" dirty="0">
              <a:latin typeface="Arial" pitchFamily="100" charset="0"/>
              <a:ea typeface="MS PGothic" pitchFamily="34" charset="-128"/>
            </a:endParaRPr>
          </a:p>
          <a:p>
            <a:endParaRPr lang="en-US" sz="1200" dirty="0">
              <a:latin typeface="Arial" pitchFamily="100" charset="0"/>
              <a:ea typeface="MS PGothic" pitchFamily="34" charset="-128"/>
            </a:endParaRPr>
          </a:p>
          <a:p>
            <a:pPr defTabSz="966612" eaLnBrk="0" fontAlgn="base" hangingPunct="0">
              <a:spcBef>
                <a:spcPct val="30000"/>
              </a:spcBef>
              <a:spcAft>
                <a:spcPct val="0"/>
              </a:spcAft>
              <a:defRPr/>
            </a:pPr>
            <a:endParaRPr lang="en-GB" sz="1200" dirty="0">
              <a:latin typeface="Arial" pitchFamily="100" charset="0"/>
              <a:ea typeface="MS PGothic" pitchFamily="34" charset="-128"/>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31</a:t>
            </a:fld>
            <a:endParaRPr lang="en-US" altLang="en-US" dirty="0"/>
          </a:p>
        </p:txBody>
      </p:sp>
    </p:spTree>
    <p:extLst>
      <p:ext uri="{BB962C8B-B14F-4D97-AF65-F5344CB8AC3E}">
        <p14:creationId xmlns:p14="http://schemas.microsoft.com/office/powerpoint/2010/main" val="3563222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To learn to program a processor at the assembly language level, which may be needed in the design process of an SoC, we need to understand its instruction set architecture. Put another way, we need to understand how the processor obtains information and manipulates data. </a:t>
            </a:r>
          </a:p>
          <a:p>
            <a:endParaRPr lang="en-GB" baseline="0" dirty="0"/>
          </a:p>
          <a:p>
            <a:r>
              <a:rPr lang="en-GB" baseline="0" dirty="0"/>
              <a:t>In this module, we will study the instruction set of a Cortex-M0 processor. We will also look at the main power saving features of this architecture. </a:t>
            </a: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a:t>
            </a:fld>
            <a:endParaRPr lang="en-US" altLang="en-US" dirty="0"/>
          </a:p>
        </p:txBody>
      </p:sp>
    </p:spTree>
    <p:extLst>
      <p:ext uri="{BB962C8B-B14F-4D97-AF65-F5344CB8AC3E}">
        <p14:creationId xmlns:p14="http://schemas.microsoft.com/office/powerpoint/2010/main" val="981271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going to look at two</a:t>
            </a:r>
            <a:r>
              <a:rPr lang="en-GB" baseline="0" dirty="0"/>
              <a:t> exception-related instructions.</a:t>
            </a:r>
          </a:p>
          <a:p>
            <a:endParaRPr lang="en-GB" baseline="0" dirty="0"/>
          </a:p>
          <a:p>
            <a:r>
              <a:rPr lang="en-US" sz="1200" dirty="0">
                <a:latin typeface="Arial" pitchFamily="100" charset="0"/>
                <a:ea typeface="MS PGothic" pitchFamily="34" charset="-128"/>
              </a:rPr>
              <a:t>The supervisor call (SVC) instruction causes the SVC exception to take place immediately if the exception priority level of SVC is </a:t>
            </a:r>
            <a:r>
              <a:rPr lang="en-GB" sz="1200" dirty="0">
                <a:latin typeface="Arial" pitchFamily="100" charset="0"/>
                <a:ea typeface="MS PGothic" pitchFamily="34" charset="-128"/>
              </a:rPr>
              <a:t>higher than the current level. </a:t>
            </a:r>
            <a:r>
              <a:rPr lang="en-US" sz="1200" dirty="0">
                <a:latin typeface="Arial" pitchFamily="100" charset="0"/>
                <a:ea typeface="MS PGothic" pitchFamily="34" charset="-128"/>
              </a:rPr>
              <a:t>Typically, the SVC can be used to provide access to the system service or the </a:t>
            </a:r>
            <a:r>
              <a:rPr lang="en-GB" sz="1200" dirty="0">
                <a:latin typeface="Arial" pitchFamily="100" charset="0"/>
                <a:ea typeface="MS PGothic" pitchFamily="34" charset="-128"/>
              </a:rPr>
              <a:t>application programming interface (API). </a:t>
            </a:r>
            <a:r>
              <a:rPr lang="en-US" sz="1200" dirty="0">
                <a:latin typeface="Arial" pitchFamily="100" charset="0"/>
                <a:ea typeface="MS PGothic" pitchFamily="34" charset="-128"/>
              </a:rPr>
              <a:t>An 8-bit immediate data element is used with SVC instruction to indicate which system service is required.</a:t>
            </a:r>
          </a:p>
          <a:p>
            <a:endParaRPr lang="en-US" sz="1200" dirty="0">
              <a:latin typeface="Arial" pitchFamily="100" charset="0"/>
              <a:ea typeface="MS PGothic" pitchFamily="34" charset="-128"/>
            </a:endParaRPr>
          </a:p>
          <a:p>
            <a:r>
              <a:rPr lang="en-US" sz="1200" dirty="0">
                <a:latin typeface="Arial" pitchFamily="100" charset="0"/>
                <a:ea typeface="MS PGothic" pitchFamily="34" charset="-128"/>
              </a:rPr>
              <a:t>The CPS instruction is used to enable or disable interrupt by resetting or setting </a:t>
            </a:r>
            <a:r>
              <a:rPr lang="en-GB" sz="1200" dirty="0">
                <a:latin typeface="Arial" pitchFamily="100" charset="0"/>
                <a:ea typeface="MS PGothic" pitchFamily="34" charset="-128"/>
              </a:rPr>
              <a:t>the PRIMASK special register. </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32</a:t>
            </a:fld>
            <a:endParaRPr lang="en-US" altLang="en-US" dirty="0"/>
          </a:p>
        </p:txBody>
      </p:sp>
    </p:spTree>
    <p:extLst>
      <p:ext uri="{BB962C8B-B14F-4D97-AF65-F5344CB8AC3E}">
        <p14:creationId xmlns:p14="http://schemas.microsoft.com/office/powerpoint/2010/main" val="393020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Other</a:t>
            </a:r>
            <a:r>
              <a:rPr lang="en-GB" baseline="0" dirty="0"/>
              <a:t> instructions supported by the Cortex-M0 include:</a:t>
            </a:r>
          </a:p>
          <a:p>
            <a:pPr marL="0" indent="0">
              <a:buFont typeface="Arial" panose="020B0604020202020204" pitchFamily="34" charset="0"/>
              <a:buNone/>
            </a:pPr>
            <a:endParaRPr lang="en-GB" baseline="0" dirty="0"/>
          </a:p>
          <a:p>
            <a:pPr marL="0" indent="0">
              <a:buFont typeface="Arial" panose="020B0604020202020204" pitchFamily="34" charset="0"/>
              <a:buNone/>
            </a:pPr>
            <a:r>
              <a:rPr lang="en-GB" baseline="0" dirty="0"/>
              <a:t>The no-operation (NOP) instruction, which is used to </a:t>
            </a:r>
            <a:r>
              <a:rPr lang="en-GB" sz="1200" dirty="0">
                <a:latin typeface="Arial" pitchFamily="100" charset="0"/>
                <a:ea typeface="MS PGothic" pitchFamily="34" charset="-128"/>
              </a:rPr>
              <a:t>produce instruction alignment or to introduce delay. </a:t>
            </a:r>
            <a:r>
              <a:rPr lang="en-US" sz="1200" dirty="0">
                <a:latin typeface="Arial" pitchFamily="100" charset="0"/>
                <a:ea typeface="MS PGothic" pitchFamily="34" charset="-128"/>
              </a:rPr>
              <a:t>This instruction takes one cycle minimum on the Cortex-M0. In general, delay timing produced by the NOP instruction is not guaranteed and can vary among </a:t>
            </a:r>
            <a:r>
              <a:rPr lang="en-GB" sz="1200" dirty="0">
                <a:latin typeface="Arial" pitchFamily="100" charset="0"/>
                <a:ea typeface="MS PGothic" pitchFamily="34" charset="-128"/>
              </a:rPr>
              <a:t>different systems.</a:t>
            </a:r>
          </a:p>
          <a:p>
            <a:pPr marL="0" indent="0">
              <a:buFont typeface="Arial" panose="020B0604020202020204" pitchFamily="34" charset="0"/>
              <a:buNone/>
            </a:pPr>
            <a:endParaRPr lang="en-GB" sz="1200" baseline="0" dirty="0">
              <a:latin typeface="+mn-lt"/>
              <a:ea typeface="ＭＳ Ｐゴシック" charset="0"/>
            </a:endParaRPr>
          </a:p>
          <a:p>
            <a:pPr marL="0" indent="0">
              <a:buFont typeface="Arial" panose="020B0604020202020204" pitchFamily="34" charset="0"/>
              <a:buNone/>
            </a:pPr>
            <a:r>
              <a:rPr lang="en-US" sz="1200" dirty="0">
                <a:latin typeface="Arial" pitchFamily="100" charset="0"/>
                <a:ea typeface="MS PGothic" pitchFamily="34" charset="-128"/>
              </a:rPr>
              <a:t>The breakpoint instruction is used to provide a breakpoint function during debug. </a:t>
            </a:r>
            <a:r>
              <a:rPr lang="en-GB" sz="1200" dirty="0">
                <a:latin typeface="Arial" pitchFamily="100" charset="0"/>
                <a:ea typeface="MS PGothic" pitchFamily="34" charset="-128"/>
              </a:rPr>
              <a:t>When the breakpoint is </a:t>
            </a:r>
            <a:r>
              <a:rPr lang="en-US" sz="1200" dirty="0">
                <a:latin typeface="Arial" pitchFamily="100" charset="0"/>
                <a:ea typeface="MS PGothic" pitchFamily="34" charset="-128"/>
              </a:rPr>
              <a:t>hit, the processor would be halted, and the user can then carry out the debug tasks through the </a:t>
            </a:r>
            <a:r>
              <a:rPr lang="en-GB" sz="1200" dirty="0">
                <a:latin typeface="Arial" pitchFamily="100" charset="0"/>
                <a:ea typeface="MS PGothic" pitchFamily="34" charset="-128"/>
              </a:rPr>
              <a:t>debugger. This instruction </a:t>
            </a:r>
            <a:r>
              <a:rPr lang="en-US" sz="1200" dirty="0">
                <a:latin typeface="Arial" pitchFamily="100" charset="0"/>
                <a:ea typeface="MS PGothic" pitchFamily="34" charset="-128"/>
              </a:rPr>
              <a:t>has an 8-bit immediate data field. This immediate value does not affect the breakpoint operation directly, but the debugger can extract this value and use it for debug operation.</a:t>
            </a:r>
          </a:p>
          <a:p>
            <a:pPr marL="285750" indent="-285750">
              <a:buFont typeface="Arial" panose="020B0604020202020204" pitchFamily="34" charset="0"/>
              <a:buChar char="•"/>
            </a:pPr>
            <a:endParaRPr lang="en-US" sz="1200" dirty="0">
              <a:latin typeface="Arial" pitchFamily="100" charset="0"/>
              <a:ea typeface="MS PGothic" pitchFamily="34" charset="-128"/>
            </a:endParaRPr>
          </a:p>
          <a:p>
            <a:pPr marL="0" indent="0">
              <a:buFont typeface="Arial" panose="020B0604020202020204" pitchFamily="34" charset="0"/>
              <a:buNone/>
            </a:pPr>
            <a:r>
              <a:rPr lang="en-US" sz="1200" dirty="0">
                <a:latin typeface="Arial" pitchFamily="100" charset="0"/>
                <a:ea typeface="MS PGothic" pitchFamily="34" charset="-128"/>
              </a:rPr>
              <a:t>The YIELD instruction is a hint instruction targeted at embedded OSs. This is not implemented in the current releases of the Cortex-M0 processor and executes as </a:t>
            </a:r>
            <a:r>
              <a:rPr lang="en-GB" sz="1200" dirty="0">
                <a:latin typeface="Arial" pitchFamily="100" charset="0"/>
                <a:ea typeface="MS PGothic" pitchFamily="34" charset="-128"/>
              </a:rPr>
              <a:t>NOP.</a:t>
            </a:r>
            <a:endParaRPr lang="en-GB" baseline="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33</a:t>
            </a:fld>
            <a:endParaRPr lang="en-US" altLang="en-US" dirty="0"/>
          </a:p>
        </p:txBody>
      </p:sp>
    </p:spTree>
    <p:extLst>
      <p:ext uri="{BB962C8B-B14F-4D97-AF65-F5344CB8AC3E}">
        <p14:creationId xmlns:p14="http://schemas.microsoft.com/office/powerpoint/2010/main" val="2500988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US" sz="1200" dirty="0">
                <a:latin typeface="Arial" pitchFamily="100" charset="0"/>
                <a:ea typeface="MS PGothic" pitchFamily="34" charset="-128"/>
              </a:rPr>
              <a:t>There are a number</a:t>
            </a:r>
            <a:r>
              <a:rPr lang="en-US" sz="1200" baseline="0" dirty="0">
                <a:latin typeface="Arial" pitchFamily="100" charset="0"/>
                <a:ea typeface="MS PGothic" pitchFamily="34" charset="-128"/>
              </a:rPr>
              <a:t> of sleep mode-related instructions supported in t</a:t>
            </a:r>
            <a:r>
              <a:rPr lang="en-US" sz="1200" dirty="0">
                <a:latin typeface="Arial" pitchFamily="100" charset="0"/>
                <a:ea typeface="MS PGothic" pitchFamily="34" charset="-128"/>
              </a:rPr>
              <a:t>he Cortex-M0 processor.</a:t>
            </a:r>
            <a:r>
              <a:rPr lang="en-US" sz="1200" baseline="0" dirty="0">
                <a:latin typeface="Arial" pitchFamily="100" charset="0"/>
                <a:ea typeface="MS PGothic" pitchFamily="34" charset="-128"/>
              </a:rPr>
              <a:t> These include:</a:t>
            </a:r>
          </a:p>
          <a:p>
            <a:pPr defTabSz="966612" eaLnBrk="0" fontAlgn="base" hangingPunct="0">
              <a:spcBef>
                <a:spcPct val="30000"/>
              </a:spcBef>
              <a:spcAft>
                <a:spcPct val="0"/>
              </a:spcAft>
              <a:defRPr/>
            </a:pPr>
            <a:endParaRPr lang="en-US" sz="1200" baseline="0" dirty="0">
              <a:latin typeface="Arial" pitchFamily="100" charset="0"/>
              <a:ea typeface="MS PGothic" pitchFamily="34" charset="-128"/>
            </a:endParaRPr>
          </a:p>
          <a:p>
            <a:pPr defTabSz="966612" eaLnBrk="0" fontAlgn="base" hangingPunct="0">
              <a:spcBef>
                <a:spcPct val="30000"/>
              </a:spcBef>
              <a:spcAft>
                <a:spcPct val="0"/>
              </a:spcAft>
              <a:defRPr/>
            </a:pPr>
            <a:r>
              <a:rPr lang="en-US" sz="1200" baseline="0" dirty="0">
                <a:latin typeface="Arial" pitchFamily="100" charset="0"/>
                <a:ea typeface="MS PGothic" pitchFamily="34" charset="-128"/>
              </a:rPr>
              <a:t>The WFI instructions that halt execution until an exception arrives, apart from the case when it is masked by the exception mask registers or a debug entry request, if debug is enabled. There are other interrupts cases that cause the processor to wake up. </a:t>
            </a:r>
          </a:p>
          <a:p>
            <a:pPr defTabSz="966612" eaLnBrk="0" fontAlgn="base" hangingPunct="0">
              <a:spcBef>
                <a:spcPct val="30000"/>
              </a:spcBef>
              <a:spcAft>
                <a:spcPct val="0"/>
              </a:spcAft>
              <a:defRPr/>
            </a:pPr>
            <a:endParaRPr lang="en-US" sz="1200" dirty="0">
              <a:latin typeface="Arial" pitchFamily="100" charset="0"/>
              <a:ea typeface="MS PGothic" pitchFamily="34" charset="-128"/>
            </a:endParaRPr>
          </a:p>
          <a:p>
            <a:pPr defTabSz="966612" eaLnBrk="0" fontAlgn="base" hangingPunct="0">
              <a:spcBef>
                <a:spcPct val="30000"/>
              </a:spcBef>
              <a:spcAft>
                <a:spcPct val="0"/>
              </a:spcAft>
              <a:defRPr/>
            </a:pPr>
            <a:r>
              <a:rPr lang="en-US" sz="1200" baseline="0" dirty="0">
                <a:latin typeface="Arial" pitchFamily="100" charset="0"/>
                <a:ea typeface="MS PGothic" pitchFamily="34" charset="-128"/>
              </a:rPr>
              <a:t>The WFE instruction </a:t>
            </a:r>
            <a:r>
              <a:rPr lang="en-US" sz="1200" dirty="0">
                <a:latin typeface="Arial" pitchFamily="100" charset="0"/>
                <a:ea typeface="MS PGothic" pitchFamily="34" charset="-128"/>
              </a:rPr>
              <a:t>has an almost identical functionality like WFI, except that it can also be awakened by events. An event can be</a:t>
            </a:r>
            <a:r>
              <a:rPr lang="en-US" sz="1200" baseline="0" dirty="0">
                <a:latin typeface="Arial" pitchFamily="100" charset="0"/>
                <a:ea typeface="MS PGothic" pitchFamily="34" charset="-128"/>
              </a:rPr>
              <a:t> a</a:t>
            </a:r>
            <a:r>
              <a:rPr lang="en-US" sz="1200" dirty="0">
                <a:latin typeface="Arial" pitchFamily="100" charset="0"/>
                <a:ea typeface="MS PGothic" pitchFamily="34" charset="-128"/>
              </a:rPr>
              <a:t>n interrupt</a:t>
            </a:r>
            <a:r>
              <a:rPr lang="en-US" sz="1200" baseline="0" dirty="0">
                <a:latin typeface="Arial" pitchFamily="100" charset="0"/>
                <a:ea typeface="MS PGothic" pitchFamily="34" charset="-128"/>
              </a:rPr>
              <a:t> or</a:t>
            </a:r>
            <a:r>
              <a:rPr lang="en-US" sz="1200" dirty="0">
                <a:latin typeface="Arial" pitchFamily="100" charset="0"/>
                <a:ea typeface="MS PGothic" pitchFamily="34" charset="-128"/>
              </a:rPr>
              <a:t> the use</a:t>
            </a:r>
            <a:r>
              <a:rPr lang="en-US" sz="1200" baseline="0" dirty="0">
                <a:latin typeface="Arial" pitchFamily="100" charset="0"/>
                <a:ea typeface="MS PGothic" pitchFamily="34" charset="-128"/>
              </a:rPr>
              <a:t> of the </a:t>
            </a:r>
            <a:r>
              <a:rPr lang="en-US" sz="1200" dirty="0">
                <a:latin typeface="Arial" pitchFamily="100" charset="0"/>
                <a:ea typeface="MS PGothic" pitchFamily="34" charset="-128"/>
              </a:rPr>
              <a:t>SEV instruction as we will see later.</a:t>
            </a:r>
          </a:p>
          <a:p>
            <a:endParaRPr lang="en-US" sz="1200" dirty="0">
              <a:latin typeface="Arial" pitchFamily="100" charset="0"/>
              <a:ea typeface="MS PGothic" pitchFamily="34" charset="-128"/>
            </a:endParaRPr>
          </a:p>
          <a:p>
            <a:r>
              <a:rPr lang="en-US" sz="1200" dirty="0">
                <a:latin typeface="Arial" pitchFamily="100" charset="0"/>
                <a:ea typeface="MS PGothic" pitchFamily="34" charset="-128"/>
              </a:rPr>
              <a:t>(Both WFI and</a:t>
            </a:r>
            <a:r>
              <a:rPr lang="en-US" sz="1200" baseline="0" dirty="0">
                <a:latin typeface="Arial" pitchFamily="100" charset="0"/>
                <a:ea typeface="MS PGothic" pitchFamily="34" charset="-128"/>
              </a:rPr>
              <a:t> WFE are intended for power saving only and can be treated as an NOP instruction.)</a:t>
            </a:r>
            <a:endParaRPr lang="en-US" sz="1200" dirty="0">
              <a:latin typeface="Arial" pitchFamily="100" charset="0"/>
              <a:ea typeface="MS PGothic" pitchFamily="34" charset="-128"/>
            </a:endParaRPr>
          </a:p>
          <a:p>
            <a:endParaRPr lang="en-US" sz="1200" dirty="0">
              <a:latin typeface="Arial" pitchFamily="100" charset="0"/>
              <a:ea typeface="MS PGothic" pitchFamily="34" charset="-128"/>
            </a:endParaRPr>
          </a:p>
          <a:p>
            <a:r>
              <a:rPr lang="en-US" sz="1200" dirty="0">
                <a:latin typeface="Arial" pitchFamily="100" charset="0"/>
                <a:ea typeface="MS PGothic" pitchFamily="34" charset="-128"/>
              </a:rPr>
              <a:t>The SEV instruction causes an event to be signaled to all processors in a multiprocessor system. It also sets the local event register.</a:t>
            </a:r>
          </a:p>
          <a:p>
            <a:endParaRPr lang="en-US" sz="1200" dirty="0">
              <a:latin typeface="Arial" pitchFamily="100" charset="0"/>
              <a:ea typeface="MS PGothic" pitchFamily="34" charset="-128"/>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34</a:t>
            </a:fld>
            <a:endParaRPr lang="en-US" altLang="en-US" dirty="0"/>
          </a:p>
        </p:txBody>
      </p:sp>
    </p:spTree>
    <p:extLst>
      <p:ext uri="{BB962C8B-B14F-4D97-AF65-F5344CB8AC3E}">
        <p14:creationId xmlns:p14="http://schemas.microsoft.com/office/powerpoint/2010/main" val="2156340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low-power requirements of systems vary, but can be summarized as follows: </a:t>
            </a:r>
          </a:p>
          <a:p>
            <a:endParaRPr lang="en-US" b="0" dirty="0"/>
          </a:p>
          <a:p>
            <a:pPr marL="0" indent="0">
              <a:buFont typeface="Arial" panose="020B0604020202020204" pitchFamily="34" charset="0"/>
              <a:buNone/>
            </a:pPr>
            <a:r>
              <a:rPr lang="en-US" b="0" dirty="0"/>
              <a:t>Low operating power:</a:t>
            </a:r>
            <a:r>
              <a:rPr lang="en-US" b="0" baseline="0" dirty="0"/>
              <a:t> the power consumed during a normal operation of the system needs to be minimized. A significant portion of the operation’s power loss is caused by data transition activities.  </a:t>
            </a: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Low standby power: </a:t>
            </a:r>
            <a:r>
              <a:rPr lang="en-US" b="0" baseline="0" dirty="0"/>
              <a:t>the power consumed when the system is on standby mode needs to be minimized. A significant portion of the power loss while on standby is caused by leakage currents. </a:t>
            </a:r>
          </a:p>
          <a:p>
            <a:pPr marL="0" indent="0">
              <a:buFont typeface="Arial" panose="020B0604020202020204" pitchFamily="34" charset="0"/>
              <a:buNone/>
            </a:pPr>
            <a:endParaRPr lang="en-US" b="0" baseline="0" dirty="0"/>
          </a:p>
          <a:p>
            <a:pPr marL="0" indent="0">
              <a:buFont typeface="Arial" panose="020B0604020202020204" pitchFamily="34" charset="0"/>
              <a:buNone/>
            </a:pPr>
            <a:r>
              <a:rPr lang="en-US" b="0" dirty="0"/>
              <a:t>High energy efficiency: the number</a:t>
            </a:r>
            <a:r>
              <a:rPr lang="en-US" b="0" baseline="0" dirty="0"/>
              <a:t> of operations that can be carried by a processor for each energy unit needs to be maximized. There are a number of metrics to estimate energy efficiency. For example, we could use a benchmark such as Dhrystone (DMIPS) and estimate the energy efficiency as of DMIPS/mW.</a:t>
            </a:r>
            <a:endParaRPr lang="en-US" b="0" dirty="0"/>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Wakeup latency: this</a:t>
            </a:r>
            <a:r>
              <a:rPr lang="en-US" b="0" baseline="0" dirty="0"/>
              <a:t> is a measure of how long it will take the processor to exit the sleep mode. </a:t>
            </a:r>
            <a:endParaRPr lang="en-US" b="0" dirty="0"/>
          </a:p>
          <a:p>
            <a:pPr marL="0" indent="0">
              <a:buFont typeface="Arial" panose="020B0604020202020204" pitchFamily="34" charset="0"/>
              <a:buNone/>
            </a:pPr>
            <a:endParaRPr lang="en-US" b="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35</a:t>
            </a:fld>
            <a:endParaRPr lang="en-US" altLang="en-US" dirty="0"/>
          </a:p>
        </p:txBody>
      </p:sp>
    </p:spTree>
    <p:extLst>
      <p:ext uri="{BB962C8B-B14F-4D97-AF65-F5344CB8AC3E}">
        <p14:creationId xmlns:p14="http://schemas.microsoft.com/office/powerpoint/2010/main" val="1738421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The Cortex-M0 processor is designed to target smaller embedded systems to meet ultra-low-power and high energy efficiency requirements.</a:t>
            </a:r>
          </a:p>
          <a:p>
            <a:endParaRPr lang="en-GB" sz="1400" dirty="0"/>
          </a:p>
          <a:p>
            <a:r>
              <a:rPr lang="en-GB" sz="1200" dirty="0"/>
              <a:t>The Cortex-M0 is a 32-bit processor, but only requires 12k gates, making it smaller than many 16-bit processors and much smaller than other 32-bit processors. S</a:t>
            </a:r>
            <a:r>
              <a:rPr lang="en-GB" sz="1100" dirty="0"/>
              <a:t>ince the gate count is very low, the static leakage power is tiny compared to other 32-bit processors. </a:t>
            </a:r>
            <a:r>
              <a:rPr lang="en-GB" sz="1200" dirty="0"/>
              <a:t>On the other hand, the 32-bit architecture gives Cortex-M0 higher processing capability, which significantly reduces the operation duty cycle.</a:t>
            </a:r>
          </a:p>
          <a:p>
            <a:endParaRPr lang="en-GB" dirty="0"/>
          </a:p>
          <a:p>
            <a:pPr>
              <a:spcBef>
                <a:spcPts val="1903"/>
              </a:spcBef>
            </a:pPr>
            <a:r>
              <a:rPr lang="en-GB" dirty="0"/>
              <a:t>The Cortex-M0</a:t>
            </a:r>
            <a:r>
              <a:rPr lang="en-GB" baseline="0" dirty="0"/>
              <a:t> is enhanced with t</a:t>
            </a:r>
            <a:r>
              <a:rPr lang="en-GB" sz="1000" dirty="0"/>
              <a:t>wo architectural sleep modes, which are supported by two instructions for entering sleep modes. The hardware architecture has an optional block called </a:t>
            </a:r>
            <a:r>
              <a:rPr lang="en-GB" sz="1200" dirty="0"/>
              <a:t>WIC. The latter</a:t>
            </a:r>
            <a:r>
              <a:rPr lang="en-GB" sz="1100" dirty="0"/>
              <a:t> allows the clock of the processor to be completely removed during deep sleep. This will save a great amount of dynamic power.</a:t>
            </a:r>
          </a:p>
          <a:p>
            <a:r>
              <a:rPr lang="en-GB" sz="1000" dirty="0"/>
              <a:t> </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36</a:t>
            </a:fld>
            <a:endParaRPr lang="en-US" altLang="en-US" dirty="0"/>
          </a:p>
        </p:txBody>
      </p:sp>
    </p:spTree>
    <p:extLst>
      <p:ext uri="{BB962C8B-B14F-4D97-AF65-F5344CB8AC3E}">
        <p14:creationId xmlns:p14="http://schemas.microsoft.com/office/powerpoint/2010/main" val="7327845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latin typeface="Arial" pitchFamily="100" charset="0"/>
              <a:ea typeface="MS PGothic" pitchFamily="34" charset="-128"/>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37</a:t>
            </a:fld>
            <a:endParaRPr lang="en-US" altLang="en-US" dirty="0"/>
          </a:p>
        </p:txBody>
      </p:sp>
    </p:spTree>
    <p:extLst>
      <p:ext uri="{BB962C8B-B14F-4D97-AF65-F5344CB8AC3E}">
        <p14:creationId xmlns:p14="http://schemas.microsoft.com/office/powerpoint/2010/main" val="994335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The sleep-on-exit</a:t>
            </a:r>
            <a:r>
              <a:rPr lang="en-GB" sz="1200" baseline="0" dirty="0"/>
              <a:t> feature is typically used in interrupt-driven applications as this maximizes the amount of time the processor can stay in sleep mode.</a:t>
            </a:r>
            <a:endParaRPr lang="en-GB" sz="1200" dirty="0"/>
          </a:p>
          <a:p>
            <a:endParaRPr lang="en-GB" sz="1000" b="0" i="0" u="none" strike="noStrike" kern="1200" baseline="0" dirty="0">
              <a:solidFill>
                <a:schemeClr val="tx1"/>
              </a:solidFill>
              <a:latin typeface="Arial" pitchFamily="100" charset="0"/>
              <a:ea typeface="MS PGothic" pitchFamily="34" charset="-128"/>
              <a:cs typeface="ＭＳ Ｐゴシック" charset="0"/>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38</a:t>
            </a:fld>
            <a:endParaRPr lang="en-US" altLang="en-US" dirty="0"/>
          </a:p>
        </p:txBody>
      </p:sp>
    </p:spTree>
    <p:extLst>
      <p:ext uri="{BB962C8B-B14F-4D97-AF65-F5344CB8AC3E}">
        <p14:creationId xmlns:p14="http://schemas.microsoft.com/office/powerpoint/2010/main" val="8095675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GB" sz="1300" dirty="0"/>
              <a:t>The sleep-on-exit feature is enabled by setting the bit[1].</a:t>
            </a:r>
            <a:r>
              <a:rPr lang="en-GB" sz="1300" baseline="0" dirty="0"/>
              <a:t> </a:t>
            </a:r>
            <a:r>
              <a:rPr lang="en-GB" dirty="0"/>
              <a:t>To</a:t>
            </a:r>
            <a:r>
              <a:rPr lang="en-GB" baseline="0" dirty="0"/>
              <a:t> enable normal sleep mode we need to set bit[2] to zero. For deep sleep mode, we set the same bit to logic one. </a:t>
            </a:r>
            <a:r>
              <a:rPr lang="en-GB" dirty="0"/>
              <a:t>The Cortex</a:t>
            </a:r>
            <a:r>
              <a:rPr lang="en-GB" baseline="0" dirty="0"/>
              <a:t>-M0 also has a</a:t>
            </a:r>
            <a:r>
              <a:rPr lang="en-GB" dirty="0"/>
              <a:t> send-event-on-pend feature, which allows any interrupts (including disabled ones) to wake up the processor that stays in the sleep mode by executing the WFE instruction.</a:t>
            </a:r>
            <a:r>
              <a:rPr lang="en-GB" baseline="0" dirty="0"/>
              <a:t> T</a:t>
            </a:r>
            <a:r>
              <a:rPr lang="en-GB" dirty="0"/>
              <a:t>his</a:t>
            </a:r>
            <a:r>
              <a:rPr lang="en-GB" baseline="0" dirty="0"/>
              <a:t> feature is controlled by bit[4] in the SCR register. W</a:t>
            </a:r>
            <a:r>
              <a:rPr lang="en-GB" dirty="0"/>
              <a:t>hen SEVONPEND bit is set, if an interrupt switches from inactive to pending state, an event will be generated, and the processor will be woken up from WFE sleep.</a:t>
            </a: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39</a:t>
            </a:fld>
            <a:endParaRPr lang="en-US" altLang="en-US" dirty="0"/>
          </a:p>
        </p:txBody>
      </p:sp>
    </p:spTree>
    <p:extLst>
      <p:ext uri="{BB962C8B-B14F-4D97-AF65-F5344CB8AC3E}">
        <p14:creationId xmlns:p14="http://schemas.microsoft.com/office/powerpoint/2010/main" val="2510696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latin typeface="Arial" pitchFamily="100" charset="0"/>
                <a:ea typeface="MS PGothic" pitchFamily="34" charset="-128"/>
              </a:rPr>
              <a:t>The wakeup conditions after the execution of WFE or WFI instructions </a:t>
            </a:r>
            <a:r>
              <a:rPr lang="en-GB" sz="1300" dirty="0">
                <a:latin typeface="Arial" pitchFamily="100" charset="0"/>
                <a:ea typeface="MS PGothic" pitchFamily="34" charset="-128"/>
              </a:rPr>
              <a:t>have both similarities and differences. </a:t>
            </a:r>
            <a:r>
              <a:rPr lang="en-US" dirty="0"/>
              <a:t>Similarities include waking up on interrupt requests that are enabled and have</a:t>
            </a:r>
            <a:r>
              <a:rPr lang="en-US" baseline="0" dirty="0"/>
              <a:t> a </a:t>
            </a:r>
            <a:r>
              <a:rPr lang="en-US" dirty="0"/>
              <a:t>higher priority than the current level,</a:t>
            </a:r>
            <a:r>
              <a:rPr lang="en-US" baseline="0" dirty="0"/>
              <a:t> and also the processor c</a:t>
            </a:r>
            <a:r>
              <a:rPr lang="en-US" dirty="0"/>
              <a:t>an be awakened by debug events.</a:t>
            </a:r>
          </a:p>
          <a:p>
            <a:endParaRPr lang="en-US" dirty="0"/>
          </a:p>
          <a:p>
            <a:r>
              <a:rPr lang="en-US" dirty="0"/>
              <a:t>One differences is that the </a:t>
            </a:r>
            <a:r>
              <a:rPr lang="en-US" baseline="0" dirty="0"/>
              <a:t>e</a:t>
            </a:r>
            <a:r>
              <a:rPr lang="en-US" dirty="0"/>
              <a:t>xecution of WFE does not enter sleep if the event register was set to 1, whereas execution</a:t>
            </a:r>
            <a:r>
              <a:rPr lang="en-US" baseline="0" dirty="0"/>
              <a:t> </a:t>
            </a:r>
            <a:r>
              <a:rPr lang="en-US" dirty="0"/>
              <a:t>of WFI always results in sleep.</a:t>
            </a:r>
            <a:r>
              <a:rPr lang="en-US" baseline="0" dirty="0"/>
              <a:t> </a:t>
            </a:r>
            <a:r>
              <a:rPr lang="en-US" dirty="0"/>
              <a:t>Also,</a:t>
            </a:r>
            <a:r>
              <a:rPr lang="en-US" baseline="0" dirty="0"/>
              <a:t> a n</a:t>
            </a:r>
            <a:r>
              <a:rPr lang="en-US" dirty="0"/>
              <a:t>ew pending disable interrupt can wake up the processor from WFE sleep if</a:t>
            </a:r>
            <a:r>
              <a:rPr lang="en-US" baseline="0" dirty="0"/>
              <a:t> </a:t>
            </a:r>
            <a:r>
              <a:rPr lang="en-US" dirty="0"/>
              <a:t>SEVONPEND is set.</a:t>
            </a:r>
            <a:r>
              <a:rPr lang="en-US" baseline="0" dirty="0"/>
              <a:t> In addition, </a:t>
            </a:r>
            <a:r>
              <a:rPr lang="en-US" dirty="0"/>
              <a:t>WFE can be awakened by an external event signal.</a:t>
            </a:r>
            <a:r>
              <a:rPr lang="en-US" baseline="0" dirty="0"/>
              <a:t> This is not the case for WFI. And finally, </a:t>
            </a:r>
            <a:r>
              <a:rPr lang="en-US" dirty="0"/>
              <a:t>WFI can be awakened by an enabled interrupt request when PRIMASK is set,</a:t>
            </a:r>
            <a:r>
              <a:rPr lang="en-US" baseline="0" dirty="0"/>
              <a:t> which is different from the WFE instruction.</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40</a:t>
            </a:fld>
            <a:endParaRPr lang="en-US" altLang="en-US" dirty="0"/>
          </a:p>
        </p:txBody>
      </p:sp>
    </p:spTree>
    <p:extLst>
      <p:ext uri="{BB962C8B-B14F-4D97-AF65-F5344CB8AC3E}">
        <p14:creationId xmlns:p14="http://schemas.microsoft.com/office/powerpoint/2010/main" val="3470902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pitchFamily="100" charset="0"/>
                <a:ea typeface="MS PGothic" pitchFamily="34" charset="-128"/>
              </a:rPr>
              <a:t>The WIC is an optional unit, mainly used in low-power systems. In these applications, the processor can enter standby state while most of its parts are powered down. </a:t>
            </a: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41</a:t>
            </a:fld>
            <a:endParaRPr lang="en-US" altLang="en-US" dirty="0"/>
          </a:p>
        </p:txBody>
      </p:sp>
    </p:spTree>
    <p:extLst>
      <p:ext uri="{BB962C8B-B14F-4D97-AF65-F5344CB8AC3E}">
        <p14:creationId xmlns:p14="http://schemas.microsoft.com/office/powerpoint/2010/main" val="2367342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Arm instructions</a:t>
            </a:r>
            <a:r>
              <a:rPr lang="en-US" sz="1200" baseline="0" dirty="0">
                <a:latin typeface="Arial" pitchFamily="100" charset="0"/>
                <a:ea typeface="MS PGothic" pitchFamily="34" charset="-128"/>
              </a:rPr>
              <a:t> are </a:t>
            </a:r>
            <a:r>
              <a:rPr lang="en-US" sz="1200" dirty="0">
                <a:latin typeface="Arial" pitchFamily="100" charset="0"/>
                <a:ea typeface="MS PGothic" pitchFamily="34" charset="-128"/>
              </a:rPr>
              <a:t>32-bit instruction sets that were</a:t>
            </a:r>
            <a:r>
              <a:rPr lang="en-US" sz="1200" baseline="0" dirty="0">
                <a:latin typeface="Arial" pitchFamily="100" charset="0"/>
                <a:ea typeface="MS PGothic" pitchFamily="34" charset="-128"/>
              </a:rPr>
              <a:t> used in early Arm processor designs. This set of instructions </a:t>
            </a:r>
            <a:r>
              <a:rPr lang="en-US" sz="1200" dirty="0">
                <a:latin typeface="Arial" pitchFamily="100" charset="0"/>
                <a:ea typeface="MS PGothic" pitchFamily="34" charset="-128"/>
              </a:rPr>
              <a:t>provides good performance and</a:t>
            </a:r>
            <a:r>
              <a:rPr lang="en-US" sz="1200" baseline="0" dirty="0">
                <a:latin typeface="Arial" pitchFamily="100" charset="0"/>
                <a:ea typeface="MS PGothic" pitchFamily="34" charset="-128"/>
              </a:rPr>
              <a:t> enhanced functionality. However, the main drawback of the Arm instruction set is that it requires larger program memory compared to 8-bit and 16-bit processors, and dissipates more energy.</a:t>
            </a:r>
          </a:p>
          <a:p>
            <a:r>
              <a:rPr lang="en-US" sz="1200" baseline="0" dirty="0">
                <a:latin typeface="Arial" pitchFamily="100" charset="0"/>
                <a:ea typeface="MS PGothic" pitchFamily="34" charset="-128"/>
              </a:rPr>
              <a:t>  </a:t>
            </a:r>
          </a:p>
          <a:p>
            <a:r>
              <a:rPr lang="en-US" sz="1200" baseline="0" dirty="0">
                <a:latin typeface="Arial" pitchFamily="100" charset="0"/>
                <a:ea typeface="MS PGothic" pitchFamily="34" charset="-128"/>
              </a:rPr>
              <a:t>The Thumb-1 instruction set is a 16-bit instruction set, first used in the Arm7TDMI processor in 1995. It provides a subset of the Arm instructions, with better code density in comparison to the 32-bit RISC architecture. Using Thumb-1 instructions means the code size can be reduced by around 30%, but performance is also reduced by about 20% compared to the original Arm instructions. One way to mitigate the reduced performance of the Thumb-1 instruction set is to use it together with Arm instructions, using a multiplexer as shown in this figure.</a:t>
            </a:r>
            <a:endParaRPr lang="en-GB" sz="1200" dirty="0">
              <a:latin typeface="Arial" pitchFamily="100" charset="0"/>
              <a:ea typeface="MS PGothic" pitchFamily="34" charset="-128"/>
            </a:endParaRPr>
          </a:p>
          <a:p>
            <a:endParaRPr lang="en-GB" sz="1200" dirty="0">
              <a:latin typeface="Arial" pitchFamily="100" charset="0"/>
              <a:ea typeface="MS PGothic" pitchFamily="34" charset="-128"/>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20763433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t>The</a:t>
            </a:r>
            <a:r>
              <a:rPr lang="en-GB" sz="1200" baseline="0" dirty="0"/>
              <a:t> WIC</a:t>
            </a:r>
            <a:r>
              <a:rPr lang="en-GB" sz="1200" dirty="0"/>
              <a:t> block is used to</a:t>
            </a:r>
            <a:r>
              <a:rPr lang="en-GB" sz="1200" baseline="0" dirty="0"/>
              <a:t> decrease the power consumed by the processor. </a:t>
            </a:r>
            <a:r>
              <a:rPr lang="en-GB" sz="1200" baseline="0" dirty="0">
                <a:latin typeface="+mn-lt"/>
                <a:ea typeface="ＭＳ Ｐゴシック" charset="0"/>
              </a:rPr>
              <a:t> </a:t>
            </a:r>
            <a:r>
              <a:rPr lang="en-US" sz="1200" dirty="0">
                <a:latin typeface="Arial" pitchFamily="100" charset="0"/>
                <a:ea typeface="MS PGothic" pitchFamily="34" charset="-128"/>
              </a:rPr>
              <a:t>The WIC unit is only activated in deep sleep mode (i.e., when the SLEEPDEEP bit is set).</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42</a:t>
            </a:fld>
            <a:endParaRPr lang="en-US" altLang="en-US" dirty="0"/>
          </a:p>
        </p:txBody>
      </p:sp>
    </p:spTree>
    <p:extLst>
      <p:ext uri="{BB962C8B-B14F-4D97-AF65-F5344CB8AC3E}">
        <p14:creationId xmlns:p14="http://schemas.microsoft.com/office/powerpoint/2010/main" val="2313515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43</a:t>
            </a:fld>
            <a:endParaRPr lang="en-US" altLang="en-US" dirty="0"/>
          </a:p>
        </p:txBody>
      </p:sp>
    </p:spTree>
    <p:extLst>
      <p:ext uri="{BB962C8B-B14F-4D97-AF65-F5344CB8AC3E}">
        <p14:creationId xmlns:p14="http://schemas.microsoft.com/office/powerpoint/2010/main" val="1965232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44</a:t>
            </a:fld>
            <a:endParaRPr lang="en-US" altLang="en-US" dirty="0"/>
          </a:p>
        </p:txBody>
      </p:sp>
    </p:spTree>
    <p:extLst>
      <p:ext uri="{BB962C8B-B14F-4D97-AF65-F5344CB8AC3E}">
        <p14:creationId xmlns:p14="http://schemas.microsoft.com/office/powerpoint/2010/main" val="908933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Thumb-2 technology consists of both 32-bit Thumb and original 16-bit Thumb-1 instruction sets.</a:t>
            </a:r>
            <a:r>
              <a:rPr lang="en-US" sz="1200" baseline="0" dirty="0">
                <a:latin typeface="Arial" pitchFamily="100" charset="0"/>
                <a:ea typeface="MS PGothic" pitchFamily="34" charset="-128"/>
              </a:rPr>
              <a:t> It </a:t>
            </a:r>
            <a:r>
              <a:rPr lang="en-US" sz="1200" dirty="0">
                <a:latin typeface="Arial" pitchFamily="100" charset="0"/>
                <a:ea typeface="MS PGothic" pitchFamily="34" charset="-128"/>
              </a:rPr>
              <a:t>was first introduced in 2003. </a:t>
            </a:r>
            <a:r>
              <a:rPr lang="en-US" sz="1200" baseline="0" dirty="0">
                <a:latin typeface="Arial" pitchFamily="100" charset="0"/>
                <a:ea typeface="MS PGothic" pitchFamily="34" charset="-128"/>
              </a:rPr>
              <a:t>Using Thumb-2 instructions, the code size can be reduced by around 26%, and performance remains the same compared to the 32-bit Arm instruction set. The Cortex-M0 processor uses a superset of 16-bit Thumb-1 instructions in addition to a minimum subset of 32-bit Thumb-2 instructions.</a:t>
            </a:r>
          </a:p>
          <a:p>
            <a:endParaRPr lang="en-US" sz="1200" dirty="0">
              <a:latin typeface="Arial" pitchFamily="100" charset="0"/>
              <a:ea typeface="MS PGothic" pitchFamily="34" charset="-128"/>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2323812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MRS and MSR are special register access instructions</a:t>
            </a:r>
          </a:p>
          <a:p>
            <a:endParaRPr lang="en-US" sz="1200" dirty="0">
              <a:latin typeface="Arial" pitchFamily="100" charset="0"/>
              <a:ea typeface="MS PGothic" pitchFamily="34" charset="-128"/>
            </a:endParaRPr>
          </a:p>
          <a:p>
            <a:r>
              <a:rPr lang="en-US" sz="1200" dirty="0">
                <a:latin typeface="Arial" pitchFamily="100" charset="0"/>
                <a:ea typeface="MS PGothic" pitchFamily="34" charset="-128"/>
              </a:rPr>
              <a:t>ISB, DSB, and DMB are memory synchronization instructions</a:t>
            </a:r>
          </a:p>
          <a:p>
            <a:endParaRPr lang="en-US" sz="1200" dirty="0">
              <a:latin typeface="Arial" pitchFamily="100" charset="0"/>
              <a:ea typeface="MS PGothic" pitchFamily="34" charset="-128"/>
            </a:endParaRPr>
          </a:p>
          <a:p>
            <a:r>
              <a:rPr lang="en-US" sz="1200" dirty="0">
                <a:latin typeface="Arial" pitchFamily="100" charset="0"/>
                <a:ea typeface="MS PGothic" pitchFamily="34" charset="-128"/>
              </a:rPr>
              <a:t>BL was supported in the traditional Thumb instruction set, but the bit field definition was extended in Thumb-2.</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263557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start</a:t>
            </a:r>
            <a:r>
              <a:rPr lang="en-GB" baseline="0" dirty="0"/>
              <a:t> looking at the details of the Cortex-M0 instruction set, let us look at a typical instruction format we usually see in an assembly language program. The first field of the instruction is the “opcode,” which indicates the operation to be performed by the instruction, and it is usually three or four characters long. It should be noted that the same instruction may have two or three operands. So for a given operation such as a subtraction, we may see an instruction with two-operand format or three-operand format.</a:t>
            </a:r>
          </a:p>
          <a:p>
            <a:endParaRPr lang="en-GB" baseline="0" dirty="0"/>
          </a:p>
          <a:p>
            <a:r>
              <a:rPr lang="en-GB" baseline="0" dirty="0"/>
              <a:t>For a two-operand format, the destination register is also one of the operands. For example, if we were to use the ADD instruction with two operands, we add the destination register to the second operand and put the result back into the destination register. The first operand is in most cases a destination register that will be modified by the instruction. The last operand (Operand2), which is the second operand in a two-operand instruction or the third operand in a three-operand instruction, is considered a flexible operand. It can be used to specify another register or to provide a fixed constant.  The second operand in the a three-instruction format is the source register, whose contents are accessed but not modified by the instruction. </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3634919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 summary of the Cortex</a:t>
            </a:r>
            <a:r>
              <a:rPr lang="en-GB" baseline="0" dirty="0"/>
              <a:t>-M0 instruction set is shown in this table. We will study each of these instructions in detail.</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1948116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Transferring data is one of the most common tasks in a processor. In Thumb code, the instruction mnemonic for moving data is MOV.</a:t>
            </a:r>
          </a:p>
          <a:p>
            <a:endParaRPr lang="en-US" sz="1200" dirty="0">
              <a:latin typeface="Arial" pitchFamily="100" charset="0"/>
              <a:ea typeface="MS PGothic" pitchFamily="34" charset="-128"/>
            </a:endParaRPr>
          </a:p>
          <a:p>
            <a:r>
              <a:rPr lang="en-US" sz="1200" dirty="0">
                <a:latin typeface="Arial" pitchFamily="100" charset="0"/>
                <a:ea typeface="MS PGothic" pitchFamily="34" charset="-128"/>
              </a:rPr>
              <a:t>The first operand is the destination register, in this case, R1.  The second operand is in this case a constant value; we call this </a:t>
            </a:r>
            <a:r>
              <a:rPr lang="en-GB" sz="1200" dirty="0">
                <a:latin typeface="Arial" pitchFamily="100" charset="0"/>
                <a:ea typeface="MS PGothic" pitchFamily="34" charset="-128"/>
              </a:rPr>
              <a:t>immediate data, as it is readily provided within the instruction code.</a:t>
            </a:r>
          </a:p>
          <a:p>
            <a:endParaRPr lang="en-GB" sz="1200" dirty="0">
              <a:latin typeface="Arial" pitchFamily="100" charset="0"/>
              <a:ea typeface="MS PGothic" pitchFamily="34" charset="-128"/>
            </a:endParaRPr>
          </a:p>
          <a:p>
            <a:r>
              <a:rPr lang="en-GB" sz="1200" dirty="0">
                <a:latin typeface="Arial" pitchFamily="100" charset="0"/>
                <a:ea typeface="MS PGothic" pitchFamily="34" charset="-128"/>
              </a:rPr>
              <a:t>The hash (#) symbol is often used to indicate that the operand is an immediate value. In order to indicate that a constant is written as a hexadecimal value, we need to add the prefix 0x.</a:t>
            </a:r>
          </a:p>
          <a:p>
            <a:endParaRPr lang="en-GB" sz="1200" dirty="0">
              <a:latin typeface="Arial" pitchFamily="100" charset="0"/>
              <a:ea typeface="MS PGothic" pitchFamily="34" charset="-128"/>
            </a:endParaRPr>
          </a:p>
          <a:p>
            <a:r>
              <a:rPr lang="en-GB" sz="1200" dirty="0">
                <a:latin typeface="Arial" pitchFamily="100" charset="0"/>
                <a:ea typeface="MS PGothic" pitchFamily="34" charset="-128"/>
              </a:rPr>
              <a:t>If the first digit in a constant is a digit (1-9), the content will take a decimal value.</a:t>
            </a:r>
          </a:p>
          <a:p>
            <a:endParaRPr lang="en-GB" sz="1200" dirty="0">
              <a:latin typeface="Arial" pitchFamily="100" charset="0"/>
              <a:ea typeface="MS PGothic" pitchFamily="34" charset="-128"/>
            </a:endParaRPr>
          </a:p>
          <a:p>
            <a:r>
              <a:rPr lang="en-GB" sz="1200" dirty="0">
                <a:latin typeface="Arial" pitchFamily="100" charset="0"/>
                <a:ea typeface="MS PGothic" pitchFamily="34" charset="-128"/>
              </a:rPr>
              <a:t>When this MOV instruction is executed, the value stored in R1 will be the full 32-bit value equivalent to the value specified.</a:t>
            </a: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2251883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p:spPr>
        <p:txBody>
          <a:bodyPr/>
          <a:lstStyle/>
          <a:p>
            <a:r>
              <a:rPr lang="en-US"/>
              <a:t>Click to edit Master title style</a:t>
            </a:r>
          </a:p>
        </p:txBody>
      </p:sp>
      <p:sp>
        <p:nvSpPr>
          <p:cNvPr id="3" name="Content Placeholder 2"/>
          <p:cNvSpPr>
            <a:spLocks noGrp="1"/>
          </p:cNvSpPr>
          <p:nvPr>
            <p:ph idx="1"/>
          </p:nvPr>
        </p:nvSpPr>
        <p:spPr>
          <a:xfrm>
            <a:off x="479425" y="1133061"/>
            <a:ext cx="11243088" cy="4600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80847B-9A7E-BA46-810D-F75EAE9DB87B}"/>
              </a:ext>
            </a:extLst>
          </p:cNvPr>
          <p:cNvSpPr>
            <a:spLocks noGrp="1" noChangeArrowheads="1"/>
          </p:cNvSpPr>
          <p:nvPr>
            <p:ph type="ftr" sz="quarter" idx="10"/>
          </p:nvPr>
        </p:nvSpPr>
        <p:spPr>
          <a:xfrm>
            <a:off x="0" y="0"/>
            <a:ext cx="0" cy="0"/>
          </a:xfrm>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1315F1EF-53E7-C540-9856-2EEA75515F0D}"/>
              </a:ext>
            </a:extLst>
          </p:cNvPr>
          <p:cNvSpPr>
            <a:spLocks noGrp="1" noChangeArrowheads="1"/>
          </p:cNvSpPr>
          <p:nvPr>
            <p:ph type="sldNum" sz="quarter" idx="11"/>
          </p:nvPr>
        </p:nvSpPr>
        <p:spPr>
          <a:xfrm>
            <a:off x="0" y="0"/>
            <a:ext cx="0" cy="0"/>
          </a:xfrm>
          <a:ln/>
        </p:spPr>
        <p:txBody>
          <a:bodyPr/>
          <a:lstStyle>
            <a:lvl1pPr>
              <a:defRPr/>
            </a:lvl1pPr>
          </a:lstStyle>
          <a:p>
            <a:pPr>
              <a:defRPr/>
            </a:pPr>
            <a:fld id="{42B5FBF0-ABAE-FA4B-A2FF-2B6EEB7B5CA1}" type="slidenum">
              <a:rPr lang="en-US" altLang="en-US" smtClean="0"/>
              <a:pPr>
                <a:defRPr/>
              </a:pPr>
              <a:t>‹#›</a:t>
            </a:fld>
            <a:endParaRPr lang="en-US" altLang="en-US" dirty="0"/>
          </a:p>
        </p:txBody>
      </p:sp>
    </p:spTree>
    <p:extLst>
      <p:ext uri="{BB962C8B-B14F-4D97-AF65-F5344CB8AC3E}">
        <p14:creationId xmlns:p14="http://schemas.microsoft.com/office/powerpoint/2010/main" val="2689347075"/>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1.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a:xfrm>
            <a:off x="5028374" y="1207042"/>
            <a:ext cx="6192840" cy="2574186"/>
          </a:xfrm>
        </p:spPr>
        <p:txBody>
          <a:bodyPr/>
          <a:lstStyle/>
          <a:p>
            <a:r>
              <a:rPr lang="en-US" dirty="0"/>
              <a:t>The Arm Cortex-M0 </a:t>
            </a:r>
            <a:br>
              <a:rPr lang="en-US" dirty="0"/>
            </a:br>
            <a:r>
              <a:rPr lang="en-US" dirty="0"/>
              <a:t>Processor Architecture:</a:t>
            </a:r>
            <a:br>
              <a:rPr lang="en-US" dirty="0"/>
            </a:br>
            <a:r>
              <a:rPr lang="en-US" dirty="0"/>
              <a:t>Part 2</a:t>
            </a:r>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US" dirty="0"/>
              <a:t>Intro to System-on-Chip Design course</a:t>
            </a:r>
          </a:p>
          <a:p>
            <a:endParaRPr lang="en-US"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Instruction Set</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9"/>
            <a:ext cx="11180763" cy="1089664"/>
          </a:xfrm>
        </p:spPr>
        <p:txBody>
          <a:bodyPr wrap="square" numCol="1" anchor="t" anchorCtr="0" compatLnSpc="1">
            <a:prstTxWarp prst="textNoShape">
              <a:avLst/>
            </a:prstTxWarp>
          </a:bodyPr>
          <a:lstStyle/>
          <a:p>
            <a:r>
              <a:rPr lang="en-GB" dirty="0"/>
              <a:t>Cortex-M0 Suffix</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Some instructions can be followed by suffixes to update processor flags or execute the instruction on a certain condition.</a:t>
            </a:r>
            <a:endParaRPr lang="en-US" altLang="en-US" dirty="0">
              <a:ea typeface="ＭＳ Ｐゴシック" panose="020B0600070205080204" pitchFamily="34" charset="-128"/>
            </a:endParaRPr>
          </a:p>
        </p:txBody>
      </p:sp>
      <p:graphicFrame>
        <p:nvGraphicFramePr>
          <p:cNvPr id="5" name="Table 4">
            <a:extLst>
              <a:ext uri="{FF2B5EF4-FFF2-40B4-BE49-F238E27FC236}">
                <a16:creationId xmlns:a16="http://schemas.microsoft.com/office/drawing/2014/main" id="{F2FA87D1-BE53-4B0A-957F-156BEFC1F9E3}"/>
              </a:ext>
            </a:extLst>
          </p:cNvPr>
          <p:cNvGraphicFramePr>
            <a:graphicFrameLocks noGrp="1"/>
          </p:cNvGraphicFramePr>
          <p:nvPr/>
        </p:nvGraphicFramePr>
        <p:xfrm>
          <a:off x="492125" y="2899012"/>
          <a:ext cx="11311280" cy="1709738"/>
        </p:xfrm>
        <a:graphic>
          <a:graphicData uri="http://schemas.openxmlformats.org/drawingml/2006/table">
            <a:tbl>
              <a:tblPr firstRow="1" bandRow="1">
                <a:tableStyleId>{5C22544A-7EE6-4342-B048-85BDC9FD1C3A}</a:tableStyleId>
              </a:tblPr>
              <a:tblGrid>
                <a:gridCol w="2529473">
                  <a:extLst>
                    <a:ext uri="{9D8B030D-6E8A-4147-A177-3AD203B41FA5}">
                      <a16:colId xmlns:a16="http://schemas.microsoft.com/office/drawing/2014/main" val="20000"/>
                    </a:ext>
                  </a:extLst>
                </a:gridCol>
                <a:gridCol w="3048338">
                  <a:extLst>
                    <a:ext uri="{9D8B030D-6E8A-4147-A177-3AD203B41FA5}">
                      <a16:colId xmlns:a16="http://schemas.microsoft.com/office/drawing/2014/main" val="20001"/>
                    </a:ext>
                  </a:extLst>
                </a:gridCol>
                <a:gridCol w="2425699">
                  <a:extLst>
                    <a:ext uri="{9D8B030D-6E8A-4147-A177-3AD203B41FA5}">
                      <a16:colId xmlns:a16="http://schemas.microsoft.com/office/drawing/2014/main" val="20002"/>
                    </a:ext>
                  </a:extLst>
                </a:gridCol>
                <a:gridCol w="3307770">
                  <a:extLst>
                    <a:ext uri="{9D8B030D-6E8A-4147-A177-3AD203B41FA5}">
                      <a16:colId xmlns:a16="http://schemas.microsoft.com/office/drawing/2014/main" val="20003"/>
                    </a:ext>
                  </a:extLst>
                </a:gridCol>
              </a:tblGrid>
              <a:tr h="355560">
                <a:tc>
                  <a:txBody>
                    <a:bodyPr/>
                    <a:lstStyle/>
                    <a:p>
                      <a:r>
                        <a:rPr lang="en-GB" sz="1400" b="1" dirty="0">
                          <a:latin typeface="+mn-lt"/>
                          <a:cs typeface="Arial" panose="020B0604020202020204" pitchFamily="34" charset="0"/>
                        </a:rPr>
                        <a:t>Suffix </a:t>
                      </a:r>
                    </a:p>
                  </a:txBody>
                  <a:tcPr marL="121872" marR="121872" marT="45694" marB="45694" anchor="ctr"/>
                </a:tc>
                <a:tc>
                  <a:txBody>
                    <a:bodyPr/>
                    <a:lstStyle/>
                    <a:p>
                      <a:r>
                        <a:rPr lang="en-GB" sz="1400" b="1" dirty="0">
                          <a:latin typeface="+mn-lt"/>
                          <a:cs typeface="Arial" panose="020B0604020202020204" pitchFamily="34" charset="0"/>
                        </a:rPr>
                        <a:t>Description</a:t>
                      </a:r>
                      <a:r>
                        <a:rPr lang="en-GB" sz="1400" b="1" baseline="0" dirty="0">
                          <a:latin typeface="+mn-lt"/>
                          <a:cs typeface="Arial" panose="020B0604020202020204" pitchFamily="34" charset="0"/>
                        </a:rPr>
                        <a:t> </a:t>
                      </a:r>
                      <a:endParaRPr lang="en-GB" sz="1400" b="1" dirty="0">
                        <a:latin typeface="+mn-lt"/>
                        <a:cs typeface="Arial" panose="020B0604020202020204" pitchFamily="34" charset="0"/>
                      </a:endParaRPr>
                    </a:p>
                  </a:txBody>
                  <a:tcPr marL="121872" marR="121872" marT="45694" marB="45694" anchor="ctr"/>
                </a:tc>
                <a:tc>
                  <a:txBody>
                    <a:bodyPr/>
                    <a:lstStyle/>
                    <a:p>
                      <a:r>
                        <a:rPr lang="en-GB" sz="1400" b="1" dirty="0">
                          <a:latin typeface="+mn-lt"/>
                          <a:cs typeface="Arial" panose="020B0604020202020204" pitchFamily="34" charset="0"/>
                        </a:rPr>
                        <a:t>Example</a:t>
                      </a:r>
                    </a:p>
                  </a:txBody>
                  <a:tcPr marL="121872" marR="121872" marT="45694" marB="45694" anchor="ctr"/>
                </a:tc>
                <a:tc>
                  <a:txBody>
                    <a:bodyPr/>
                    <a:lstStyle/>
                    <a:p>
                      <a:r>
                        <a:rPr lang="en-GB" sz="1400" b="1" dirty="0">
                          <a:latin typeface="+mn-lt"/>
                          <a:cs typeface="Arial" panose="020B0604020202020204" pitchFamily="34" charset="0"/>
                        </a:rPr>
                        <a:t>Example explanation</a:t>
                      </a:r>
                    </a:p>
                  </a:txBody>
                  <a:tcPr marL="121872" marR="121872" marT="45694" marB="45694" anchor="ctr"/>
                </a:tc>
                <a:extLst>
                  <a:ext uri="{0D108BD9-81ED-4DB2-BD59-A6C34878D82A}">
                    <a16:rowId xmlns:a16="http://schemas.microsoft.com/office/drawing/2014/main" val="10000"/>
                  </a:ext>
                </a:extLst>
              </a:tr>
              <a:tr h="496635">
                <a:tc>
                  <a:txBody>
                    <a:bodyPr/>
                    <a:lstStyle/>
                    <a:p>
                      <a:r>
                        <a:rPr lang="en-GB" sz="1200" b="0" dirty="0">
                          <a:latin typeface="+mn-lt"/>
                          <a:cs typeface="Arial" panose="020B0604020202020204" pitchFamily="34" charset="0"/>
                        </a:rPr>
                        <a:t>S</a:t>
                      </a:r>
                    </a:p>
                  </a:txBody>
                  <a:tcPr marL="121872" marR="121872" marT="45694" marB="45694" anchor="ctr"/>
                </a:tc>
                <a:tc>
                  <a:txBody>
                    <a:bodyPr/>
                    <a:lstStyle/>
                    <a:p>
                      <a:r>
                        <a:rPr lang="en-GB" sz="1200" b="0" dirty="0">
                          <a:latin typeface="+mn-lt"/>
                          <a:cs typeface="Arial" panose="020B0604020202020204" pitchFamily="34" charset="0"/>
                        </a:rPr>
                        <a:t>Update APSR (flags)</a:t>
                      </a:r>
                    </a:p>
                  </a:txBody>
                  <a:tcPr marL="121872" marR="121872" marT="45694" marB="45694" anchor="ctr"/>
                </a:tc>
                <a:tc>
                  <a:txBody>
                    <a:bodyPr/>
                    <a:lstStyle/>
                    <a:p>
                      <a:r>
                        <a:rPr lang="en-GB" sz="1200" b="0" dirty="0">
                          <a:latin typeface="+mn-lt"/>
                          <a:cs typeface="Arial" panose="020B0604020202020204" pitchFamily="34" charset="0"/>
                        </a:rPr>
                        <a:t>ADDS</a:t>
                      </a:r>
                      <a:r>
                        <a:rPr lang="en-GB" sz="1200" b="0" baseline="0" dirty="0">
                          <a:latin typeface="+mn-lt"/>
                          <a:cs typeface="Arial" panose="020B0604020202020204" pitchFamily="34" charset="0"/>
                        </a:rPr>
                        <a:t>   </a:t>
                      </a:r>
                      <a:r>
                        <a:rPr lang="en-GB" sz="1200" b="0" dirty="0">
                          <a:latin typeface="+mn-lt"/>
                          <a:cs typeface="Arial" panose="020B0604020202020204" pitchFamily="34" charset="0"/>
                        </a:rPr>
                        <a:t>R1,   #0x21</a:t>
                      </a:r>
                    </a:p>
                  </a:txBody>
                  <a:tcPr marL="121872" marR="121872" marT="45694" marB="4569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a:latin typeface="+mn-lt"/>
                          <a:cs typeface="Arial" panose="020B0604020202020204" pitchFamily="34" charset="0"/>
                        </a:rPr>
                        <a:t>Add</a:t>
                      </a:r>
                      <a:r>
                        <a:rPr lang="en-GB" sz="1200" b="0" baseline="0" dirty="0">
                          <a:latin typeface="+mn-lt"/>
                          <a:cs typeface="Arial" panose="020B0604020202020204" pitchFamily="34" charset="0"/>
                        </a:rPr>
                        <a:t> 0x21 to R1 and update APSR</a:t>
                      </a:r>
                      <a:endParaRPr lang="en-GB" sz="1200" b="0" dirty="0">
                        <a:latin typeface="+mn-lt"/>
                        <a:cs typeface="Arial" panose="020B0604020202020204" pitchFamily="34" charset="0"/>
                      </a:endParaRPr>
                    </a:p>
                  </a:txBody>
                  <a:tcPr marL="121872" marR="121872" marT="45694" marB="45694" anchor="ctr"/>
                </a:tc>
                <a:extLst>
                  <a:ext uri="{0D108BD9-81ED-4DB2-BD59-A6C34878D82A}">
                    <a16:rowId xmlns:a16="http://schemas.microsoft.com/office/drawing/2014/main" val="10001"/>
                  </a:ext>
                </a:extLst>
              </a:tr>
              <a:tr h="857543">
                <a:tc>
                  <a:txBody>
                    <a:bodyPr/>
                    <a:lstStyle/>
                    <a:p>
                      <a:r>
                        <a:rPr lang="en-GB" sz="1200" b="0" dirty="0">
                          <a:latin typeface="+mn-lt"/>
                          <a:cs typeface="Arial" panose="020B0604020202020204" pitchFamily="34" charset="0"/>
                        </a:rPr>
                        <a:t>EQ, NE,</a:t>
                      </a:r>
                      <a:r>
                        <a:rPr lang="en-GB" sz="1200" b="0" baseline="0" dirty="0">
                          <a:latin typeface="+mn-lt"/>
                          <a:cs typeface="Arial" panose="020B0604020202020204" pitchFamily="34" charset="0"/>
                        </a:rPr>
                        <a:t> CS, CC, MI, PL, VS, VC, HI, LS, GE, LT, GT, LE</a:t>
                      </a:r>
                    </a:p>
                  </a:txBody>
                  <a:tcPr marL="121872" marR="121872" marT="45694" marB="45694" anchor="ctr"/>
                </a:tc>
                <a:tc>
                  <a:txBody>
                    <a:bodyPr/>
                    <a:lstStyle/>
                    <a:p>
                      <a:r>
                        <a:rPr lang="en-GB" sz="1200" b="0" dirty="0">
                          <a:latin typeface="+mn-lt"/>
                          <a:cs typeface="Arial" panose="020B0604020202020204" pitchFamily="34" charset="0"/>
                        </a:rPr>
                        <a:t>Condition</a:t>
                      </a:r>
                      <a:r>
                        <a:rPr lang="en-GB" sz="1200" b="0" baseline="0" dirty="0">
                          <a:latin typeface="+mn-lt"/>
                          <a:cs typeface="Arial" panose="020B0604020202020204" pitchFamily="34" charset="0"/>
                        </a:rPr>
                        <a:t> execution</a:t>
                      </a:r>
                    </a:p>
                    <a:p>
                      <a:r>
                        <a:rPr lang="en-GB" sz="1200" b="0" baseline="0" dirty="0">
                          <a:latin typeface="+mn-lt"/>
                          <a:cs typeface="Arial" panose="020B0604020202020204" pitchFamily="34" charset="0"/>
                        </a:rPr>
                        <a:t>e.g., EQ= equal, NE= not equal, LT= less than</a:t>
                      </a:r>
                      <a:endParaRPr lang="en-GB" sz="1200" b="0" dirty="0">
                        <a:latin typeface="+mn-lt"/>
                        <a:cs typeface="Arial" panose="020B0604020202020204" pitchFamily="34" charset="0"/>
                      </a:endParaRPr>
                    </a:p>
                  </a:txBody>
                  <a:tcPr marL="121872" marR="121872" marT="45694" marB="45694" anchor="ctr"/>
                </a:tc>
                <a:tc>
                  <a:txBody>
                    <a:bodyPr/>
                    <a:lstStyle/>
                    <a:p>
                      <a:r>
                        <a:rPr lang="en-GB" sz="1200" b="0" dirty="0">
                          <a:latin typeface="+mn-lt"/>
                          <a:cs typeface="Arial" panose="020B0604020202020204" pitchFamily="34" charset="0"/>
                        </a:rPr>
                        <a:t>BNE</a:t>
                      </a:r>
                      <a:r>
                        <a:rPr lang="en-GB" sz="1200" b="0" baseline="0" dirty="0">
                          <a:latin typeface="+mn-lt"/>
                          <a:cs typeface="Arial" panose="020B0604020202020204" pitchFamily="34" charset="0"/>
                        </a:rPr>
                        <a:t>   label </a:t>
                      </a:r>
                      <a:endParaRPr lang="en-GB" sz="1200" b="0" dirty="0">
                        <a:latin typeface="+mn-lt"/>
                        <a:cs typeface="Arial" panose="020B0604020202020204" pitchFamily="34" charset="0"/>
                      </a:endParaRPr>
                    </a:p>
                  </a:txBody>
                  <a:tcPr marL="121872" marR="121872" marT="45694" marB="4569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baseline="0" dirty="0">
                          <a:latin typeface="+mn-lt"/>
                          <a:cs typeface="Arial" panose="020B0604020202020204" pitchFamily="34" charset="0"/>
                        </a:rPr>
                        <a:t>Branch to the label if not equal</a:t>
                      </a:r>
                      <a:endParaRPr lang="en-GB" sz="1200" b="0" dirty="0">
                        <a:latin typeface="+mn-lt"/>
                        <a:cs typeface="Arial" panose="020B0604020202020204" pitchFamily="34" charset="0"/>
                      </a:endParaRPr>
                    </a:p>
                    <a:p>
                      <a:endParaRPr lang="en-GB" sz="1200" b="0" dirty="0">
                        <a:latin typeface="+mn-lt"/>
                        <a:cs typeface="Arial" panose="020B0604020202020204" pitchFamily="34" charset="0"/>
                      </a:endParaRPr>
                    </a:p>
                  </a:txBody>
                  <a:tcPr marL="121872" marR="121872" marT="45694" marB="45694"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4507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Register Access: The Move Instruction</a:t>
            </a:r>
            <a:endParaRPr lang="en-US" dirty="0"/>
          </a:p>
        </p:txBody>
      </p:sp>
      <p:sp>
        <p:nvSpPr>
          <p:cNvPr id="6" name="Rectangle 5">
            <a:extLst>
              <a:ext uri="{FF2B5EF4-FFF2-40B4-BE49-F238E27FC236}">
                <a16:creationId xmlns:a16="http://schemas.microsoft.com/office/drawing/2014/main" id="{7CA68A82-1C32-49F5-A6FC-051CB280089B}"/>
              </a:ext>
            </a:extLst>
          </p:cNvPr>
          <p:cNvSpPr/>
          <p:nvPr/>
        </p:nvSpPr>
        <p:spPr bwMode="auto">
          <a:xfrm>
            <a:off x="676860" y="2064072"/>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R0</a:t>
            </a:r>
          </a:p>
        </p:txBody>
      </p:sp>
      <p:sp>
        <p:nvSpPr>
          <p:cNvPr id="7" name="Rectangle 6">
            <a:extLst>
              <a:ext uri="{FF2B5EF4-FFF2-40B4-BE49-F238E27FC236}">
                <a16:creationId xmlns:a16="http://schemas.microsoft.com/office/drawing/2014/main" id="{697EA883-B968-4EFC-8392-0D14CBBAEED6}"/>
              </a:ext>
            </a:extLst>
          </p:cNvPr>
          <p:cNvSpPr/>
          <p:nvPr/>
        </p:nvSpPr>
        <p:spPr bwMode="auto">
          <a:xfrm>
            <a:off x="676860" y="2300609"/>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a:t>
            </a:r>
          </a:p>
        </p:txBody>
      </p:sp>
      <p:sp>
        <p:nvSpPr>
          <p:cNvPr id="8" name="Rectangle 7">
            <a:extLst>
              <a:ext uri="{FF2B5EF4-FFF2-40B4-BE49-F238E27FC236}">
                <a16:creationId xmlns:a16="http://schemas.microsoft.com/office/drawing/2014/main" id="{8BE82401-9AE8-4EF9-A555-C7975CF08AB7}"/>
              </a:ext>
            </a:extLst>
          </p:cNvPr>
          <p:cNvSpPr/>
          <p:nvPr/>
        </p:nvSpPr>
        <p:spPr bwMode="auto">
          <a:xfrm>
            <a:off x="676860" y="2538734"/>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R2</a:t>
            </a:r>
          </a:p>
        </p:txBody>
      </p:sp>
      <p:sp>
        <p:nvSpPr>
          <p:cNvPr id="9" name="Rectangle 8">
            <a:extLst>
              <a:ext uri="{FF2B5EF4-FFF2-40B4-BE49-F238E27FC236}">
                <a16:creationId xmlns:a16="http://schemas.microsoft.com/office/drawing/2014/main" id="{252E330A-A694-43AA-8443-3D13B417346D}"/>
              </a:ext>
            </a:extLst>
          </p:cNvPr>
          <p:cNvSpPr/>
          <p:nvPr/>
        </p:nvSpPr>
        <p:spPr bwMode="auto">
          <a:xfrm>
            <a:off x="676860" y="2776859"/>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R3</a:t>
            </a:r>
          </a:p>
        </p:txBody>
      </p:sp>
      <p:sp>
        <p:nvSpPr>
          <p:cNvPr id="10" name="Rectangle 9">
            <a:extLst>
              <a:ext uri="{FF2B5EF4-FFF2-40B4-BE49-F238E27FC236}">
                <a16:creationId xmlns:a16="http://schemas.microsoft.com/office/drawing/2014/main" id="{3DC3A19D-D5D6-4B62-A760-80581A62DEDA}"/>
              </a:ext>
            </a:extLst>
          </p:cNvPr>
          <p:cNvSpPr/>
          <p:nvPr/>
        </p:nvSpPr>
        <p:spPr bwMode="auto">
          <a:xfrm>
            <a:off x="676860" y="3038797"/>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R4</a:t>
            </a:r>
          </a:p>
        </p:txBody>
      </p:sp>
      <p:sp>
        <p:nvSpPr>
          <p:cNvPr id="11" name="Rectangle 10">
            <a:extLst>
              <a:ext uri="{FF2B5EF4-FFF2-40B4-BE49-F238E27FC236}">
                <a16:creationId xmlns:a16="http://schemas.microsoft.com/office/drawing/2014/main" id="{6D9000F3-1182-499D-8FCD-AFE83BAF5EA9}"/>
              </a:ext>
            </a:extLst>
          </p:cNvPr>
          <p:cNvSpPr/>
          <p:nvPr/>
        </p:nvSpPr>
        <p:spPr bwMode="auto">
          <a:xfrm>
            <a:off x="676860" y="3275334"/>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R5</a:t>
            </a:r>
          </a:p>
        </p:txBody>
      </p:sp>
      <p:sp>
        <p:nvSpPr>
          <p:cNvPr id="12" name="Rectangle 11">
            <a:extLst>
              <a:ext uri="{FF2B5EF4-FFF2-40B4-BE49-F238E27FC236}">
                <a16:creationId xmlns:a16="http://schemas.microsoft.com/office/drawing/2014/main" id="{9E79A1B8-4B6E-4431-AB8D-29DACCDDD8DF}"/>
              </a:ext>
            </a:extLst>
          </p:cNvPr>
          <p:cNvSpPr/>
          <p:nvPr/>
        </p:nvSpPr>
        <p:spPr bwMode="auto">
          <a:xfrm>
            <a:off x="676860" y="3513459"/>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R6</a:t>
            </a:r>
          </a:p>
        </p:txBody>
      </p:sp>
      <p:sp>
        <p:nvSpPr>
          <p:cNvPr id="13" name="Rectangle 12">
            <a:extLst>
              <a:ext uri="{FF2B5EF4-FFF2-40B4-BE49-F238E27FC236}">
                <a16:creationId xmlns:a16="http://schemas.microsoft.com/office/drawing/2014/main" id="{97DD24EF-7B80-492E-8F9F-69B8C8129D39}"/>
              </a:ext>
            </a:extLst>
          </p:cNvPr>
          <p:cNvSpPr/>
          <p:nvPr/>
        </p:nvSpPr>
        <p:spPr bwMode="auto">
          <a:xfrm>
            <a:off x="676860" y="3751584"/>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R7</a:t>
            </a:r>
          </a:p>
        </p:txBody>
      </p:sp>
      <p:sp>
        <p:nvSpPr>
          <p:cNvPr id="14" name="Rectangle 13">
            <a:extLst>
              <a:ext uri="{FF2B5EF4-FFF2-40B4-BE49-F238E27FC236}">
                <a16:creationId xmlns:a16="http://schemas.microsoft.com/office/drawing/2014/main" id="{1A229C40-FD62-4679-A085-2FA3EDA8DD75}"/>
              </a:ext>
            </a:extLst>
          </p:cNvPr>
          <p:cNvSpPr/>
          <p:nvPr/>
        </p:nvSpPr>
        <p:spPr bwMode="auto">
          <a:xfrm>
            <a:off x="676860" y="3997647"/>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R8</a:t>
            </a:r>
          </a:p>
        </p:txBody>
      </p:sp>
      <p:sp>
        <p:nvSpPr>
          <p:cNvPr id="15" name="Rectangle 14">
            <a:extLst>
              <a:ext uri="{FF2B5EF4-FFF2-40B4-BE49-F238E27FC236}">
                <a16:creationId xmlns:a16="http://schemas.microsoft.com/office/drawing/2014/main" id="{B626625E-A55F-48F1-9CD4-65D5EA355BC6}"/>
              </a:ext>
            </a:extLst>
          </p:cNvPr>
          <p:cNvSpPr/>
          <p:nvPr/>
        </p:nvSpPr>
        <p:spPr bwMode="auto">
          <a:xfrm>
            <a:off x="676860" y="4235772"/>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R9</a:t>
            </a:r>
          </a:p>
        </p:txBody>
      </p:sp>
      <p:sp>
        <p:nvSpPr>
          <p:cNvPr id="16" name="Rectangle 15">
            <a:extLst>
              <a:ext uri="{FF2B5EF4-FFF2-40B4-BE49-F238E27FC236}">
                <a16:creationId xmlns:a16="http://schemas.microsoft.com/office/drawing/2014/main" id="{8E0ECFDE-F81F-4DD0-848D-61357CDCDC24}"/>
              </a:ext>
            </a:extLst>
          </p:cNvPr>
          <p:cNvSpPr/>
          <p:nvPr/>
        </p:nvSpPr>
        <p:spPr bwMode="auto">
          <a:xfrm>
            <a:off x="676860" y="4472309"/>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R10</a:t>
            </a:r>
          </a:p>
        </p:txBody>
      </p:sp>
      <p:sp>
        <p:nvSpPr>
          <p:cNvPr id="17" name="Rectangle 16">
            <a:extLst>
              <a:ext uri="{FF2B5EF4-FFF2-40B4-BE49-F238E27FC236}">
                <a16:creationId xmlns:a16="http://schemas.microsoft.com/office/drawing/2014/main" id="{82E9A485-F375-40E2-9595-2A05523F3034}"/>
              </a:ext>
            </a:extLst>
          </p:cNvPr>
          <p:cNvSpPr/>
          <p:nvPr/>
        </p:nvSpPr>
        <p:spPr bwMode="auto">
          <a:xfrm>
            <a:off x="676860" y="4710434"/>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R11</a:t>
            </a:r>
          </a:p>
        </p:txBody>
      </p:sp>
      <p:sp>
        <p:nvSpPr>
          <p:cNvPr id="18" name="Rectangle 17">
            <a:extLst>
              <a:ext uri="{FF2B5EF4-FFF2-40B4-BE49-F238E27FC236}">
                <a16:creationId xmlns:a16="http://schemas.microsoft.com/office/drawing/2014/main" id="{B428625E-1792-4574-8195-72F1C4807E42}"/>
              </a:ext>
            </a:extLst>
          </p:cNvPr>
          <p:cNvSpPr/>
          <p:nvPr/>
        </p:nvSpPr>
        <p:spPr bwMode="auto">
          <a:xfrm>
            <a:off x="676860" y="4972372"/>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R12</a:t>
            </a:r>
          </a:p>
        </p:txBody>
      </p:sp>
      <p:sp>
        <p:nvSpPr>
          <p:cNvPr id="19" name="Rectangle 18">
            <a:extLst>
              <a:ext uri="{FF2B5EF4-FFF2-40B4-BE49-F238E27FC236}">
                <a16:creationId xmlns:a16="http://schemas.microsoft.com/office/drawing/2014/main" id="{5F4185C2-0E37-4489-8EE1-A73ED5B88EB1}"/>
              </a:ext>
            </a:extLst>
          </p:cNvPr>
          <p:cNvSpPr/>
          <p:nvPr/>
        </p:nvSpPr>
        <p:spPr bwMode="auto">
          <a:xfrm>
            <a:off x="676860" y="5210497"/>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R13</a:t>
            </a:r>
          </a:p>
        </p:txBody>
      </p:sp>
      <p:sp>
        <p:nvSpPr>
          <p:cNvPr id="20" name="Rectangle 19">
            <a:extLst>
              <a:ext uri="{FF2B5EF4-FFF2-40B4-BE49-F238E27FC236}">
                <a16:creationId xmlns:a16="http://schemas.microsoft.com/office/drawing/2014/main" id="{BCB68539-375F-47FA-B9B5-F756B706EEED}"/>
              </a:ext>
            </a:extLst>
          </p:cNvPr>
          <p:cNvSpPr/>
          <p:nvPr/>
        </p:nvSpPr>
        <p:spPr bwMode="auto">
          <a:xfrm>
            <a:off x="676860" y="5447034"/>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R14</a:t>
            </a:r>
          </a:p>
        </p:txBody>
      </p:sp>
      <p:sp>
        <p:nvSpPr>
          <p:cNvPr id="21" name="Rectangle 20">
            <a:extLst>
              <a:ext uri="{FF2B5EF4-FFF2-40B4-BE49-F238E27FC236}">
                <a16:creationId xmlns:a16="http://schemas.microsoft.com/office/drawing/2014/main" id="{81A689D1-3CD7-4355-ACBA-91814AF87FDC}"/>
              </a:ext>
            </a:extLst>
          </p:cNvPr>
          <p:cNvSpPr/>
          <p:nvPr/>
        </p:nvSpPr>
        <p:spPr bwMode="auto">
          <a:xfrm>
            <a:off x="676860" y="5685159"/>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R15</a:t>
            </a:r>
          </a:p>
        </p:txBody>
      </p:sp>
      <p:sp>
        <p:nvSpPr>
          <p:cNvPr id="22" name="Right Arrow 22">
            <a:extLst>
              <a:ext uri="{FF2B5EF4-FFF2-40B4-BE49-F238E27FC236}">
                <a16:creationId xmlns:a16="http://schemas.microsoft.com/office/drawing/2014/main" id="{3B19C4D1-B8A4-4EC9-ADE6-C960AD249E4B}"/>
              </a:ext>
            </a:extLst>
          </p:cNvPr>
          <p:cNvSpPr/>
          <p:nvPr/>
        </p:nvSpPr>
        <p:spPr bwMode="auto">
          <a:xfrm>
            <a:off x="4324567" y="3826988"/>
            <a:ext cx="4098381" cy="250826"/>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3" name="Rectangle 22">
            <a:extLst>
              <a:ext uri="{FF2B5EF4-FFF2-40B4-BE49-F238E27FC236}">
                <a16:creationId xmlns:a16="http://schemas.microsoft.com/office/drawing/2014/main" id="{E445A819-A00A-432B-BEDA-37C48B1A0723}"/>
              </a:ext>
            </a:extLst>
          </p:cNvPr>
          <p:cNvSpPr/>
          <p:nvPr/>
        </p:nvSpPr>
        <p:spPr bwMode="auto">
          <a:xfrm>
            <a:off x="8733978" y="2050578"/>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R0</a:t>
            </a:r>
          </a:p>
        </p:txBody>
      </p:sp>
      <p:sp>
        <p:nvSpPr>
          <p:cNvPr id="24" name="Rectangle 23">
            <a:extLst>
              <a:ext uri="{FF2B5EF4-FFF2-40B4-BE49-F238E27FC236}">
                <a16:creationId xmlns:a16="http://schemas.microsoft.com/office/drawing/2014/main" id="{12B375E6-865D-4C52-B560-4D3DCF9989EB}"/>
              </a:ext>
            </a:extLst>
          </p:cNvPr>
          <p:cNvSpPr/>
          <p:nvPr/>
        </p:nvSpPr>
        <p:spPr bwMode="auto">
          <a:xfrm>
            <a:off x="8733978" y="2287115"/>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solidFill>
                  <a:srgbClr val="FF0000"/>
                </a:solidFill>
              </a:rPr>
              <a:t>0x00000001</a:t>
            </a:r>
          </a:p>
        </p:txBody>
      </p:sp>
      <p:sp>
        <p:nvSpPr>
          <p:cNvPr id="25" name="Rectangle 24">
            <a:extLst>
              <a:ext uri="{FF2B5EF4-FFF2-40B4-BE49-F238E27FC236}">
                <a16:creationId xmlns:a16="http://schemas.microsoft.com/office/drawing/2014/main" id="{6D0B13C0-4B2E-43E0-A521-FB492951702B}"/>
              </a:ext>
            </a:extLst>
          </p:cNvPr>
          <p:cNvSpPr/>
          <p:nvPr/>
        </p:nvSpPr>
        <p:spPr bwMode="auto">
          <a:xfrm>
            <a:off x="8733978" y="2525240"/>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R2</a:t>
            </a:r>
          </a:p>
        </p:txBody>
      </p:sp>
      <p:sp>
        <p:nvSpPr>
          <p:cNvPr id="26" name="Rectangle 25">
            <a:extLst>
              <a:ext uri="{FF2B5EF4-FFF2-40B4-BE49-F238E27FC236}">
                <a16:creationId xmlns:a16="http://schemas.microsoft.com/office/drawing/2014/main" id="{81C3703F-C4A5-485D-BB94-A465971EA67E}"/>
              </a:ext>
            </a:extLst>
          </p:cNvPr>
          <p:cNvSpPr/>
          <p:nvPr/>
        </p:nvSpPr>
        <p:spPr bwMode="auto">
          <a:xfrm>
            <a:off x="8733978" y="2763365"/>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R3</a:t>
            </a:r>
          </a:p>
        </p:txBody>
      </p:sp>
      <p:sp>
        <p:nvSpPr>
          <p:cNvPr id="27" name="Rectangle 26">
            <a:extLst>
              <a:ext uri="{FF2B5EF4-FFF2-40B4-BE49-F238E27FC236}">
                <a16:creationId xmlns:a16="http://schemas.microsoft.com/office/drawing/2014/main" id="{96BA6487-577A-4729-8866-8CF034197848}"/>
              </a:ext>
            </a:extLst>
          </p:cNvPr>
          <p:cNvSpPr/>
          <p:nvPr/>
        </p:nvSpPr>
        <p:spPr bwMode="auto">
          <a:xfrm>
            <a:off x="8733978" y="3025303"/>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R4</a:t>
            </a:r>
          </a:p>
        </p:txBody>
      </p:sp>
      <p:sp>
        <p:nvSpPr>
          <p:cNvPr id="28" name="Rectangle 27">
            <a:extLst>
              <a:ext uri="{FF2B5EF4-FFF2-40B4-BE49-F238E27FC236}">
                <a16:creationId xmlns:a16="http://schemas.microsoft.com/office/drawing/2014/main" id="{1E97D4F3-F898-4E70-B61F-EC1E74888D68}"/>
              </a:ext>
            </a:extLst>
          </p:cNvPr>
          <p:cNvSpPr/>
          <p:nvPr/>
        </p:nvSpPr>
        <p:spPr bwMode="auto">
          <a:xfrm>
            <a:off x="8733978" y="3261840"/>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R5</a:t>
            </a:r>
          </a:p>
        </p:txBody>
      </p:sp>
      <p:sp>
        <p:nvSpPr>
          <p:cNvPr id="29" name="Rectangle 28">
            <a:extLst>
              <a:ext uri="{FF2B5EF4-FFF2-40B4-BE49-F238E27FC236}">
                <a16:creationId xmlns:a16="http://schemas.microsoft.com/office/drawing/2014/main" id="{25030FD4-D7FB-40A1-936F-20DBD3A45734}"/>
              </a:ext>
            </a:extLst>
          </p:cNvPr>
          <p:cNvSpPr/>
          <p:nvPr/>
        </p:nvSpPr>
        <p:spPr bwMode="auto">
          <a:xfrm>
            <a:off x="8733978" y="3499965"/>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R6</a:t>
            </a:r>
          </a:p>
        </p:txBody>
      </p:sp>
      <p:sp>
        <p:nvSpPr>
          <p:cNvPr id="30" name="Rectangle 29">
            <a:extLst>
              <a:ext uri="{FF2B5EF4-FFF2-40B4-BE49-F238E27FC236}">
                <a16:creationId xmlns:a16="http://schemas.microsoft.com/office/drawing/2014/main" id="{BFDAABD9-5574-4808-AD14-A98ACD2F0966}"/>
              </a:ext>
            </a:extLst>
          </p:cNvPr>
          <p:cNvSpPr/>
          <p:nvPr/>
        </p:nvSpPr>
        <p:spPr bwMode="auto">
          <a:xfrm>
            <a:off x="8733978" y="3738090"/>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R7</a:t>
            </a:r>
          </a:p>
        </p:txBody>
      </p:sp>
      <p:sp>
        <p:nvSpPr>
          <p:cNvPr id="31" name="Rectangle 30">
            <a:extLst>
              <a:ext uri="{FF2B5EF4-FFF2-40B4-BE49-F238E27FC236}">
                <a16:creationId xmlns:a16="http://schemas.microsoft.com/office/drawing/2014/main" id="{3C7E915A-FDA3-40C9-8DA9-407622A9DFAA}"/>
              </a:ext>
            </a:extLst>
          </p:cNvPr>
          <p:cNvSpPr/>
          <p:nvPr/>
        </p:nvSpPr>
        <p:spPr bwMode="auto">
          <a:xfrm>
            <a:off x="8733978" y="3984153"/>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R8</a:t>
            </a:r>
          </a:p>
        </p:txBody>
      </p:sp>
      <p:sp>
        <p:nvSpPr>
          <p:cNvPr id="32" name="Rectangle 31">
            <a:extLst>
              <a:ext uri="{FF2B5EF4-FFF2-40B4-BE49-F238E27FC236}">
                <a16:creationId xmlns:a16="http://schemas.microsoft.com/office/drawing/2014/main" id="{164B987E-28AA-4633-8B14-B535BA489443}"/>
              </a:ext>
            </a:extLst>
          </p:cNvPr>
          <p:cNvSpPr/>
          <p:nvPr/>
        </p:nvSpPr>
        <p:spPr bwMode="auto">
          <a:xfrm>
            <a:off x="8733978" y="4222277"/>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R9</a:t>
            </a:r>
          </a:p>
        </p:txBody>
      </p:sp>
      <p:sp>
        <p:nvSpPr>
          <p:cNvPr id="33" name="Rectangle 32">
            <a:extLst>
              <a:ext uri="{FF2B5EF4-FFF2-40B4-BE49-F238E27FC236}">
                <a16:creationId xmlns:a16="http://schemas.microsoft.com/office/drawing/2014/main" id="{38296CCA-BE02-4EAD-9FEB-A300B47040E7}"/>
              </a:ext>
            </a:extLst>
          </p:cNvPr>
          <p:cNvSpPr/>
          <p:nvPr/>
        </p:nvSpPr>
        <p:spPr bwMode="auto">
          <a:xfrm>
            <a:off x="8733978" y="4458815"/>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R10</a:t>
            </a:r>
          </a:p>
        </p:txBody>
      </p:sp>
      <p:sp>
        <p:nvSpPr>
          <p:cNvPr id="34" name="Rectangle 33">
            <a:extLst>
              <a:ext uri="{FF2B5EF4-FFF2-40B4-BE49-F238E27FC236}">
                <a16:creationId xmlns:a16="http://schemas.microsoft.com/office/drawing/2014/main" id="{B0B2D31D-B84B-49FE-A872-8241C7C4BD45}"/>
              </a:ext>
            </a:extLst>
          </p:cNvPr>
          <p:cNvSpPr/>
          <p:nvPr/>
        </p:nvSpPr>
        <p:spPr bwMode="auto">
          <a:xfrm>
            <a:off x="8733978" y="4696940"/>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R11</a:t>
            </a:r>
          </a:p>
        </p:txBody>
      </p:sp>
      <p:sp>
        <p:nvSpPr>
          <p:cNvPr id="35" name="Rectangle 34">
            <a:extLst>
              <a:ext uri="{FF2B5EF4-FFF2-40B4-BE49-F238E27FC236}">
                <a16:creationId xmlns:a16="http://schemas.microsoft.com/office/drawing/2014/main" id="{99206493-9F2B-422A-BD96-108FC657CDE0}"/>
              </a:ext>
            </a:extLst>
          </p:cNvPr>
          <p:cNvSpPr/>
          <p:nvPr/>
        </p:nvSpPr>
        <p:spPr bwMode="auto">
          <a:xfrm>
            <a:off x="8733978" y="4958878"/>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R12</a:t>
            </a:r>
          </a:p>
        </p:txBody>
      </p:sp>
      <p:sp>
        <p:nvSpPr>
          <p:cNvPr id="36" name="Rectangle 35">
            <a:extLst>
              <a:ext uri="{FF2B5EF4-FFF2-40B4-BE49-F238E27FC236}">
                <a16:creationId xmlns:a16="http://schemas.microsoft.com/office/drawing/2014/main" id="{6402438B-8E06-4442-A822-F20AAE153D4D}"/>
              </a:ext>
            </a:extLst>
          </p:cNvPr>
          <p:cNvSpPr/>
          <p:nvPr/>
        </p:nvSpPr>
        <p:spPr bwMode="auto">
          <a:xfrm>
            <a:off x="8733978" y="5197003"/>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R13</a:t>
            </a:r>
          </a:p>
        </p:txBody>
      </p:sp>
      <p:sp>
        <p:nvSpPr>
          <p:cNvPr id="37" name="Rectangle 36">
            <a:extLst>
              <a:ext uri="{FF2B5EF4-FFF2-40B4-BE49-F238E27FC236}">
                <a16:creationId xmlns:a16="http://schemas.microsoft.com/office/drawing/2014/main" id="{20BBA39C-40B4-41FF-8114-2B009040F4B5}"/>
              </a:ext>
            </a:extLst>
          </p:cNvPr>
          <p:cNvSpPr/>
          <p:nvPr/>
        </p:nvSpPr>
        <p:spPr bwMode="auto">
          <a:xfrm>
            <a:off x="8733978" y="5433540"/>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R14</a:t>
            </a:r>
          </a:p>
        </p:txBody>
      </p:sp>
      <p:sp>
        <p:nvSpPr>
          <p:cNvPr id="38" name="Rectangle 37">
            <a:extLst>
              <a:ext uri="{FF2B5EF4-FFF2-40B4-BE49-F238E27FC236}">
                <a16:creationId xmlns:a16="http://schemas.microsoft.com/office/drawing/2014/main" id="{3436FF0D-E066-4C17-80ED-F69860024677}"/>
              </a:ext>
            </a:extLst>
          </p:cNvPr>
          <p:cNvSpPr/>
          <p:nvPr/>
        </p:nvSpPr>
        <p:spPr bwMode="auto">
          <a:xfrm>
            <a:off x="8733978" y="5671665"/>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R15</a:t>
            </a:r>
          </a:p>
        </p:txBody>
      </p:sp>
      <p:sp>
        <p:nvSpPr>
          <p:cNvPr id="39" name="TextBox 38">
            <a:extLst>
              <a:ext uri="{FF2B5EF4-FFF2-40B4-BE49-F238E27FC236}">
                <a16:creationId xmlns:a16="http://schemas.microsoft.com/office/drawing/2014/main" id="{3AF00199-FF6D-46F1-8432-FEE439B1DC9C}"/>
              </a:ext>
            </a:extLst>
          </p:cNvPr>
          <p:cNvSpPr txBox="1"/>
          <p:nvPr/>
        </p:nvSpPr>
        <p:spPr>
          <a:xfrm>
            <a:off x="5325359" y="3367607"/>
            <a:ext cx="1705660" cy="369332"/>
          </a:xfrm>
          <a:prstGeom prst="rect">
            <a:avLst/>
          </a:prstGeom>
          <a:noFill/>
        </p:spPr>
        <p:txBody>
          <a:bodyPr wrap="none" rtlCol="0">
            <a:spAutoFit/>
          </a:bodyPr>
          <a:lstStyle/>
          <a:p>
            <a:r>
              <a:rPr lang="en-GB" dirty="0">
                <a:solidFill>
                  <a:srgbClr val="FF0000"/>
                </a:solidFill>
              </a:rPr>
              <a:t>MOV  R1 , #x01</a:t>
            </a:r>
          </a:p>
        </p:txBody>
      </p:sp>
      <p:sp>
        <p:nvSpPr>
          <p:cNvPr id="40" name="TextBox 39">
            <a:extLst>
              <a:ext uri="{FF2B5EF4-FFF2-40B4-BE49-F238E27FC236}">
                <a16:creationId xmlns:a16="http://schemas.microsoft.com/office/drawing/2014/main" id="{F430AB1E-F131-498E-883F-5C72E8BF0A3F}"/>
              </a:ext>
            </a:extLst>
          </p:cNvPr>
          <p:cNvSpPr txBox="1"/>
          <p:nvPr/>
        </p:nvSpPr>
        <p:spPr>
          <a:xfrm>
            <a:off x="1080492" y="1349100"/>
            <a:ext cx="9778190" cy="400110"/>
          </a:xfrm>
          <a:prstGeom prst="rect">
            <a:avLst/>
          </a:prstGeom>
          <a:noFill/>
        </p:spPr>
        <p:txBody>
          <a:bodyPr wrap="none" rtlCol="0">
            <a:spAutoFit/>
          </a:bodyPr>
          <a:lstStyle/>
          <a:p>
            <a:r>
              <a:rPr lang="en-GB" sz="2000" dirty="0"/>
              <a:t>Before execution                                                         After execution                               </a:t>
            </a:r>
          </a:p>
        </p:txBody>
      </p:sp>
    </p:spTree>
    <p:extLst>
      <p:ext uri="{BB962C8B-B14F-4D97-AF65-F5344CB8AC3E}">
        <p14:creationId xmlns:p14="http://schemas.microsoft.com/office/powerpoint/2010/main" val="1032609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Memory Access: The LOAD Instruction</a:t>
            </a:r>
            <a:endParaRPr lang="en-US" dirty="0"/>
          </a:p>
        </p:txBody>
      </p:sp>
      <p:sp>
        <p:nvSpPr>
          <p:cNvPr id="6" name="Rectangle 5">
            <a:extLst>
              <a:ext uri="{FF2B5EF4-FFF2-40B4-BE49-F238E27FC236}">
                <a16:creationId xmlns:a16="http://schemas.microsoft.com/office/drawing/2014/main" id="{56F910F5-1EA0-4CBA-B1A9-0D918FB0C3A8}"/>
              </a:ext>
            </a:extLst>
          </p:cNvPr>
          <p:cNvSpPr/>
          <p:nvPr/>
        </p:nvSpPr>
        <p:spPr bwMode="auto">
          <a:xfrm>
            <a:off x="223116" y="1485703"/>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050" dirty="0"/>
          </a:p>
        </p:txBody>
      </p:sp>
      <p:sp>
        <p:nvSpPr>
          <p:cNvPr id="7" name="Rectangle 6">
            <a:extLst>
              <a:ext uri="{FF2B5EF4-FFF2-40B4-BE49-F238E27FC236}">
                <a16:creationId xmlns:a16="http://schemas.microsoft.com/office/drawing/2014/main" id="{F4DBA4CC-B598-4881-9772-BFC86199C383}"/>
              </a:ext>
            </a:extLst>
          </p:cNvPr>
          <p:cNvSpPr/>
          <p:nvPr/>
        </p:nvSpPr>
        <p:spPr bwMode="auto">
          <a:xfrm>
            <a:off x="223116" y="1747640"/>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050" dirty="0"/>
          </a:p>
        </p:txBody>
      </p:sp>
      <p:sp>
        <p:nvSpPr>
          <p:cNvPr id="8" name="Rectangle 7">
            <a:extLst>
              <a:ext uri="{FF2B5EF4-FFF2-40B4-BE49-F238E27FC236}">
                <a16:creationId xmlns:a16="http://schemas.microsoft.com/office/drawing/2014/main" id="{61631013-EB44-4622-BEFB-963532C3107E}"/>
              </a:ext>
            </a:extLst>
          </p:cNvPr>
          <p:cNvSpPr/>
          <p:nvPr/>
        </p:nvSpPr>
        <p:spPr bwMode="auto">
          <a:xfrm>
            <a:off x="223116" y="2023864"/>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solidFill>
                  <a:srgbClr val="FF0000"/>
                </a:solidFill>
              </a:rPr>
              <a:t>0X0000B04</a:t>
            </a:r>
          </a:p>
        </p:txBody>
      </p:sp>
      <p:sp>
        <p:nvSpPr>
          <p:cNvPr id="9" name="Rectangle 8">
            <a:extLst>
              <a:ext uri="{FF2B5EF4-FFF2-40B4-BE49-F238E27FC236}">
                <a16:creationId xmlns:a16="http://schemas.microsoft.com/office/drawing/2014/main" id="{B3A9BF23-B944-4930-8EAD-CF4849144449}"/>
              </a:ext>
            </a:extLst>
          </p:cNvPr>
          <p:cNvSpPr/>
          <p:nvPr/>
        </p:nvSpPr>
        <p:spPr bwMode="auto">
          <a:xfrm>
            <a:off x="223116" y="2312790"/>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050" dirty="0"/>
          </a:p>
        </p:txBody>
      </p:sp>
      <p:sp>
        <p:nvSpPr>
          <p:cNvPr id="10" name="Rectangle 9">
            <a:extLst>
              <a:ext uri="{FF2B5EF4-FFF2-40B4-BE49-F238E27FC236}">
                <a16:creationId xmlns:a16="http://schemas.microsoft.com/office/drawing/2014/main" id="{D8CE83B3-49FF-4153-BCF5-C9CB5A4FBE7B}"/>
              </a:ext>
            </a:extLst>
          </p:cNvPr>
          <p:cNvSpPr/>
          <p:nvPr/>
        </p:nvSpPr>
        <p:spPr bwMode="auto">
          <a:xfrm>
            <a:off x="223116" y="2574728"/>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050" dirty="0"/>
          </a:p>
        </p:txBody>
      </p:sp>
      <p:sp>
        <p:nvSpPr>
          <p:cNvPr id="11" name="Rectangle 10">
            <a:extLst>
              <a:ext uri="{FF2B5EF4-FFF2-40B4-BE49-F238E27FC236}">
                <a16:creationId xmlns:a16="http://schemas.microsoft.com/office/drawing/2014/main" id="{09923D9A-0C72-46FE-8754-D3AE9924C5FC}"/>
              </a:ext>
            </a:extLst>
          </p:cNvPr>
          <p:cNvSpPr/>
          <p:nvPr/>
        </p:nvSpPr>
        <p:spPr bwMode="auto">
          <a:xfrm>
            <a:off x="223116" y="2862065"/>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050" dirty="0"/>
          </a:p>
        </p:txBody>
      </p:sp>
      <p:sp>
        <p:nvSpPr>
          <p:cNvPr id="12" name="Rectangle 11">
            <a:extLst>
              <a:ext uri="{FF2B5EF4-FFF2-40B4-BE49-F238E27FC236}">
                <a16:creationId xmlns:a16="http://schemas.microsoft.com/office/drawing/2014/main" id="{80F7C3E1-EC47-405C-ACC0-643172B2AE82}"/>
              </a:ext>
            </a:extLst>
          </p:cNvPr>
          <p:cNvSpPr/>
          <p:nvPr/>
        </p:nvSpPr>
        <p:spPr bwMode="auto">
          <a:xfrm>
            <a:off x="223116" y="3112890"/>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050" dirty="0"/>
          </a:p>
        </p:txBody>
      </p:sp>
      <p:sp>
        <p:nvSpPr>
          <p:cNvPr id="13" name="Right Arrow 19">
            <a:extLst>
              <a:ext uri="{FF2B5EF4-FFF2-40B4-BE49-F238E27FC236}">
                <a16:creationId xmlns:a16="http://schemas.microsoft.com/office/drawing/2014/main" id="{D4DE1669-65A9-44CC-B98F-4715BFA12FEE}"/>
              </a:ext>
            </a:extLst>
          </p:cNvPr>
          <p:cNvSpPr/>
          <p:nvPr/>
        </p:nvSpPr>
        <p:spPr bwMode="auto">
          <a:xfrm>
            <a:off x="4666902" y="3736238"/>
            <a:ext cx="2772381" cy="250826"/>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14" name="TextBox 13">
            <a:extLst>
              <a:ext uri="{FF2B5EF4-FFF2-40B4-BE49-F238E27FC236}">
                <a16:creationId xmlns:a16="http://schemas.microsoft.com/office/drawing/2014/main" id="{6C2D5B28-4A1E-480F-A00A-AE30B93A81A5}"/>
              </a:ext>
            </a:extLst>
          </p:cNvPr>
          <p:cNvSpPr txBox="1"/>
          <p:nvPr/>
        </p:nvSpPr>
        <p:spPr>
          <a:xfrm>
            <a:off x="4995173" y="3436141"/>
            <a:ext cx="2115840" cy="369332"/>
          </a:xfrm>
          <a:prstGeom prst="rect">
            <a:avLst/>
          </a:prstGeom>
          <a:noFill/>
        </p:spPr>
        <p:txBody>
          <a:bodyPr wrap="square" rtlCol="0">
            <a:spAutoFit/>
          </a:bodyPr>
          <a:lstStyle/>
          <a:p>
            <a:r>
              <a:rPr lang="en-GB" dirty="0">
                <a:solidFill>
                  <a:srgbClr val="FF0000"/>
                </a:solidFill>
              </a:rPr>
              <a:t>LDR R5 , [R2]</a:t>
            </a:r>
          </a:p>
        </p:txBody>
      </p:sp>
      <p:graphicFrame>
        <p:nvGraphicFramePr>
          <p:cNvPr id="15" name="Table 14">
            <a:extLst>
              <a:ext uri="{FF2B5EF4-FFF2-40B4-BE49-F238E27FC236}">
                <a16:creationId xmlns:a16="http://schemas.microsoft.com/office/drawing/2014/main" id="{5C73EE64-0374-4CD5-B688-AC3808E0DA29}"/>
              </a:ext>
            </a:extLst>
          </p:cNvPr>
          <p:cNvGraphicFramePr>
            <a:graphicFrameLocks noGrp="1"/>
          </p:cNvGraphicFramePr>
          <p:nvPr/>
        </p:nvGraphicFramePr>
        <p:xfrm>
          <a:off x="223117" y="4671913"/>
          <a:ext cx="2722772" cy="1478280"/>
        </p:xfrm>
        <a:graphic>
          <a:graphicData uri="http://schemas.openxmlformats.org/drawingml/2006/table">
            <a:tbl>
              <a:tblPr firstRow="1" bandRow="1">
                <a:effectLst>
                  <a:outerShdw blurRad="50800" dist="50800" dir="5400000" algn="ctr" rotWithShape="0">
                    <a:schemeClr val="bg1"/>
                  </a:outerShdw>
                </a:effectLst>
                <a:tableStyleId>{5C22544A-7EE6-4342-B048-85BDC9FD1C3A}</a:tableStyleId>
              </a:tblPr>
              <a:tblGrid>
                <a:gridCol w="2722772">
                  <a:extLst>
                    <a:ext uri="{9D8B030D-6E8A-4147-A177-3AD203B41FA5}">
                      <a16:colId xmlns:a16="http://schemas.microsoft.com/office/drawing/2014/main" val="20000"/>
                    </a:ext>
                  </a:extLst>
                </a:gridCol>
              </a:tblGrid>
              <a:tr h="0">
                <a:tc>
                  <a:txBody>
                    <a:bodyPr/>
                    <a:lstStyle/>
                    <a:p>
                      <a:r>
                        <a:rPr lang="en-GB" b="0" dirty="0">
                          <a:solidFill>
                            <a:schemeClr val="tx1"/>
                          </a:solidFill>
                        </a:rPr>
                        <a:t>0xAAAABBBB</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0xAAAA0000</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0xAAAA00CF</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0x000000CF</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bl>
          </a:graphicData>
        </a:graphic>
      </p:graphicFrame>
      <p:sp>
        <p:nvSpPr>
          <p:cNvPr id="16" name="Rectangle 15">
            <a:extLst>
              <a:ext uri="{FF2B5EF4-FFF2-40B4-BE49-F238E27FC236}">
                <a16:creationId xmlns:a16="http://schemas.microsoft.com/office/drawing/2014/main" id="{0F4DCD0B-0EC7-4B11-91AB-EC756AEB79B2}"/>
              </a:ext>
            </a:extLst>
          </p:cNvPr>
          <p:cNvSpPr/>
          <p:nvPr/>
        </p:nvSpPr>
        <p:spPr>
          <a:xfrm>
            <a:off x="2749185" y="4695825"/>
            <a:ext cx="1736047" cy="369332"/>
          </a:xfrm>
          <a:prstGeom prst="rect">
            <a:avLst/>
          </a:prstGeom>
        </p:spPr>
        <p:txBody>
          <a:bodyPr wrap="square">
            <a:spAutoFit/>
          </a:bodyPr>
          <a:lstStyle/>
          <a:p>
            <a:pPr algn="ctr">
              <a:defRPr/>
            </a:pPr>
            <a:r>
              <a:rPr lang="en-GB" dirty="0">
                <a:solidFill>
                  <a:schemeClr val="tx1"/>
                </a:solidFill>
              </a:rPr>
              <a:t>0X0000B00</a:t>
            </a:r>
          </a:p>
        </p:txBody>
      </p:sp>
      <p:sp>
        <p:nvSpPr>
          <p:cNvPr id="17" name="Rectangle 16">
            <a:extLst>
              <a:ext uri="{FF2B5EF4-FFF2-40B4-BE49-F238E27FC236}">
                <a16:creationId xmlns:a16="http://schemas.microsoft.com/office/drawing/2014/main" id="{956B5992-A189-45A5-8245-9EA885BFA629}"/>
              </a:ext>
            </a:extLst>
          </p:cNvPr>
          <p:cNvSpPr/>
          <p:nvPr/>
        </p:nvSpPr>
        <p:spPr>
          <a:xfrm>
            <a:off x="2994542" y="5033258"/>
            <a:ext cx="1285928" cy="369332"/>
          </a:xfrm>
          <a:prstGeom prst="rect">
            <a:avLst/>
          </a:prstGeom>
        </p:spPr>
        <p:txBody>
          <a:bodyPr wrap="none">
            <a:spAutoFit/>
          </a:bodyPr>
          <a:lstStyle/>
          <a:p>
            <a:pPr algn="ctr">
              <a:defRPr/>
            </a:pPr>
            <a:r>
              <a:rPr lang="en-GB" dirty="0">
                <a:solidFill>
                  <a:schemeClr val="tx1"/>
                </a:solidFill>
              </a:rPr>
              <a:t>0X0000B04</a:t>
            </a:r>
          </a:p>
        </p:txBody>
      </p:sp>
      <p:sp>
        <p:nvSpPr>
          <p:cNvPr id="18" name="Rectangle 17">
            <a:extLst>
              <a:ext uri="{FF2B5EF4-FFF2-40B4-BE49-F238E27FC236}">
                <a16:creationId xmlns:a16="http://schemas.microsoft.com/office/drawing/2014/main" id="{9125534F-9F58-414C-96FD-28ED9C83AC9B}"/>
              </a:ext>
            </a:extLst>
          </p:cNvPr>
          <p:cNvSpPr/>
          <p:nvPr/>
        </p:nvSpPr>
        <p:spPr>
          <a:xfrm>
            <a:off x="2953948" y="5446615"/>
            <a:ext cx="1285928" cy="369332"/>
          </a:xfrm>
          <a:prstGeom prst="rect">
            <a:avLst/>
          </a:prstGeom>
        </p:spPr>
        <p:txBody>
          <a:bodyPr wrap="none">
            <a:spAutoFit/>
          </a:bodyPr>
          <a:lstStyle/>
          <a:p>
            <a:pPr algn="ctr">
              <a:defRPr/>
            </a:pPr>
            <a:r>
              <a:rPr lang="en-GB" dirty="0">
                <a:solidFill>
                  <a:schemeClr val="tx1"/>
                </a:solidFill>
              </a:rPr>
              <a:t>0X0000B08</a:t>
            </a:r>
          </a:p>
        </p:txBody>
      </p:sp>
      <p:sp>
        <p:nvSpPr>
          <p:cNvPr id="19" name="Rectangle 18">
            <a:extLst>
              <a:ext uri="{FF2B5EF4-FFF2-40B4-BE49-F238E27FC236}">
                <a16:creationId xmlns:a16="http://schemas.microsoft.com/office/drawing/2014/main" id="{BBC39AD5-2F08-4537-A8B1-EE544FD1AE54}"/>
              </a:ext>
            </a:extLst>
          </p:cNvPr>
          <p:cNvSpPr/>
          <p:nvPr/>
        </p:nvSpPr>
        <p:spPr>
          <a:xfrm>
            <a:off x="2950200" y="5884369"/>
            <a:ext cx="1334019" cy="369332"/>
          </a:xfrm>
          <a:prstGeom prst="rect">
            <a:avLst/>
          </a:prstGeom>
        </p:spPr>
        <p:txBody>
          <a:bodyPr wrap="none">
            <a:spAutoFit/>
          </a:bodyPr>
          <a:lstStyle/>
          <a:p>
            <a:pPr algn="ctr">
              <a:defRPr/>
            </a:pPr>
            <a:r>
              <a:rPr lang="en-GB" dirty="0">
                <a:solidFill>
                  <a:schemeClr val="tx1"/>
                </a:solidFill>
              </a:rPr>
              <a:t>0X0000B0C</a:t>
            </a:r>
          </a:p>
        </p:txBody>
      </p:sp>
      <p:graphicFrame>
        <p:nvGraphicFramePr>
          <p:cNvPr id="20" name="Table 19">
            <a:extLst>
              <a:ext uri="{FF2B5EF4-FFF2-40B4-BE49-F238E27FC236}">
                <a16:creationId xmlns:a16="http://schemas.microsoft.com/office/drawing/2014/main" id="{F7432C1A-0D8C-4954-8C9E-834AB0451282}"/>
              </a:ext>
            </a:extLst>
          </p:cNvPr>
          <p:cNvGraphicFramePr>
            <a:graphicFrameLocks noGrp="1"/>
          </p:cNvGraphicFramePr>
          <p:nvPr/>
        </p:nvGraphicFramePr>
        <p:xfrm>
          <a:off x="3326510" y="1376799"/>
          <a:ext cx="888320" cy="1958340"/>
        </p:xfrm>
        <a:graphic>
          <a:graphicData uri="http://schemas.openxmlformats.org/drawingml/2006/table">
            <a:tbl>
              <a:tblPr firstRow="1" bandRow="1">
                <a:tableStyleId>{5C22544A-7EE6-4342-B048-85BDC9FD1C3A}</a:tableStyleId>
              </a:tblPr>
              <a:tblGrid>
                <a:gridCol w="888320">
                  <a:extLst>
                    <a:ext uri="{9D8B030D-6E8A-4147-A177-3AD203B41FA5}">
                      <a16:colId xmlns:a16="http://schemas.microsoft.com/office/drawing/2014/main" val="20000"/>
                    </a:ext>
                  </a:extLst>
                </a:gridCol>
              </a:tblGrid>
              <a:tr h="312420">
                <a:tc>
                  <a:txBody>
                    <a:bodyPr/>
                    <a:lstStyle/>
                    <a:p>
                      <a:r>
                        <a:rPr lang="en-GB" sz="1200" b="1" dirty="0">
                          <a:solidFill>
                            <a:schemeClr val="tx1"/>
                          </a:solidFill>
                        </a:rPr>
                        <a:t>R0</a:t>
                      </a:r>
                      <a:endParaRPr lang="en-GB" sz="1200" b="1" dirty="0"/>
                    </a:p>
                  </a:txBody>
                  <a:tcPr marL="121872" marR="121872">
                    <a:solidFill>
                      <a:schemeClr val="bg1"/>
                    </a:solidFill>
                  </a:tcPr>
                </a:tc>
                <a:extLst>
                  <a:ext uri="{0D108BD9-81ED-4DB2-BD59-A6C34878D82A}">
                    <a16:rowId xmlns:a16="http://schemas.microsoft.com/office/drawing/2014/main" val="10000"/>
                  </a:ext>
                </a:extLst>
              </a:tr>
              <a:tr h="241228">
                <a:tc>
                  <a:txBody>
                    <a:bodyPr/>
                    <a:lstStyle/>
                    <a:p>
                      <a:r>
                        <a:rPr lang="en-GB" sz="1200" b="1" dirty="0"/>
                        <a:t>R1</a:t>
                      </a:r>
                    </a:p>
                  </a:txBody>
                  <a:tcPr marL="121872" marR="121872">
                    <a:solidFill>
                      <a:schemeClr val="bg1"/>
                    </a:solidFill>
                  </a:tcPr>
                </a:tc>
                <a:extLst>
                  <a:ext uri="{0D108BD9-81ED-4DB2-BD59-A6C34878D82A}">
                    <a16:rowId xmlns:a16="http://schemas.microsoft.com/office/drawing/2014/main" val="10001"/>
                  </a:ext>
                </a:extLst>
              </a:tr>
              <a:tr h="241228">
                <a:tc>
                  <a:txBody>
                    <a:bodyPr/>
                    <a:lstStyle/>
                    <a:p>
                      <a:r>
                        <a:rPr lang="en-GB" sz="1200" b="1" dirty="0"/>
                        <a:t>R2</a:t>
                      </a:r>
                    </a:p>
                  </a:txBody>
                  <a:tcPr marL="121872" marR="121872">
                    <a:solidFill>
                      <a:schemeClr val="bg1"/>
                    </a:solidFill>
                  </a:tcPr>
                </a:tc>
                <a:extLst>
                  <a:ext uri="{0D108BD9-81ED-4DB2-BD59-A6C34878D82A}">
                    <a16:rowId xmlns:a16="http://schemas.microsoft.com/office/drawing/2014/main" val="10002"/>
                  </a:ext>
                </a:extLst>
              </a:tr>
              <a:tr h="241228">
                <a:tc>
                  <a:txBody>
                    <a:bodyPr/>
                    <a:lstStyle/>
                    <a:p>
                      <a:r>
                        <a:rPr lang="en-GB" sz="1200" b="1" dirty="0"/>
                        <a:t>R3</a:t>
                      </a:r>
                    </a:p>
                  </a:txBody>
                  <a:tcPr marL="121872" marR="121872">
                    <a:solidFill>
                      <a:schemeClr val="bg1"/>
                    </a:solidFill>
                  </a:tcPr>
                </a:tc>
                <a:extLst>
                  <a:ext uri="{0D108BD9-81ED-4DB2-BD59-A6C34878D82A}">
                    <a16:rowId xmlns:a16="http://schemas.microsoft.com/office/drawing/2014/main" val="10003"/>
                  </a:ext>
                </a:extLst>
              </a:tr>
              <a:tr h="241228">
                <a:tc>
                  <a:txBody>
                    <a:bodyPr/>
                    <a:lstStyle/>
                    <a:p>
                      <a:r>
                        <a:rPr lang="en-GB" sz="1200" b="1" dirty="0"/>
                        <a:t>R4</a:t>
                      </a:r>
                    </a:p>
                  </a:txBody>
                  <a:tcPr marL="121872" marR="121872">
                    <a:solidFill>
                      <a:schemeClr val="bg1"/>
                    </a:solidFill>
                  </a:tcPr>
                </a:tc>
                <a:extLst>
                  <a:ext uri="{0D108BD9-81ED-4DB2-BD59-A6C34878D82A}">
                    <a16:rowId xmlns:a16="http://schemas.microsoft.com/office/drawing/2014/main" val="10004"/>
                  </a:ext>
                </a:extLst>
              </a:tr>
              <a:tr h="241228">
                <a:tc>
                  <a:txBody>
                    <a:bodyPr/>
                    <a:lstStyle/>
                    <a:p>
                      <a:r>
                        <a:rPr lang="en-GB" sz="1200" b="1" dirty="0"/>
                        <a:t>R5</a:t>
                      </a:r>
                    </a:p>
                  </a:txBody>
                  <a:tcPr marL="121872" marR="121872">
                    <a:solidFill>
                      <a:schemeClr val="bg1"/>
                    </a:solidFill>
                  </a:tcPr>
                </a:tc>
                <a:extLst>
                  <a:ext uri="{0D108BD9-81ED-4DB2-BD59-A6C34878D82A}">
                    <a16:rowId xmlns:a16="http://schemas.microsoft.com/office/drawing/2014/main" val="10005"/>
                  </a:ext>
                </a:extLst>
              </a:tr>
              <a:tr h="241228">
                <a:tc>
                  <a:txBody>
                    <a:bodyPr/>
                    <a:lstStyle/>
                    <a:p>
                      <a:r>
                        <a:rPr lang="en-GB" sz="1200" b="1" dirty="0"/>
                        <a:t>R6</a:t>
                      </a:r>
                    </a:p>
                  </a:txBody>
                  <a:tcPr marL="121872" marR="121872">
                    <a:solidFill>
                      <a:schemeClr val="bg1"/>
                    </a:solidFill>
                  </a:tcPr>
                </a:tc>
                <a:extLst>
                  <a:ext uri="{0D108BD9-81ED-4DB2-BD59-A6C34878D82A}">
                    <a16:rowId xmlns:a16="http://schemas.microsoft.com/office/drawing/2014/main" val="10006"/>
                  </a:ext>
                </a:extLst>
              </a:tr>
            </a:tbl>
          </a:graphicData>
        </a:graphic>
      </p:graphicFrame>
      <p:cxnSp>
        <p:nvCxnSpPr>
          <p:cNvPr id="21" name="Straight Connector 20">
            <a:extLst>
              <a:ext uri="{FF2B5EF4-FFF2-40B4-BE49-F238E27FC236}">
                <a16:creationId xmlns:a16="http://schemas.microsoft.com/office/drawing/2014/main" id="{308E60FB-77FD-4533-9D6A-C2F044F909D5}"/>
              </a:ext>
            </a:extLst>
          </p:cNvPr>
          <p:cNvCxnSpPr/>
          <p:nvPr/>
        </p:nvCxnSpPr>
        <p:spPr bwMode="auto">
          <a:xfrm>
            <a:off x="1749694" y="3360540"/>
            <a:ext cx="0" cy="428119"/>
          </a:xfrm>
          <a:prstGeom prst="line">
            <a:avLst/>
          </a:prstGeom>
          <a:noFill/>
          <a:ln w="19050" cap="flat" cmpd="sng" algn="ctr">
            <a:solidFill>
              <a:schemeClr val="tx1"/>
            </a:solidFill>
            <a:prstDash val="sysDot"/>
            <a:round/>
            <a:headEnd type="none" w="med" len="med"/>
            <a:tailEnd type="none" w="med" len="med"/>
          </a:ln>
          <a:effectLst/>
        </p:spPr>
      </p:cxnSp>
      <p:sp>
        <p:nvSpPr>
          <p:cNvPr id="22" name="Rectangle 21">
            <a:extLst>
              <a:ext uri="{FF2B5EF4-FFF2-40B4-BE49-F238E27FC236}">
                <a16:creationId xmlns:a16="http://schemas.microsoft.com/office/drawing/2014/main" id="{BBB36912-5A74-4BE5-981B-75B4C838BE59}"/>
              </a:ext>
            </a:extLst>
          </p:cNvPr>
          <p:cNvSpPr/>
          <p:nvPr/>
        </p:nvSpPr>
        <p:spPr bwMode="auto">
          <a:xfrm>
            <a:off x="8077114" y="283586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050" dirty="0"/>
          </a:p>
        </p:txBody>
      </p:sp>
      <p:sp>
        <p:nvSpPr>
          <p:cNvPr id="23" name="Rectangle 22">
            <a:extLst>
              <a:ext uri="{FF2B5EF4-FFF2-40B4-BE49-F238E27FC236}">
                <a16:creationId xmlns:a16="http://schemas.microsoft.com/office/drawing/2014/main" id="{3B2AA70B-117F-440C-A767-1C7A94321EB8}"/>
              </a:ext>
            </a:extLst>
          </p:cNvPr>
          <p:cNvSpPr/>
          <p:nvPr/>
        </p:nvSpPr>
        <p:spPr bwMode="auto">
          <a:xfrm>
            <a:off x="8077114" y="309780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050" dirty="0"/>
          </a:p>
        </p:txBody>
      </p:sp>
      <p:sp>
        <p:nvSpPr>
          <p:cNvPr id="24" name="Rectangle 23">
            <a:extLst>
              <a:ext uri="{FF2B5EF4-FFF2-40B4-BE49-F238E27FC236}">
                <a16:creationId xmlns:a16="http://schemas.microsoft.com/office/drawing/2014/main" id="{653D0BC3-87F6-463D-91FA-8477CE45F1E7}"/>
              </a:ext>
            </a:extLst>
          </p:cNvPr>
          <p:cNvSpPr/>
          <p:nvPr/>
        </p:nvSpPr>
        <p:spPr bwMode="auto">
          <a:xfrm>
            <a:off x="8077114" y="337403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solidFill>
                  <a:srgbClr val="FF0000"/>
                </a:solidFill>
              </a:rPr>
              <a:t>0X0000B04</a:t>
            </a:r>
          </a:p>
        </p:txBody>
      </p:sp>
      <p:sp>
        <p:nvSpPr>
          <p:cNvPr id="25" name="Rectangle 24">
            <a:extLst>
              <a:ext uri="{FF2B5EF4-FFF2-40B4-BE49-F238E27FC236}">
                <a16:creationId xmlns:a16="http://schemas.microsoft.com/office/drawing/2014/main" id="{F64D2640-71D0-43FD-908C-C6D3419DE46F}"/>
              </a:ext>
            </a:extLst>
          </p:cNvPr>
          <p:cNvSpPr/>
          <p:nvPr/>
        </p:nvSpPr>
        <p:spPr bwMode="auto">
          <a:xfrm>
            <a:off x="8077114" y="366295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050" dirty="0"/>
          </a:p>
        </p:txBody>
      </p:sp>
      <p:sp>
        <p:nvSpPr>
          <p:cNvPr id="26" name="Rectangle 25">
            <a:extLst>
              <a:ext uri="{FF2B5EF4-FFF2-40B4-BE49-F238E27FC236}">
                <a16:creationId xmlns:a16="http://schemas.microsoft.com/office/drawing/2014/main" id="{0EB71663-11CD-4CA6-AF21-D55C8BEC8E89}"/>
              </a:ext>
            </a:extLst>
          </p:cNvPr>
          <p:cNvSpPr/>
          <p:nvPr/>
        </p:nvSpPr>
        <p:spPr bwMode="auto">
          <a:xfrm>
            <a:off x="8077114" y="392489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050" dirty="0"/>
          </a:p>
        </p:txBody>
      </p:sp>
      <p:sp>
        <p:nvSpPr>
          <p:cNvPr id="27" name="Rectangle 26">
            <a:extLst>
              <a:ext uri="{FF2B5EF4-FFF2-40B4-BE49-F238E27FC236}">
                <a16:creationId xmlns:a16="http://schemas.microsoft.com/office/drawing/2014/main" id="{F9957436-3550-4DB5-AAAE-87C52B6488F7}"/>
              </a:ext>
            </a:extLst>
          </p:cNvPr>
          <p:cNvSpPr/>
          <p:nvPr/>
        </p:nvSpPr>
        <p:spPr bwMode="auto">
          <a:xfrm>
            <a:off x="8077114" y="421223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fontAlgn="auto">
              <a:spcBef>
                <a:spcPts val="0"/>
              </a:spcBef>
              <a:spcAft>
                <a:spcPts val="0"/>
              </a:spcAft>
              <a:defRPr/>
            </a:pPr>
            <a:r>
              <a:rPr lang="en-GB" sz="1050" dirty="0">
                <a:solidFill>
                  <a:schemeClr val="tx1"/>
                </a:solidFill>
              </a:rPr>
              <a:t>                  </a:t>
            </a:r>
            <a:r>
              <a:rPr lang="en-GB" sz="1050" dirty="0">
                <a:solidFill>
                  <a:srgbClr val="FF0000"/>
                </a:solidFill>
              </a:rPr>
              <a:t>0xAAAA0000</a:t>
            </a:r>
          </a:p>
        </p:txBody>
      </p:sp>
      <p:sp>
        <p:nvSpPr>
          <p:cNvPr id="28" name="Rectangle 27">
            <a:extLst>
              <a:ext uri="{FF2B5EF4-FFF2-40B4-BE49-F238E27FC236}">
                <a16:creationId xmlns:a16="http://schemas.microsoft.com/office/drawing/2014/main" id="{CBAD51D8-0001-49C1-A511-28AF3A679645}"/>
              </a:ext>
            </a:extLst>
          </p:cNvPr>
          <p:cNvSpPr/>
          <p:nvPr/>
        </p:nvSpPr>
        <p:spPr bwMode="auto">
          <a:xfrm>
            <a:off x="8077114" y="446305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050" dirty="0"/>
          </a:p>
        </p:txBody>
      </p:sp>
      <p:graphicFrame>
        <p:nvGraphicFramePr>
          <p:cNvPr id="29" name="Table 28">
            <a:extLst>
              <a:ext uri="{FF2B5EF4-FFF2-40B4-BE49-F238E27FC236}">
                <a16:creationId xmlns:a16="http://schemas.microsoft.com/office/drawing/2014/main" id="{9F0DBB66-B85D-45A5-859A-E98E02FEE749}"/>
              </a:ext>
            </a:extLst>
          </p:cNvPr>
          <p:cNvGraphicFramePr>
            <a:graphicFrameLocks noGrp="1"/>
          </p:cNvGraphicFramePr>
          <p:nvPr/>
        </p:nvGraphicFramePr>
        <p:xfrm>
          <a:off x="11164123" y="2735064"/>
          <a:ext cx="888320" cy="1958340"/>
        </p:xfrm>
        <a:graphic>
          <a:graphicData uri="http://schemas.openxmlformats.org/drawingml/2006/table">
            <a:tbl>
              <a:tblPr firstRow="1" bandRow="1">
                <a:tableStyleId>{5C22544A-7EE6-4342-B048-85BDC9FD1C3A}</a:tableStyleId>
              </a:tblPr>
              <a:tblGrid>
                <a:gridCol w="888320">
                  <a:extLst>
                    <a:ext uri="{9D8B030D-6E8A-4147-A177-3AD203B41FA5}">
                      <a16:colId xmlns:a16="http://schemas.microsoft.com/office/drawing/2014/main" val="20000"/>
                    </a:ext>
                  </a:extLst>
                </a:gridCol>
              </a:tblGrid>
              <a:tr h="312420">
                <a:tc>
                  <a:txBody>
                    <a:bodyPr/>
                    <a:lstStyle/>
                    <a:p>
                      <a:r>
                        <a:rPr lang="en-GB" sz="1200" b="1" dirty="0">
                          <a:solidFill>
                            <a:schemeClr val="tx1"/>
                          </a:solidFill>
                        </a:rPr>
                        <a:t>R0</a:t>
                      </a:r>
                      <a:endParaRPr lang="en-GB" sz="1200" b="1" dirty="0"/>
                    </a:p>
                  </a:txBody>
                  <a:tcPr marL="121872" marR="121872">
                    <a:solidFill>
                      <a:schemeClr val="bg1"/>
                    </a:solidFill>
                  </a:tcPr>
                </a:tc>
                <a:extLst>
                  <a:ext uri="{0D108BD9-81ED-4DB2-BD59-A6C34878D82A}">
                    <a16:rowId xmlns:a16="http://schemas.microsoft.com/office/drawing/2014/main" val="10000"/>
                  </a:ext>
                </a:extLst>
              </a:tr>
              <a:tr h="241228">
                <a:tc>
                  <a:txBody>
                    <a:bodyPr/>
                    <a:lstStyle/>
                    <a:p>
                      <a:r>
                        <a:rPr lang="en-GB" sz="1200" b="1" dirty="0"/>
                        <a:t>R1</a:t>
                      </a:r>
                    </a:p>
                  </a:txBody>
                  <a:tcPr marL="121872" marR="121872">
                    <a:solidFill>
                      <a:schemeClr val="bg1"/>
                    </a:solidFill>
                  </a:tcPr>
                </a:tc>
                <a:extLst>
                  <a:ext uri="{0D108BD9-81ED-4DB2-BD59-A6C34878D82A}">
                    <a16:rowId xmlns:a16="http://schemas.microsoft.com/office/drawing/2014/main" val="10001"/>
                  </a:ext>
                </a:extLst>
              </a:tr>
              <a:tr h="241228">
                <a:tc>
                  <a:txBody>
                    <a:bodyPr/>
                    <a:lstStyle/>
                    <a:p>
                      <a:r>
                        <a:rPr lang="en-GB" sz="1200" b="1" dirty="0"/>
                        <a:t>R2</a:t>
                      </a:r>
                    </a:p>
                  </a:txBody>
                  <a:tcPr marL="121872" marR="121872">
                    <a:solidFill>
                      <a:schemeClr val="bg1"/>
                    </a:solidFill>
                  </a:tcPr>
                </a:tc>
                <a:extLst>
                  <a:ext uri="{0D108BD9-81ED-4DB2-BD59-A6C34878D82A}">
                    <a16:rowId xmlns:a16="http://schemas.microsoft.com/office/drawing/2014/main" val="10002"/>
                  </a:ext>
                </a:extLst>
              </a:tr>
              <a:tr h="241228">
                <a:tc>
                  <a:txBody>
                    <a:bodyPr/>
                    <a:lstStyle/>
                    <a:p>
                      <a:r>
                        <a:rPr lang="en-GB" sz="1200" b="1" dirty="0"/>
                        <a:t>R3</a:t>
                      </a:r>
                    </a:p>
                  </a:txBody>
                  <a:tcPr marL="121872" marR="121872">
                    <a:solidFill>
                      <a:schemeClr val="bg1"/>
                    </a:solidFill>
                  </a:tcPr>
                </a:tc>
                <a:extLst>
                  <a:ext uri="{0D108BD9-81ED-4DB2-BD59-A6C34878D82A}">
                    <a16:rowId xmlns:a16="http://schemas.microsoft.com/office/drawing/2014/main" val="10003"/>
                  </a:ext>
                </a:extLst>
              </a:tr>
              <a:tr h="241228">
                <a:tc>
                  <a:txBody>
                    <a:bodyPr/>
                    <a:lstStyle/>
                    <a:p>
                      <a:r>
                        <a:rPr lang="en-GB" sz="1200" b="1" dirty="0"/>
                        <a:t>R4</a:t>
                      </a:r>
                    </a:p>
                  </a:txBody>
                  <a:tcPr marL="121872" marR="121872">
                    <a:solidFill>
                      <a:schemeClr val="bg1"/>
                    </a:solidFill>
                  </a:tcPr>
                </a:tc>
                <a:extLst>
                  <a:ext uri="{0D108BD9-81ED-4DB2-BD59-A6C34878D82A}">
                    <a16:rowId xmlns:a16="http://schemas.microsoft.com/office/drawing/2014/main" val="10004"/>
                  </a:ext>
                </a:extLst>
              </a:tr>
              <a:tr h="241228">
                <a:tc>
                  <a:txBody>
                    <a:bodyPr/>
                    <a:lstStyle/>
                    <a:p>
                      <a:r>
                        <a:rPr lang="en-GB" sz="1200" b="1" dirty="0"/>
                        <a:t>R5</a:t>
                      </a:r>
                    </a:p>
                  </a:txBody>
                  <a:tcPr marL="121872" marR="121872">
                    <a:solidFill>
                      <a:schemeClr val="bg1"/>
                    </a:solidFill>
                  </a:tcPr>
                </a:tc>
                <a:extLst>
                  <a:ext uri="{0D108BD9-81ED-4DB2-BD59-A6C34878D82A}">
                    <a16:rowId xmlns:a16="http://schemas.microsoft.com/office/drawing/2014/main" val="10005"/>
                  </a:ext>
                </a:extLst>
              </a:tr>
              <a:tr h="241228">
                <a:tc>
                  <a:txBody>
                    <a:bodyPr/>
                    <a:lstStyle/>
                    <a:p>
                      <a:r>
                        <a:rPr lang="en-GB" sz="1200" b="1" dirty="0"/>
                        <a:t>R6</a:t>
                      </a:r>
                    </a:p>
                  </a:txBody>
                  <a:tcPr marL="121872" marR="121872">
                    <a:solidFill>
                      <a:schemeClr val="bg1"/>
                    </a:solidFill>
                  </a:tcPr>
                </a:tc>
                <a:extLst>
                  <a:ext uri="{0D108BD9-81ED-4DB2-BD59-A6C34878D82A}">
                    <a16:rowId xmlns:a16="http://schemas.microsoft.com/office/drawing/2014/main" val="10006"/>
                  </a:ext>
                </a:extLst>
              </a:tr>
            </a:tbl>
          </a:graphicData>
        </a:graphic>
      </p:graphicFrame>
      <p:sp>
        <p:nvSpPr>
          <p:cNvPr id="30" name="Freeform 66">
            <a:extLst>
              <a:ext uri="{FF2B5EF4-FFF2-40B4-BE49-F238E27FC236}">
                <a16:creationId xmlns:a16="http://schemas.microsoft.com/office/drawing/2014/main" id="{2DD3657C-338F-4D10-9161-14BAFE030650}"/>
              </a:ext>
            </a:extLst>
          </p:cNvPr>
          <p:cNvSpPr/>
          <p:nvPr/>
        </p:nvSpPr>
        <p:spPr bwMode="auto">
          <a:xfrm>
            <a:off x="4296107" y="4292208"/>
            <a:ext cx="3690025" cy="876494"/>
          </a:xfrm>
          <a:custGeom>
            <a:avLst/>
            <a:gdLst>
              <a:gd name="connsiteX0" fmla="*/ 0 w 2768600"/>
              <a:gd name="connsiteY0" fmla="*/ 876494 h 876494"/>
              <a:gd name="connsiteX1" fmla="*/ 444500 w 2768600"/>
              <a:gd name="connsiteY1" fmla="*/ 863794 h 876494"/>
              <a:gd name="connsiteX2" fmla="*/ 660400 w 2768600"/>
              <a:gd name="connsiteY2" fmla="*/ 787594 h 876494"/>
              <a:gd name="connsiteX3" fmla="*/ 736600 w 2768600"/>
              <a:gd name="connsiteY3" fmla="*/ 762194 h 876494"/>
              <a:gd name="connsiteX4" fmla="*/ 825500 w 2768600"/>
              <a:gd name="connsiteY4" fmla="*/ 711394 h 876494"/>
              <a:gd name="connsiteX5" fmla="*/ 863600 w 2768600"/>
              <a:gd name="connsiteY5" fmla="*/ 698694 h 876494"/>
              <a:gd name="connsiteX6" fmla="*/ 939800 w 2768600"/>
              <a:gd name="connsiteY6" fmla="*/ 647894 h 876494"/>
              <a:gd name="connsiteX7" fmla="*/ 1079500 w 2768600"/>
              <a:gd name="connsiteY7" fmla="*/ 571694 h 876494"/>
              <a:gd name="connsiteX8" fmla="*/ 1130300 w 2768600"/>
              <a:gd name="connsiteY8" fmla="*/ 546294 h 876494"/>
              <a:gd name="connsiteX9" fmla="*/ 1181100 w 2768600"/>
              <a:gd name="connsiteY9" fmla="*/ 508194 h 876494"/>
              <a:gd name="connsiteX10" fmla="*/ 1244600 w 2768600"/>
              <a:gd name="connsiteY10" fmla="*/ 482794 h 876494"/>
              <a:gd name="connsiteX11" fmla="*/ 1346200 w 2768600"/>
              <a:gd name="connsiteY11" fmla="*/ 431994 h 876494"/>
              <a:gd name="connsiteX12" fmla="*/ 1384300 w 2768600"/>
              <a:gd name="connsiteY12" fmla="*/ 393894 h 876494"/>
              <a:gd name="connsiteX13" fmla="*/ 1498600 w 2768600"/>
              <a:gd name="connsiteY13" fmla="*/ 330394 h 876494"/>
              <a:gd name="connsiteX14" fmla="*/ 1562100 w 2768600"/>
              <a:gd name="connsiteY14" fmla="*/ 304994 h 876494"/>
              <a:gd name="connsiteX15" fmla="*/ 1676400 w 2768600"/>
              <a:gd name="connsiteY15" fmla="*/ 241494 h 876494"/>
              <a:gd name="connsiteX16" fmla="*/ 1714500 w 2768600"/>
              <a:gd name="connsiteY16" fmla="*/ 216094 h 876494"/>
              <a:gd name="connsiteX17" fmla="*/ 1790700 w 2768600"/>
              <a:gd name="connsiteY17" fmla="*/ 203394 h 876494"/>
              <a:gd name="connsiteX18" fmla="*/ 1854200 w 2768600"/>
              <a:gd name="connsiteY18" fmla="*/ 190694 h 876494"/>
              <a:gd name="connsiteX19" fmla="*/ 1930400 w 2768600"/>
              <a:gd name="connsiteY19" fmla="*/ 152594 h 876494"/>
              <a:gd name="connsiteX20" fmla="*/ 1981200 w 2768600"/>
              <a:gd name="connsiteY20" fmla="*/ 127194 h 876494"/>
              <a:gd name="connsiteX21" fmla="*/ 2057400 w 2768600"/>
              <a:gd name="connsiteY21" fmla="*/ 114494 h 876494"/>
              <a:gd name="connsiteX22" fmla="*/ 2095500 w 2768600"/>
              <a:gd name="connsiteY22" fmla="*/ 89094 h 876494"/>
              <a:gd name="connsiteX23" fmla="*/ 2451100 w 2768600"/>
              <a:gd name="connsiteY23" fmla="*/ 38294 h 876494"/>
              <a:gd name="connsiteX24" fmla="*/ 2641600 w 2768600"/>
              <a:gd name="connsiteY24" fmla="*/ 12894 h 876494"/>
              <a:gd name="connsiteX25" fmla="*/ 2768600 w 2768600"/>
              <a:gd name="connsiteY25" fmla="*/ 194 h 87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68600" h="876494">
                <a:moveTo>
                  <a:pt x="0" y="876494"/>
                </a:moveTo>
                <a:cubicBezTo>
                  <a:pt x="148167" y="872261"/>
                  <a:pt x="297105" y="879474"/>
                  <a:pt x="444500" y="863794"/>
                </a:cubicBezTo>
                <a:cubicBezTo>
                  <a:pt x="502590" y="857614"/>
                  <a:pt x="596540" y="810816"/>
                  <a:pt x="660400" y="787594"/>
                </a:cubicBezTo>
                <a:cubicBezTo>
                  <a:pt x="685562" y="778444"/>
                  <a:pt x="714323" y="777046"/>
                  <a:pt x="736600" y="762194"/>
                </a:cubicBezTo>
                <a:cubicBezTo>
                  <a:pt x="774864" y="736685"/>
                  <a:pt x="780384" y="730730"/>
                  <a:pt x="825500" y="711394"/>
                </a:cubicBezTo>
                <a:cubicBezTo>
                  <a:pt x="837805" y="706121"/>
                  <a:pt x="851898" y="705195"/>
                  <a:pt x="863600" y="698694"/>
                </a:cubicBezTo>
                <a:cubicBezTo>
                  <a:pt x="890285" y="683869"/>
                  <a:pt x="912496" y="661546"/>
                  <a:pt x="939800" y="647894"/>
                </a:cubicBezTo>
                <a:cubicBezTo>
                  <a:pt x="1118933" y="558328"/>
                  <a:pt x="921368" y="659545"/>
                  <a:pt x="1079500" y="571694"/>
                </a:cubicBezTo>
                <a:cubicBezTo>
                  <a:pt x="1096050" y="562500"/>
                  <a:pt x="1114246" y="556328"/>
                  <a:pt x="1130300" y="546294"/>
                </a:cubicBezTo>
                <a:cubicBezTo>
                  <a:pt x="1148249" y="535076"/>
                  <a:pt x="1162597" y="518473"/>
                  <a:pt x="1181100" y="508194"/>
                </a:cubicBezTo>
                <a:cubicBezTo>
                  <a:pt x="1201028" y="497123"/>
                  <a:pt x="1224210" y="492989"/>
                  <a:pt x="1244600" y="482794"/>
                </a:cubicBezTo>
                <a:cubicBezTo>
                  <a:pt x="1396782" y="406703"/>
                  <a:pt x="1126468" y="519887"/>
                  <a:pt x="1346200" y="431994"/>
                </a:cubicBezTo>
                <a:cubicBezTo>
                  <a:pt x="1358900" y="419294"/>
                  <a:pt x="1369932" y="404670"/>
                  <a:pt x="1384300" y="393894"/>
                </a:cubicBezTo>
                <a:cubicBezTo>
                  <a:pt x="1407615" y="376408"/>
                  <a:pt x="1468993" y="343553"/>
                  <a:pt x="1498600" y="330394"/>
                </a:cubicBezTo>
                <a:cubicBezTo>
                  <a:pt x="1519432" y="321135"/>
                  <a:pt x="1541268" y="314253"/>
                  <a:pt x="1562100" y="304994"/>
                </a:cubicBezTo>
                <a:cubicBezTo>
                  <a:pt x="1604087" y="286333"/>
                  <a:pt x="1636943" y="266154"/>
                  <a:pt x="1676400" y="241494"/>
                </a:cubicBezTo>
                <a:cubicBezTo>
                  <a:pt x="1689343" y="233404"/>
                  <a:pt x="1700020" y="220921"/>
                  <a:pt x="1714500" y="216094"/>
                </a:cubicBezTo>
                <a:cubicBezTo>
                  <a:pt x="1738929" y="207951"/>
                  <a:pt x="1765365" y="208000"/>
                  <a:pt x="1790700" y="203394"/>
                </a:cubicBezTo>
                <a:cubicBezTo>
                  <a:pt x="1811938" y="199533"/>
                  <a:pt x="1833033" y="194927"/>
                  <a:pt x="1854200" y="190694"/>
                </a:cubicBezTo>
                <a:cubicBezTo>
                  <a:pt x="1927419" y="141881"/>
                  <a:pt x="1856788" y="184142"/>
                  <a:pt x="1930400" y="152594"/>
                </a:cubicBezTo>
                <a:cubicBezTo>
                  <a:pt x="1947801" y="145136"/>
                  <a:pt x="1963066" y="132634"/>
                  <a:pt x="1981200" y="127194"/>
                </a:cubicBezTo>
                <a:cubicBezTo>
                  <a:pt x="2005864" y="119795"/>
                  <a:pt x="2032000" y="118727"/>
                  <a:pt x="2057400" y="114494"/>
                </a:cubicBezTo>
                <a:cubicBezTo>
                  <a:pt x="2070100" y="106027"/>
                  <a:pt x="2081411" y="94965"/>
                  <a:pt x="2095500" y="89094"/>
                </a:cubicBezTo>
                <a:cubicBezTo>
                  <a:pt x="2242555" y="27821"/>
                  <a:pt x="2257250" y="48497"/>
                  <a:pt x="2451100" y="38294"/>
                </a:cubicBezTo>
                <a:lnTo>
                  <a:pt x="2641600" y="12894"/>
                </a:lnTo>
                <a:cubicBezTo>
                  <a:pt x="2749987" y="-2590"/>
                  <a:pt x="2681868" y="194"/>
                  <a:pt x="2768600" y="194"/>
                </a:cubicBezTo>
              </a:path>
            </a:pathLst>
          </a:custGeom>
          <a:noFill/>
          <a:ln w="19050" cap="flat" cmpd="sng" algn="ctr">
            <a:solidFill>
              <a:srgbClr val="FF0000"/>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31" name="TextBox 30">
            <a:extLst>
              <a:ext uri="{FF2B5EF4-FFF2-40B4-BE49-F238E27FC236}">
                <a16:creationId xmlns:a16="http://schemas.microsoft.com/office/drawing/2014/main" id="{BF84FA71-8EC0-497A-9993-37907648D609}"/>
              </a:ext>
            </a:extLst>
          </p:cNvPr>
          <p:cNvSpPr txBox="1"/>
          <p:nvPr/>
        </p:nvSpPr>
        <p:spPr>
          <a:xfrm>
            <a:off x="697250" y="962025"/>
            <a:ext cx="9213933" cy="400110"/>
          </a:xfrm>
          <a:prstGeom prst="rect">
            <a:avLst/>
          </a:prstGeom>
          <a:noFill/>
        </p:spPr>
        <p:txBody>
          <a:bodyPr wrap="none" rtlCol="0">
            <a:spAutoFit/>
          </a:bodyPr>
          <a:lstStyle/>
          <a:p>
            <a:r>
              <a:rPr lang="en-GB" sz="2000" dirty="0"/>
              <a:t>Before execution                                                 After execution                               </a:t>
            </a:r>
          </a:p>
        </p:txBody>
      </p:sp>
    </p:spTree>
    <p:extLst>
      <p:ext uri="{BB962C8B-B14F-4D97-AF65-F5344CB8AC3E}">
        <p14:creationId xmlns:p14="http://schemas.microsoft.com/office/powerpoint/2010/main" val="187841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Memory Access: LOAD</a:t>
            </a:r>
            <a:endParaRPr lang="en-US" dirty="0"/>
          </a:p>
        </p:txBody>
      </p:sp>
      <p:graphicFrame>
        <p:nvGraphicFramePr>
          <p:cNvPr id="6" name="Table 5">
            <a:extLst>
              <a:ext uri="{FF2B5EF4-FFF2-40B4-BE49-F238E27FC236}">
                <a16:creationId xmlns:a16="http://schemas.microsoft.com/office/drawing/2014/main" id="{237873E0-72CA-45AB-8F58-A7A85DA397B2}"/>
              </a:ext>
            </a:extLst>
          </p:cNvPr>
          <p:cNvGraphicFramePr>
            <a:graphicFrameLocks noGrp="1"/>
          </p:cNvGraphicFramePr>
          <p:nvPr/>
        </p:nvGraphicFramePr>
        <p:xfrm>
          <a:off x="306263" y="1508884"/>
          <a:ext cx="11552486" cy="3371915"/>
        </p:xfrm>
        <a:graphic>
          <a:graphicData uri="http://schemas.openxmlformats.org/drawingml/2006/table">
            <a:tbl>
              <a:tblPr firstRow="1" bandRow="1">
                <a:tableStyleId>{5C22544A-7EE6-4342-B048-85BDC9FD1C3A}</a:tableStyleId>
              </a:tblPr>
              <a:tblGrid>
                <a:gridCol w="3084895">
                  <a:extLst>
                    <a:ext uri="{9D8B030D-6E8A-4147-A177-3AD203B41FA5}">
                      <a16:colId xmlns:a16="http://schemas.microsoft.com/office/drawing/2014/main" val="20000"/>
                    </a:ext>
                  </a:extLst>
                </a:gridCol>
                <a:gridCol w="3300710">
                  <a:extLst>
                    <a:ext uri="{9D8B030D-6E8A-4147-A177-3AD203B41FA5}">
                      <a16:colId xmlns:a16="http://schemas.microsoft.com/office/drawing/2014/main" val="20001"/>
                    </a:ext>
                  </a:extLst>
                </a:gridCol>
                <a:gridCol w="2665958">
                  <a:extLst>
                    <a:ext uri="{9D8B030D-6E8A-4147-A177-3AD203B41FA5}">
                      <a16:colId xmlns:a16="http://schemas.microsoft.com/office/drawing/2014/main" val="20002"/>
                    </a:ext>
                  </a:extLst>
                </a:gridCol>
                <a:gridCol w="2500923">
                  <a:extLst>
                    <a:ext uri="{9D8B030D-6E8A-4147-A177-3AD203B41FA5}">
                      <a16:colId xmlns:a16="http://schemas.microsoft.com/office/drawing/2014/main" val="20003"/>
                    </a:ext>
                  </a:extLst>
                </a:gridCol>
              </a:tblGrid>
              <a:tr h="518170">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Syntax</a:t>
                      </a:r>
                      <a:endParaRPr lang="en-GB" sz="14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Description</a:t>
                      </a:r>
                      <a:r>
                        <a:rPr lang="en-GB" sz="1400" b="1" i="0" u="none" strike="noStrike" kern="1200" baseline="0" dirty="0">
                          <a:solidFill>
                            <a:srgbClr val="FFFFFF"/>
                          </a:solidFill>
                          <a:effectLst/>
                          <a:latin typeface="+mn-lt"/>
                          <a:cs typeface="Arial" panose="020B0604020202020204" pitchFamily="34" charset="0"/>
                        </a:rPr>
                        <a:t> </a:t>
                      </a:r>
                      <a:endParaRPr lang="en-GB" sz="14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a:t>
                      </a:r>
                      <a:endParaRPr lang="en-GB" sz="14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 explanation</a:t>
                      </a:r>
                      <a:endParaRPr lang="en-GB" sz="1400" b="0" i="0" u="none" strike="noStrike" dirty="0">
                        <a:effectLst/>
                        <a:latin typeface="+mn-lt"/>
                        <a:cs typeface="Arial" panose="020B0604020202020204" pitchFamily="34" charset="0"/>
                      </a:endParaRPr>
                    </a:p>
                  </a:txBody>
                  <a:tcPr marL="121872" marR="121872" marT="45721" marB="45721" anchor="ctr"/>
                </a:tc>
                <a:extLst>
                  <a:ext uri="{0D108BD9-81ED-4DB2-BD59-A6C34878D82A}">
                    <a16:rowId xmlns:a16="http://schemas.microsoft.com/office/drawing/2014/main" val="10000"/>
                  </a:ext>
                </a:extLst>
              </a:tr>
              <a:tr h="570749">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LDR &lt;Rt&gt;,</a:t>
                      </a:r>
                      <a:r>
                        <a:rPr lang="en-GB" sz="1200" b="0" i="0" u="none" strike="noStrike" baseline="0" dirty="0">
                          <a:effectLst/>
                          <a:latin typeface="+mn-lt"/>
                          <a:cs typeface="Arial" panose="020B0604020202020204" pitchFamily="34" charset="0"/>
                        </a:rPr>
                        <a:t> =direct number</a:t>
                      </a:r>
                      <a:endParaRPr lang="en-GB" sz="1200" b="0" i="0" u="none" strike="noStrike" dirty="0">
                        <a:effectLst/>
                        <a:latin typeface="+mn-lt"/>
                        <a:cs typeface="Arial" panose="020B0604020202020204" pitchFamily="34" charset="0"/>
                      </a:endParaRPr>
                    </a:p>
                  </a:txBody>
                  <a:tcPr marL="121872" marR="121872" marT="45712" marB="4571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Load </a:t>
                      </a:r>
                      <a:r>
                        <a:rPr lang="en-GB" sz="1200" b="0" i="0" u="none" strike="noStrike" baseline="0" dirty="0">
                          <a:effectLst/>
                          <a:latin typeface="+mn-lt"/>
                          <a:cs typeface="Arial" panose="020B0604020202020204" pitchFamily="34" charset="0"/>
                        </a:rPr>
                        <a:t>immediate data into a register.</a:t>
                      </a:r>
                      <a:endParaRPr lang="en-GB" sz="1200" b="0" i="0" u="none" strike="noStrike" dirty="0">
                        <a:effectLst/>
                        <a:latin typeface="+mn-lt"/>
                        <a:cs typeface="Arial" panose="020B0604020202020204" pitchFamily="34" charset="0"/>
                      </a:endParaRPr>
                    </a:p>
                  </a:txBody>
                  <a:tcPr marL="121872" marR="121872" marT="45712" marB="4571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LDR   R0,   =0x12345678</a:t>
                      </a:r>
                    </a:p>
                  </a:txBody>
                  <a:tcPr marL="121872" marR="121872" marT="45712" marB="45712"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R0=</a:t>
                      </a:r>
                      <a:r>
                        <a:rPr lang="en-GB" sz="1200" b="0" i="0" u="none" strike="noStrike" baseline="0" dirty="0">
                          <a:effectLst/>
                          <a:latin typeface="+mn-lt"/>
                          <a:cs typeface="Arial" panose="020B0604020202020204" pitchFamily="34" charset="0"/>
                        </a:rPr>
                        <a:t> 0x12345678</a:t>
                      </a:r>
                      <a:endParaRPr lang="en-GB" sz="1200" b="0" i="0" u="none" strike="noStrike" dirty="0">
                        <a:effectLst/>
                        <a:latin typeface="+mn-lt"/>
                        <a:cs typeface="Arial" panose="020B0604020202020204" pitchFamily="34" charset="0"/>
                      </a:endParaRPr>
                    </a:p>
                  </a:txBody>
                  <a:tcPr marL="121872" marR="121872" marT="45712" marB="45712" anchor="ctr"/>
                </a:tc>
                <a:extLst>
                  <a:ext uri="{0D108BD9-81ED-4DB2-BD59-A6C34878D82A}">
                    <a16:rowId xmlns:a16="http://schemas.microsoft.com/office/drawing/2014/main" val="10001"/>
                  </a:ext>
                </a:extLst>
              </a:tr>
              <a:tr h="570749">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LDR &lt;Rt&gt;, [</a:t>
                      </a:r>
                      <a:r>
                        <a:rPr lang="en-GB" sz="1200" b="0" i="0" u="none" strike="noStrike" baseline="0" dirty="0">
                          <a:effectLst/>
                          <a:latin typeface="+mn-lt"/>
                          <a:cs typeface="Arial" panose="020B0604020202020204" pitchFamily="34" charset="0"/>
                        </a:rPr>
                        <a:t>&lt;Rn&gt;, constant</a:t>
                      </a:r>
                      <a:r>
                        <a:rPr lang="en-GB" sz="1200" b="0" i="0" u="none" strike="noStrike" dirty="0">
                          <a:effectLst/>
                          <a:latin typeface="+mn-lt"/>
                          <a:cs typeface="Arial" panose="020B0604020202020204" pitchFamily="34" charset="0"/>
                        </a:rPr>
                        <a:t>]</a:t>
                      </a:r>
                    </a:p>
                  </a:txBody>
                  <a:tcPr marL="121872" marR="121872" marT="45712" marB="4571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Load word from memory</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Rt= memory [R1+4].</a:t>
                      </a:r>
                    </a:p>
                  </a:txBody>
                  <a:tcPr marL="121872" marR="121872" marT="45712" marB="4571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LDR   R0,   [R1,</a:t>
                      </a:r>
                      <a:r>
                        <a:rPr lang="en-GB" sz="1200" b="0" i="0" u="none" strike="noStrike" baseline="0" dirty="0">
                          <a:effectLst/>
                          <a:latin typeface="+mn-lt"/>
                          <a:cs typeface="Arial" panose="020B0604020202020204" pitchFamily="34" charset="0"/>
                        </a:rPr>
                        <a:t>   4]</a:t>
                      </a:r>
                      <a:endParaRPr lang="en-GB" sz="1200" b="0" i="0" u="none" strike="noStrike" dirty="0">
                        <a:effectLst/>
                        <a:latin typeface="+mn-lt"/>
                        <a:cs typeface="Arial" panose="020B0604020202020204" pitchFamily="34" charset="0"/>
                      </a:endParaRPr>
                    </a:p>
                  </a:txBody>
                  <a:tcPr marL="121872" marR="121872" marT="45712" marB="45712"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R0=</a:t>
                      </a:r>
                      <a:r>
                        <a:rPr lang="en-GB" sz="1200" b="0" i="0" u="none" strike="noStrike" baseline="0" dirty="0">
                          <a:effectLst/>
                          <a:latin typeface="+mn-lt"/>
                          <a:cs typeface="Arial" panose="020B0604020202020204" pitchFamily="34" charset="0"/>
                        </a:rPr>
                        <a:t> memory [R1+4]</a:t>
                      </a:r>
                      <a:endParaRPr lang="en-GB" sz="1200" b="0" i="0" u="none" strike="noStrike" dirty="0">
                        <a:effectLst/>
                        <a:latin typeface="+mn-lt"/>
                        <a:cs typeface="Arial" panose="020B0604020202020204" pitchFamily="34" charset="0"/>
                      </a:endParaRPr>
                    </a:p>
                  </a:txBody>
                  <a:tcPr marL="121872" marR="121872" marT="45712" marB="45712" anchor="ctr"/>
                </a:tc>
                <a:extLst>
                  <a:ext uri="{0D108BD9-81ED-4DB2-BD59-A6C34878D82A}">
                    <a16:rowId xmlns:a16="http://schemas.microsoft.com/office/drawing/2014/main" val="10002"/>
                  </a:ext>
                </a:extLst>
              </a:tr>
              <a:tr h="570749">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LDR</a:t>
                      </a:r>
                      <a:r>
                        <a:rPr lang="en-GB" sz="1200" b="0" i="0" u="none" strike="noStrike" baseline="0" dirty="0">
                          <a:effectLst/>
                          <a:latin typeface="+mn-lt"/>
                          <a:cs typeface="Arial" panose="020B0604020202020204" pitchFamily="34" charset="0"/>
                        </a:rPr>
                        <a:t> &lt;Rt&gt;, [&lt;Rn&gt;,&lt;Rm&gt;]</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Load word</a:t>
                      </a:r>
                      <a:r>
                        <a:rPr lang="en-GB" sz="1200" b="0" i="0" u="none" strike="noStrike" baseline="0" dirty="0">
                          <a:effectLst/>
                          <a:latin typeface="+mn-lt"/>
                          <a:cs typeface="Arial" panose="020B0604020202020204" pitchFamily="34" charset="0"/>
                        </a:rPr>
                        <a:t> from memory </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Rt= memory [&lt;Rn&gt;+&lt;Rm&gt;].</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LDR</a:t>
                      </a:r>
                      <a:r>
                        <a:rPr lang="en-GB" sz="1200" b="0" i="0" u="none" strike="noStrike" baseline="0" dirty="0">
                          <a:effectLst/>
                          <a:latin typeface="+mn-lt"/>
                          <a:cs typeface="Arial" panose="020B0604020202020204" pitchFamily="34" charset="0"/>
                        </a:rPr>
                        <a:t>   R0,   [R1,   R2]</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R0=</a:t>
                      </a:r>
                      <a:r>
                        <a:rPr lang="en-GB" sz="1200" b="0" i="0" u="none" strike="noStrike" baseline="0" dirty="0">
                          <a:effectLst/>
                          <a:latin typeface="+mn-lt"/>
                          <a:cs typeface="Arial" panose="020B0604020202020204" pitchFamily="34" charset="0"/>
                        </a:rPr>
                        <a:t> memory [R1+R2]</a:t>
                      </a:r>
                      <a:endParaRPr lang="en-GB" sz="1200" b="0" i="0" u="none" strike="noStrike" dirty="0">
                        <a:effectLst/>
                        <a:latin typeface="+mn-lt"/>
                        <a:cs typeface="Arial" panose="020B0604020202020204" pitchFamily="34" charset="0"/>
                      </a:endParaRPr>
                    </a:p>
                  </a:txBody>
                  <a:tcPr marL="121872" marR="121872" marT="45721" marB="45721" anchor="ctr"/>
                </a:tc>
                <a:extLst>
                  <a:ext uri="{0D108BD9-81ED-4DB2-BD59-A6C34878D82A}">
                    <a16:rowId xmlns:a16="http://schemas.microsoft.com/office/drawing/2014/main" val="10003"/>
                  </a:ext>
                </a:extLst>
              </a:tr>
              <a:tr h="570749">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LDRH</a:t>
                      </a:r>
                      <a:r>
                        <a:rPr lang="en-GB" sz="1200" b="0" i="0" u="none" strike="noStrike" baseline="0" dirty="0">
                          <a:effectLst/>
                          <a:latin typeface="+mn-lt"/>
                          <a:cs typeface="Arial" panose="020B0604020202020204" pitchFamily="34" charset="0"/>
                        </a:rPr>
                        <a:t> &lt;Rt&gt;, [&lt;Rn&gt;,&lt;Rm&gt;]</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Load half</a:t>
                      </a:r>
                      <a:r>
                        <a:rPr lang="en-GB" sz="1200" b="0" i="0" u="none" strike="noStrike" baseline="0" dirty="0">
                          <a:effectLst/>
                          <a:latin typeface="+mn-lt"/>
                          <a:cs typeface="Arial" panose="020B0604020202020204" pitchFamily="34" charset="0"/>
                        </a:rPr>
                        <a:t> word from memory </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Rt= memory [&lt;Rn&gt;+&lt;Rm&gt;].</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LDRH</a:t>
                      </a:r>
                      <a:r>
                        <a:rPr lang="en-GB" sz="1200" b="0" i="0" u="none" strike="noStrike" baseline="0" dirty="0">
                          <a:effectLst/>
                          <a:latin typeface="+mn-lt"/>
                          <a:cs typeface="Arial" panose="020B0604020202020204" pitchFamily="34" charset="0"/>
                        </a:rPr>
                        <a:t>   R0,   [R1,   R2]</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R0=</a:t>
                      </a:r>
                      <a:r>
                        <a:rPr lang="en-GB" sz="1200" b="0" i="0" u="none" strike="noStrike" baseline="0" dirty="0">
                          <a:effectLst/>
                          <a:latin typeface="+mn-lt"/>
                          <a:cs typeface="Arial" panose="020B0604020202020204" pitchFamily="34" charset="0"/>
                        </a:rPr>
                        <a:t> memory [R1+R2]</a:t>
                      </a:r>
                      <a:endParaRPr lang="en-GB" sz="1200" b="0" i="0" u="none" strike="noStrike" dirty="0">
                        <a:effectLst/>
                        <a:latin typeface="+mn-lt"/>
                        <a:cs typeface="Arial" panose="020B0604020202020204" pitchFamily="34" charset="0"/>
                      </a:endParaRPr>
                    </a:p>
                  </a:txBody>
                  <a:tcPr marL="121872" marR="121872" marT="45721" marB="45721" anchor="ctr"/>
                </a:tc>
                <a:extLst>
                  <a:ext uri="{0D108BD9-81ED-4DB2-BD59-A6C34878D82A}">
                    <a16:rowId xmlns:a16="http://schemas.microsoft.com/office/drawing/2014/main" val="10004"/>
                  </a:ext>
                </a:extLst>
              </a:tr>
              <a:tr h="570749">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LDRB</a:t>
                      </a:r>
                      <a:r>
                        <a:rPr lang="en-GB" sz="1200" b="0" i="0" u="none" strike="noStrike" baseline="0" dirty="0">
                          <a:effectLst/>
                          <a:latin typeface="+mn-lt"/>
                          <a:cs typeface="Arial" panose="020B0604020202020204" pitchFamily="34" charset="0"/>
                        </a:rPr>
                        <a:t> &lt;Rt&gt;, [&lt;Rn&gt;,&lt;Rm&gt;]</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Load a byte </a:t>
                      </a:r>
                      <a:r>
                        <a:rPr lang="en-GB" sz="1200" b="0" i="0" u="none" strike="noStrike" baseline="0" dirty="0">
                          <a:effectLst/>
                          <a:latin typeface="+mn-lt"/>
                          <a:cs typeface="Arial" panose="020B0604020202020204" pitchFamily="34" charset="0"/>
                        </a:rPr>
                        <a:t>from memory </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Rt= memory [&lt;Rn&gt;+&lt;Rm&gt;].</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LDRB</a:t>
                      </a:r>
                      <a:r>
                        <a:rPr lang="en-GB" sz="1200" b="0" i="0" u="none" strike="noStrike" baseline="0" dirty="0">
                          <a:effectLst/>
                          <a:latin typeface="+mn-lt"/>
                          <a:cs typeface="Arial" panose="020B0604020202020204" pitchFamily="34" charset="0"/>
                        </a:rPr>
                        <a:t>   R0,   [R1,   R2]</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R0=</a:t>
                      </a:r>
                      <a:r>
                        <a:rPr lang="en-GB" sz="1200" b="0" i="0" u="none" strike="noStrike" baseline="0" dirty="0">
                          <a:effectLst/>
                          <a:latin typeface="+mn-lt"/>
                          <a:cs typeface="Arial" panose="020B0604020202020204" pitchFamily="34" charset="0"/>
                        </a:rPr>
                        <a:t> memory [R1+R2]</a:t>
                      </a:r>
                      <a:endParaRPr lang="en-GB" sz="1200" b="0" i="0" u="none" strike="noStrike" dirty="0">
                        <a:effectLst/>
                        <a:latin typeface="+mn-lt"/>
                        <a:cs typeface="Arial" panose="020B0604020202020204" pitchFamily="34" charset="0"/>
                      </a:endParaRPr>
                    </a:p>
                  </a:txBody>
                  <a:tcPr marL="121872" marR="121872" marT="45721" marB="45721"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79488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Memory Access: LOAD</a:t>
            </a:r>
            <a:endParaRPr lang="en-US" dirty="0"/>
          </a:p>
        </p:txBody>
      </p:sp>
      <p:graphicFrame>
        <p:nvGraphicFramePr>
          <p:cNvPr id="6" name="Table 5">
            <a:extLst>
              <a:ext uri="{FF2B5EF4-FFF2-40B4-BE49-F238E27FC236}">
                <a16:creationId xmlns:a16="http://schemas.microsoft.com/office/drawing/2014/main" id="{0E5DC56A-61A1-42A3-94E4-0821346624CB}"/>
              </a:ext>
            </a:extLst>
          </p:cNvPr>
          <p:cNvGraphicFramePr>
            <a:graphicFrameLocks noGrp="1"/>
          </p:cNvGraphicFramePr>
          <p:nvPr/>
        </p:nvGraphicFramePr>
        <p:xfrm>
          <a:off x="492125" y="1590770"/>
          <a:ext cx="11552486" cy="2307586"/>
        </p:xfrm>
        <a:graphic>
          <a:graphicData uri="http://schemas.openxmlformats.org/drawingml/2006/table">
            <a:tbl>
              <a:tblPr firstRow="1" bandRow="1">
                <a:tableStyleId>{5C22544A-7EE6-4342-B048-85BDC9FD1C3A}</a:tableStyleId>
              </a:tblPr>
              <a:tblGrid>
                <a:gridCol w="3084895">
                  <a:extLst>
                    <a:ext uri="{9D8B030D-6E8A-4147-A177-3AD203B41FA5}">
                      <a16:colId xmlns:a16="http://schemas.microsoft.com/office/drawing/2014/main" val="20000"/>
                    </a:ext>
                  </a:extLst>
                </a:gridCol>
                <a:gridCol w="3300710">
                  <a:extLst>
                    <a:ext uri="{9D8B030D-6E8A-4147-A177-3AD203B41FA5}">
                      <a16:colId xmlns:a16="http://schemas.microsoft.com/office/drawing/2014/main" val="20001"/>
                    </a:ext>
                  </a:extLst>
                </a:gridCol>
                <a:gridCol w="2665958">
                  <a:extLst>
                    <a:ext uri="{9D8B030D-6E8A-4147-A177-3AD203B41FA5}">
                      <a16:colId xmlns:a16="http://schemas.microsoft.com/office/drawing/2014/main" val="20002"/>
                    </a:ext>
                  </a:extLst>
                </a:gridCol>
                <a:gridCol w="2500923">
                  <a:extLst>
                    <a:ext uri="{9D8B030D-6E8A-4147-A177-3AD203B41FA5}">
                      <a16:colId xmlns:a16="http://schemas.microsoft.com/office/drawing/2014/main" val="20003"/>
                    </a:ext>
                  </a:extLst>
                </a:gridCol>
              </a:tblGrid>
              <a:tr h="518143">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Syntax</a:t>
                      </a:r>
                      <a:endParaRPr lang="en-GB" sz="1400" b="0" i="0" u="none" strike="noStrike" dirty="0">
                        <a:effectLst/>
                        <a:latin typeface="+mn-lt"/>
                        <a:cs typeface="Arial" panose="020B0604020202020204" pitchFamily="34" charset="0"/>
                      </a:endParaRPr>
                    </a:p>
                  </a:txBody>
                  <a:tcPr marL="121872" marR="121872" marT="45712" marB="45712"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Description</a:t>
                      </a:r>
                      <a:r>
                        <a:rPr lang="en-GB" sz="1400" b="1" i="0" u="none" strike="noStrike" kern="1200" baseline="0" dirty="0">
                          <a:solidFill>
                            <a:srgbClr val="FFFFFF"/>
                          </a:solidFill>
                          <a:effectLst/>
                          <a:latin typeface="+mn-lt"/>
                          <a:cs typeface="Arial" panose="020B0604020202020204" pitchFamily="34" charset="0"/>
                        </a:rPr>
                        <a:t> </a:t>
                      </a:r>
                      <a:endParaRPr lang="en-GB" sz="1400" b="0" i="0" u="none" strike="noStrike" dirty="0">
                        <a:effectLst/>
                        <a:latin typeface="+mn-lt"/>
                        <a:cs typeface="Arial" panose="020B0604020202020204" pitchFamily="34" charset="0"/>
                      </a:endParaRPr>
                    </a:p>
                  </a:txBody>
                  <a:tcPr marL="121872" marR="121872" marT="45712" marB="45712"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a:t>
                      </a:r>
                      <a:endParaRPr lang="en-GB" sz="1400" b="0" i="0" u="none" strike="noStrike" dirty="0">
                        <a:effectLst/>
                        <a:latin typeface="+mn-lt"/>
                        <a:cs typeface="Arial" panose="020B0604020202020204" pitchFamily="34" charset="0"/>
                      </a:endParaRPr>
                    </a:p>
                  </a:txBody>
                  <a:tcPr marL="121872" marR="121872" marT="45712" marB="45712"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 explanation</a:t>
                      </a:r>
                      <a:endParaRPr lang="en-GB" sz="1400" b="0" i="0" u="none" strike="noStrike" dirty="0">
                        <a:effectLst/>
                        <a:latin typeface="+mn-lt"/>
                        <a:cs typeface="Arial" panose="020B0604020202020204" pitchFamily="34" charset="0"/>
                      </a:endParaRPr>
                    </a:p>
                  </a:txBody>
                  <a:tcPr marL="121872" marR="121872" marT="45712" marB="45712" anchor="ctr"/>
                </a:tc>
                <a:extLst>
                  <a:ext uri="{0D108BD9-81ED-4DB2-BD59-A6C34878D82A}">
                    <a16:rowId xmlns:a16="http://schemas.microsoft.com/office/drawing/2014/main" val="10000"/>
                  </a:ext>
                </a:extLst>
              </a:tr>
              <a:tr h="1006563">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LDR</a:t>
                      </a:r>
                      <a:r>
                        <a:rPr lang="en-GB" sz="1200" b="0" i="0" u="none" strike="noStrike" baseline="0" dirty="0">
                          <a:effectLst/>
                          <a:latin typeface="+mn-lt"/>
                          <a:cs typeface="Arial" panose="020B0604020202020204" pitchFamily="34" charset="0"/>
                        </a:rPr>
                        <a:t>SH &lt;Rt&gt;, [&lt;Rn&gt;,&lt;Rm&gt;]</a:t>
                      </a:r>
                      <a:endParaRPr lang="en-GB" sz="1200" b="0" i="0" u="none" strike="noStrike" dirty="0">
                        <a:effectLst/>
                        <a:latin typeface="+mn-lt"/>
                        <a:cs typeface="Arial" panose="020B0604020202020204" pitchFamily="34" charset="0"/>
                      </a:endParaRPr>
                    </a:p>
                  </a:txBody>
                  <a:tcPr marL="121872" marR="121872" marT="45712" marB="4571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Load signed half word from memory </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Rt= SignExtend (memory [Rn+Rm]).</a:t>
                      </a:r>
                    </a:p>
                  </a:txBody>
                  <a:tcPr marL="121872" marR="121872" marT="45712" marB="4571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LDRSH   R0,   [R1,   R2]</a:t>
                      </a:r>
                    </a:p>
                  </a:txBody>
                  <a:tcPr marL="121872" marR="121872" marT="45712" marB="45712"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R0=</a:t>
                      </a:r>
                      <a:r>
                        <a:rPr lang="en-GB" sz="1200" b="0" i="0" u="none" strike="noStrike" baseline="0" dirty="0">
                          <a:effectLst/>
                          <a:latin typeface="+mn-lt"/>
                          <a:cs typeface="Arial" panose="020B0604020202020204" pitchFamily="34" charset="0"/>
                        </a:rPr>
                        <a:t> memory [R1+R2]</a:t>
                      </a:r>
                      <a:endParaRPr lang="en-GB" sz="1200" b="0" i="0" u="none" strike="noStrike" dirty="0">
                        <a:effectLst/>
                        <a:latin typeface="+mn-lt"/>
                        <a:cs typeface="Arial" panose="020B0604020202020204" pitchFamily="34" charset="0"/>
                      </a:endParaRPr>
                    </a:p>
                  </a:txBody>
                  <a:tcPr marL="121872" marR="121872" marT="45712" marB="45712" anchor="ctr"/>
                </a:tc>
                <a:extLst>
                  <a:ext uri="{0D108BD9-81ED-4DB2-BD59-A6C34878D82A}">
                    <a16:rowId xmlns:a16="http://schemas.microsoft.com/office/drawing/2014/main" val="10001"/>
                  </a:ext>
                </a:extLst>
              </a:tr>
              <a:tr h="782880">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LDR</a:t>
                      </a:r>
                      <a:r>
                        <a:rPr lang="en-GB" sz="1200" b="0" i="0" u="none" strike="noStrike" baseline="0" dirty="0">
                          <a:effectLst/>
                          <a:latin typeface="+mn-lt"/>
                          <a:cs typeface="Arial" panose="020B0604020202020204" pitchFamily="34" charset="0"/>
                        </a:rPr>
                        <a:t>SB &lt;Rt&gt;, [&lt;Rn&gt;,&lt;Rm&gt;]</a:t>
                      </a:r>
                      <a:endParaRPr lang="en-GB" sz="1200" b="0" i="0" u="none" strike="noStrike" dirty="0">
                        <a:effectLst/>
                        <a:latin typeface="+mn-lt"/>
                        <a:cs typeface="Arial" panose="020B0604020202020204" pitchFamily="34" charset="0"/>
                      </a:endParaRPr>
                    </a:p>
                  </a:txBody>
                  <a:tcPr marL="121872" marR="121872" marT="45712" marB="4571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Load signed byte from memory </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Rt= SignExtend (memory [Rn+Rm]).</a:t>
                      </a:r>
                    </a:p>
                  </a:txBody>
                  <a:tcPr marL="121872" marR="121872" marT="45712" marB="4571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LDRSB   R0,   [R1,   R2]</a:t>
                      </a:r>
                    </a:p>
                  </a:txBody>
                  <a:tcPr marL="121872" marR="121872" marT="45712" marB="45712"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R0=</a:t>
                      </a:r>
                      <a:r>
                        <a:rPr lang="en-GB" sz="1200" b="0" i="0" u="none" strike="noStrike" baseline="0" dirty="0">
                          <a:effectLst/>
                          <a:latin typeface="+mn-lt"/>
                          <a:cs typeface="Arial" panose="020B0604020202020204" pitchFamily="34" charset="0"/>
                        </a:rPr>
                        <a:t> memory [R1+R2]</a:t>
                      </a:r>
                      <a:endParaRPr lang="en-GB" sz="1200" b="0" i="0" u="none" strike="noStrike" dirty="0">
                        <a:effectLst/>
                        <a:latin typeface="+mn-lt"/>
                        <a:cs typeface="Arial" panose="020B0604020202020204" pitchFamily="34" charset="0"/>
                      </a:endParaRPr>
                    </a:p>
                  </a:txBody>
                  <a:tcPr marL="121872" marR="121872" marT="45712" marB="45712"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62536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Memory Access: The STORE Instruction</a:t>
            </a:r>
            <a:endParaRPr lang="en-US" dirty="0"/>
          </a:p>
        </p:txBody>
      </p:sp>
      <p:sp>
        <p:nvSpPr>
          <p:cNvPr id="6" name="Right Arrow 19">
            <a:extLst>
              <a:ext uri="{FF2B5EF4-FFF2-40B4-BE49-F238E27FC236}">
                <a16:creationId xmlns:a16="http://schemas.microsoft.com/office/drawing/2014/main" id="{CF90ACE5-6ACE-432E-A123-516BC66026E4}"/>
              </a:ext>
            </a:extLst>
          </p:cNvPr>
          <p:cNvSpPr/>
          <p:nvPr/>
        </p:nvSpPr>
        <p:spPr bwMode="auto">
          <a:xfrm>
            <a:off x="4666903" y="3996860"/>
            <a:ext cx="2772381" cy="250826"/>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7" name="TextBox 6">
            <a:extLst>
              <a:ext uri="{FF2B5EF4-FFF2-40B4-BE49-F238E27FC236}">
                <a16:creationId xmlns:a16="http://schemas.microsoft.com/office/drawing/2014/main" id="{69159E1B-04B1-437E-A203-54E89EB9BC5C}"/>
              </a:ext>
            </a:extLst>
          </p:cNvPr>
          <p:cNvSpPr txBox="1"/>
          <p:nvPr/>
        </p:nvSpPr>
        <p:spPr>
          <a:xfrm>
            <a:off x="4995174" y="3616917"/>
            <a:ext cx="2115840" cy="369332"/>
          </a:xfrm>
          <a:prstGeom prst="rect">
            <a:avLst/>
          </a:prstGeom>
          <a:noFill/>
        </p:spPr>
        <p:txBody>
          <a:bodyPr wrap="square" rtlCol="0">
            <a:spAutoFit/>
          </a:bodyPr>
          <a:lstStyle/>
          <a:p>
            <a:r>
              <a:rPr lang="en-GB" dirty="0">
                <a:solidFill>
                  <a:srgbClr val="FF0000"/>
                </a:solidFill>
              </a:rPr>
              <a:t>STR R5 , [R2]</a:t>
            </a:r>
          </a:p>
        </p:txBody>
      </p:sp>
      <p:graphicFrame>
        <p:nvGraphicFramePr>
          <p:cNvPr id="8" name="Table 7">
            <a:extLst>
              <a:ext uri="{FF2B5EF4-FFF2-40B4-BE49-F238E27FC236}">
                <a16:creationId xmlns:a16="http://schemas.microsoft.com/office/drawing/2014/main" id="{265E26E0-2C55-4443-9B6B-A4A0DA6BA67B}"/>
              </a:ext>
            </a:extLst>
          </p:cNvPr>
          <p:cNvGraphicFramePr>
            <a:graphicFrameLocks noGrp="1"/>
          </p:cNvGraphicFramePr>
          <p:nvPr/>
        </p:nvGraphicFramePr>
        <p:xfrm>
          <a:off x="223118" y="4662190"/>
          <a:ext cx="2722772" cy="1478280"/>
        </p:xfrm>
        <a:graphic>
          <a:graphicData uri="http://schemas.openxmlformats.org/drawingml/2006/table">
            <a:tbl>
              <a:tblPr firstRow="1" bandRow="1">
                <a:effectLst>
                  <a:outerShdw blurRad="50800" dist="50800" dir="5400000" algn="ctr" rotWithShape="0">
                    <a:schemeClr val="bg1"/>
                  </a:outerShdw>
                </a:effectLst>
                <a:tableStyleId>{5C22544A-7EE6-4342-B048-85BDC9FD1C3A}</a:tableStyleId>
              </a:tblPr>
              <a:tblGrid>
                <a:gridCol w="2722772">
                  <a:extLst>
                    <a:ext uri="{9D8B030D-6E8A-4147-A177-3AD203B41FA5}">
                      <a16:colId xmlns:a16="http://schemas.microsoft.com/office/drawing/2014/main" val="20000"/>
                    </a:ext>
                  </a:extLst>
                </a:gridCol>
              </a:tblGrid>
              <a:tr h="0">
                <a:tc>
                  <a:txBody>
                    <a:bodyPr/>
                    <a:lstStyle/>
                    <a:p>
                      <a:r>
                        <a:rPr lang="en-GB" b="0" dirty="0">
                          <a:solidFill>
                            <a:schemeClr val="tx1"/>
                          </a:solidFill>
                        </a:rPr>
                        <a:t>0xAAAABBBB</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0xAAAA0000</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0xAAAA00CF</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0x000000CF</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bl>
          </a:graphicData>
        </a:graphic>
      </p:graphicFrame>
      <p:sp>
        <p:nvSpPr>
          <p:cNvPr id="9" name="Rectangle 8">
            <a:extLst>
              <a:ext uri="{FF2B5EF4-FFF2-40B4-BE49-F238E27FC236}">
                <a16:creationId xmlns:a16="http://schemas.microsoft.com/office/drawing/2014/main" id="{FCD4FB98-1714-4CC9-B8CC-DB74B441D8A5}"/>
              </a:ext>
            </a:extLst>
          </p:cNvPr>
          <p:cNvSpPr/>
          <p:nvPr/>
        </p:nvSpPr>
        <p:spPr>
          <a:xfrm>
            <a:off x="2749186" y="4686102"/>
            <a:ext cx="1736047" cy="369332"/>
          </a:xfrm>
          <a:prstGeom prst="rect">
            <a:avLst/>
          </a:prstGeom>
        </p:spPr>
        <p:txBody>
          <a:bodyPr wrap="square">
            <a:spAutoFit/>
          </a:bodyPr>
          <a:lstStyle/>
          <a:p>
            <a:pPr algn="ctr">
              <a:defRPr/>
            </a:pPr>
            <a:r>
              <a:rPr lang="en-GB" dirty="0">
                <a:solidFill>
                  <a:schemeClr val="tx1"/>
                </a:solidFill>
              </a:rPr>
              <a:t>0X0000B00</a:t>
            </a:r>
          </a:p>
        </p:txBody>
      </p:sp>
      <p:sp>
        <p:nvSpPr>
          <p:cNvPr id="10" name="Rectangle 9">
            <a:extLst>
              <a:ext uri="{FF2B5EF4-FFF2-40B4-BE49-F238E27FC236}">
                <a16:creationId xmlns:a16="http://schemas.microsoft.com/office/drawing/2014/main" id="{FB89123D-ADC8-4836-955F-79E72CEDE331}"/>
              </a:ext>
            </a:extLst>
          </p:cNvPr>
          <p:cNvSpPr/>
          <p:nvPr/>
        </p:nvSpPr>
        <p:spPr>
          <a:xfrm>
            <a:off x="2994543" y="5023535"/>
            <a:ext cx="1285928" cy="369332"/>
          </a:xfrm>
          <a:prstGeom prst="rect">
            <a:avLst/>
          </a:prstGeom>
        </p:spPr>
        <p:txBody>
          <a:bodyPr wrap="none">
            <a:spAutoFit/>
          </a:bodyPr>
          <a:lstStyle/>
          <a:p>
            <a:pPr algn="ctr">
              <a:defRPr/>
            </a:pPr>
            <a:r>
              <a:rPr lang="en-GB" dirty="0">
                <a:solidFill>
                  <a:schemeClr val="tx1"/>
                </a:solidFill>
              </a:rPr>
              <a:t>0X0000B04</a:t>
            </a:r>
          </a:p>
        </p:txBody>
      </p:sp>
      <p:sp>
        <p:nvSpPr>
          <p:cNvPr id="11" name="Rectangle 10">
            <a:extLst>
              <a:ext uri="{FF2B5EF4-FFF2-40B4-BE49-F238E27FC236}">
                <a16:creationId xmlns:a16="http://schemas.microsoft.com/office/drawing/2014/main" id="{AADDBD8F-A5D0-435C-AD9D-31818037F0E6}"/>
              </a:ext>
            </a:extLst>
          </p:cNvPr>
          <p:cNvSpPr/>
          <p:nvPr/>
        </p:nvSpPr>
        <p:spPr>
          <a:xfrm>
            <a:off x="2953949" y="5436892"/>
            <a:ext cx="1285928" cy="369332"/>
          </a:xfrm>
          <a:prstGeom prst="rect">
            <a:avLst/>
          </a:prstGeom>
        </p:spPr>
        <p:txBody>
          <a:bodyPr wrap="none">
            <a:spAutoFit/>
          </a:bodyPr>
          <a:lstStyle/>
          <a:p>
            <a:pPr algn="ctr">
              <a:defRPr/>
            </a:pPr>
            <a:r>
              <a:rPr lang="en-GB" dirty="0">
                <a:solidFill>
                  <a:schemeClr val="tx1"/>
                </a:solidFill>
              </a:rPr>
              <a:t>0X0000B08</a:t>
            </a:r>
          </a:p>
        </p:txBody>
      </p:sp>
      <p:sp>
        <p:nvSpPr>
          <p:cNvPr id="12" name="Rectangle 11">
            <a:extLst>
              <a:ext uri="{FF2B5EF4-FFF2-40B4-BE49-F238E27FC236}">
                <a16:creationId xmlns:a16="http://schemas.microsoft.com/office/drawing/2014/main" id="{BFA1D134-32C2-45FB-B395-EBDCA4143D45}"/>
              </a:ext>
            </a:extLst>
          </p:cNvPr>
          <p:cNvSpPr/>
          <p:nvPr/>
        </p:nvSpPr>
        <p:spPr>
          <a:xfrm>
            <a:off x="2950201" y="5874646"/>
            <a:ext cx="1334019" cy="369332"/>
          </a:xfrm>
          <a:prstGeom prst="rect">
            <a:avLst/>
          </a:prstGeom>
        </p:spPr>
        <p:txBody>
          <a:bodyPr wrap="none">
            <a:spAutoFit/>
          </a:bodyPr>
          <a:lstStyle/>
          <a:p>
            <a:pPr algn="ctr">
              <a:defRPr/>
            </a:pPr>
            <a:r>
              <a:rPr lang="en-GB" dirty="0">
                <a:solidFill>
                  <a:schemeClr val="tx1"/>
                </a:solidFill>
              </a:rPr>
              <a:t>0X0000B0C</a:t>
            </a:r>
          </a:p>
        </p:txBody>
      </p:sp>
      <p:cxnSp>
        <p:nvCxnSpPr>
          <p:cNvPr id="13" name="Straight Connector 12">
            <a:extLst>
              <a:ext uri="{FF2B5EF4-FFF2-40B4-BE49-F238E27FC236}">
                <a16:creationId xmlns:a16="http://schemas.microsoft.com/office/drawing/2014/main" id="{6B42C8F3-97F5-440C-B2C2-7894653DDF4C}"/>
              </a:ext>
            </a:extLst>
          </p:cNvPr>
          <p:cNvCxnSpPr/>
          <p:nvPr/>
        </p:nvCxnSpPr>
        <p:spPr bwMode="auto">
          <a:xfrm>
            <a:off x="1749695" y="3350817"/>
            <a:ext cx="0" cy="428119"/>
          </a:xfrm>
          <a:prstGeom prst="line">
            <a:avLst/>
          </a:prstGeom>
          <a:noFill/>
          <a:ln w="19050" cap="flat" cmpd="sng" algn="ctr">
            <a:solidFill>
              <a:schemeClr val="tx1"/>
            </a:solidFill>
            <a:prstDash val="sysDot"/>
            <a:round/>
            <a:headEnd type="none" w="med" len="med"/>
            <a:tailEnd type="none" w="med" len="med"/>
          </a:ln>
          <a:effectLst/>
        </p:spPr>
      </p:cxnSp>
      <p:sp>
        <p:nvSpPr>
          <p:cNvPr id="14" name="Freeform 66">
            <a:extLst>
              <a:ext uri="{FF2B5EF4-FFF2-40B4-BE49-F238E27FC236}">
                <a16:creationId xmlns:a16="http://schemas.microsoft.com/office/drawing/2014/main" id="{AED7B9D4-9111-4479-8D99-CC87A8516464}"/>
              </a:ext>
            </a:extLst>
          </p:cNvPr>
          <p:cNvSpPr/>
          <p:nvPr/>
        </p:nvSpPr>
        <p:spPr bwMode="auto">
          <a:xfrm flipV="1">
            <a:off x="3596913" y="2972029"/>
            <a:ext cx="3966050" cy="608276"/>
          </a:xfrm>
          <a:custGeom>
            <a:avLst/>
            <a:gdLst>
              <a:gd name="connsiteX0" fmla="*/ 0 w 2768600"/>
              <a:gd name="connsiteY0" fmla="*/ 876494 h 876494"/>
              <a:gd name="connsiteX1" fmla="*/ 444500 w 2768600"/>
              <a:gd name="connsiteY1" fmla="*/ 863794 h 876494"/>
              <a:gd name="connsiteX2" fmla="*/ 660400 w 2768600"/>
              <a:gd name="connsiteY2" fmla="*/ 787594 h 876494"/>
              <a:gd name="connsiteX3" fmla="*/ 736600 w 2768600"/>
              <a:gd name="connsiteY3" fmla="*/ 762194 h 876494"/>
              <a:gd name="connsiteX4" fmla="*/ 825500 w 2768600"/>
              <a:gd name="connsiteY4" fmla="*/ 711394 h 876494"/>
              <a:gd name="connsiteX5" fmla="*/ 863600 w 2768600"/>
              <a:gd name="connsiteY5" fmla="*/ 698694 h 876494"/>
              <a:gd name="connsiteX6" fmla="*/ 939800 w 2768600"/>
              <a:gd name="connsiteY6" fmla="*/ 647894 h 876494"/>
              <a:gd name="connsiteX7" fmla="*/ 1079500 w 2768600"/>
              <a:gd name="connsiteY7" fmla="*/ 571694 h 876494"/>
              <a:gd name="connsiteX8" fmla="*/ 1130300 w 2768600"/>
              <a:gd name="connsiteY8" fmla="*/ 546294 h 876494"/>
              <a:gd name="connsiteX9" fmla="*/ 1181100 w 2768600"/>
              <a:gd name="connsiteY9" fmla="*/ 508194 h 876494"/>
              <a:gd name="connsiteX10" fmla="*/ 1244600 w 2768600"/>
              <a:gd name="connsiteY10" fmla="*/ 482794 h 876494"/>
              <a:gd name="connsiteX11" fmla="*/ 1346200 w 2768600"/>
              <a:gd name="connsiteY11" fmla="*/ 431994 h 876494"/>
              <a:gd name="connsiteX12" fmla="*/ 1384300 w 2768600"/>
              <a:gd name="connsiteY12" fmla="*/ 393894 h 876494"/>
              <a:gd name="connsiteX13" fmla="*/ 1498600 w 2768600"/>
              <a:gd name="connsiteY13" fmla="*/ 330394 h 876494"/>
              <a:gd name="connsiteX14" fmla="*/ 1562100 w 2768600"/>
              <a:gd name="connsiteY14" fmla="*/ 304994 h 876494"/>
              <a:gd name="connsiteX15" fmla="*/ 1676400 w 2768600"/>
              <a:gd name="connsiteY15" fmla="*/ 241494 h 876494"/>
              <a:gd name="connsiteX16" fmla="*/ 1714500 w 2768600"/>
              <a:gd name="connsiteY16" fmla="*/ 216094 h 876494"/>
              <a:gd name="connsiteX17" fmla="*/ 1790700 w 2768600"/>
              <a:gd name="connsiteY17" fmla="*/ 203394 h 876494"/>
              <a:gd name="connsiteX18" fmla="*/ 1854200 w 2768600"/>
              <a:gd name="connsiteY18" fmla="*/ 190694 h 876494"/>
              <a:gd name="connsiteX19" fmla="*/ 1930400 w 2768600"/>
              <a:gd name="connsiteY19" fmla="*/ 152594 h 876494"/>
              <a:gd name="connsiteX20" fmla="*/ 1981200 w 2768600"/>
              <a:gd name="connsiteY20" fmla="*/ 127194 h 876494"/>
              <a:gd name="connsiteX21" fmla="*/ 2057400 w 2768600"/>
              <a:gd name="connsiteY21" fmla="*/ 114494 h 876494"/>
              <a:gd name="connsiteX22" fmla="*/ 2095500 w 2768600"/>
              <a:gd name="connsiteY22" fmla="*/ 89094 h 876494"/>
              <a:gd name="connsiteX23" fmla="*/ 2451100 w 2768600"/>
              <a:gd name="connsiteY23" fmla="*/ 38294 h 876494"/>
              <a:gd name="connsiteX24" fmla="*/ 2641600 w 2768600"/>
              <a:gd name="connsiteY24" fmla="*/ 12894 h 876494"/>
              <a:gd name="connsiteX25" fmla="*/ 2768600 w 2768600"/>
              <a:gd name="connsiteY25" fmla="*/ 194 h 87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68600" h="876494">
                <a:moveTo>
                  <a:pt x="0" y="876494"/>
                </a:moveTo>
                <a:cubicBezTo>
                  <a:pt x="148167" y="872261"/>
                  <a:pt x="297105" y="879474"/>
                  <a:pt x="444500" y="863794"/>
                </a:cubicBezTo>
                <a:cubicBezTo>
                  <a:pt x="502590" y="857614"/>
                  <a:pt x="596540" y="810816"/>
                  <a:pt x="660400" y="787594"/>
                </a:cubicBezTo>
                <a:cubicBezTo>
                  <a:pt x="685562" y="778444"/>
                  <a:pt x="714323" y="777046"/>
                  <a:pt x="736600" y="762194"/>
                </a:cubicBezTo>
                <a:cubicBezTo>
                  <a:pt x="774864" y="736685"/>
                  <a:pt x="780384" y="730730"/>
                  <a:pt x="825500" y="711394"/>
                </a:cubicBezTo>
                <a:cubicBezTo>
                  <a:pt x="837805" y="706121"/>
                  <a:pt x="851898" y="705195"/>
                  <a:pt x="863600" y="698694"/>
                </a:cubicBezTo>
                <a:cubicBezTo>
                  <a:pt x="890285" y="683869"/>
                  <a:pt x="912496" y="661546"/>
                  <a:pt x="939800" y="647894"/>
                </a:cubicBezTo>
                <a:cubicBezTo>
                  <a:pt x="1118933" y="558328"/>
                  <a:pt x="921368" y="659545"/>
                  <a:pt x="1079500" y="571694"/>
                </a:cubicBezTo>
                <a:cubicBezTo>
                  <a:pt x="1096050" y="562500"/>
                  <a:pt x="1114246" y="556328"/>
                  <a:pt x="1130300" y="546294"/>
                </a:cubicBezTo>
                <a:cubicBezTo>
                  <a:pt x="1148249" y="535076"/>
                  <a:pt x="1162597" y="518473"/>
                  <a:pt x="1181100" y="508194"/>
                </a:cubicBezTo>
                <a:cubicBezTo>
                  <a:pt x="1201028" y="497123"/>
                  <a:pt x="1224210" y="492989"/>
                  <a:pt x="1244600" y="482794"/>
                </a:cubicBezTo>
                <a:cubicBezTo>
                  <a:pt x="1396782" y="406703"/>
                  <a:pt x="1126468" y="519887"/>
                  <a:pt x="1346200" y="431994"/>
                </a:cubicBezTo>
                <a:cubicBezTo>
                  <a:pt x="1358900" y="419294"/>
                  <a:pt x="1369932" y="404670"/>
                  <a:pt x="1384300" y="393894"/>
                </a:cubicBezTo>
                <a:cubicBezTo>
                  <a:pt x="1407615" y="376408"/>
                  <a:pt x="1468993" y="343553"/>
                  <a:pt x="1498600" y="330394"/>
                </a:cubicBezTo>
                <a:cubicBezTo>
                  <a:pt x="1519432" y="321135"/>
                  <a:pt x="1541268" y="314253"/>
                  <a:pt x="1562100" y="304994"/>
                </a:cubicBezTo>
                <a:cubicBezTo>
                  <a:pt x="1604087" y="286333"/>
                  <a:pt x="1636943" y="266154"/>
                  <a:pt x="1676400" y="241494"/>
                </a:cubicBezTo>
                <a:cubicBezTo>
                  <a:pt x="1689343" y="233404"/>
                  <a:pt x="1700020" y="220921"/>
                  <a:pt x="1714500" y="216094"/>
                </a:cubicBezTo>
                <a:cubicBezTo>
                  <a:pt x="1738929" y="207951"/>
                  <a:pt x="1765365" y="208000"/>
                  <a:pt x="1790700" y="203394"/>
                </a:cubicBezTo>
                <a:cubicBezTo>
                  <a:pt x="1811938" y="199533"/>
                  <a:pt x="1833033" y="194927"/>
                  <a:pt x="1854200" y="190694"/>
                </a:cubicBezTo>
                <a:cubicBezTo>
                  <a:pt x="1927419" y="141881"/>
                  <a:pt x="1856788" y="184142"/>
                  <a:pt x="1930400" y="152594"/>
                </a:cubicBezTo>
                <a:cubicBezTo>
                  <a:pt x="1947801" y="145136"/>
                  <a:pt x="1963066" y="132634"/>
                  <a:pt x="1981200" y="127194"/>
                </a:cubicBezTo>
                <a:cubicBezTo>
                  <a:pt x="2005864" y="119795"/>
                  <a:pt x="2032000" y="118727"/>
                  <a:pt x="2057400" y="114494"/>
                </a:cubicBezTo>
                <a:cubicBezTo>
                  <a:pt x="2070100" y="106027"/>
                  <a:pt x="2081411" y="94965"/>
                  <a:pt x="2095500" y="89094"/>
                </a:cubicBezTo>
                <a:cubicBezTo>
                  <a:pt x="2242555" y="27821"/>
                  <a:pt x="2257250" y="48497"/>
                  <a:pt x="2451100" y="38294"/>
                </a:cubicBezTo>
                <a:lnTo>
                  <a:pt x="2641600" y="12894"/>
                </a:lnTo>
                <a:cubicBezTo>
                  <a:pt x="2749987" y="-2590"/>
                  <a:pt x="2681868" y="194"/>
                  <a:pt x="2768600" y="194"/>
                </a:cubicBezTo>
              </a:path>
            </a:pathLst>
          </a:custGeom>
          <a:noFill/>
          <a:ln w="19050" cap="flat" cmpd="sng" algn="ctr">
            <a:solidFill>
              <a:srgbClr val="FF0000"/>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5" name="Rectangle 14">
            <a:extLst>
              <a:ext uri="{FF2B5EF4-FFF2-40B4-BE49-F238E27FC236}">
                <a16:creationId xmlns:a16="http://schemas.microsoft.com/office/drawing/2014/main" id="{FDDC2674-B1F0-425B-9D54-81CBBBB68596}"/>
              </a:ext>
            </a:extLst>
          </p:cNvPr>
          <p:cNvSpPr/>
          <p:nvPr/>
        </p:nvSpPr>
        <p:spPr bwMode="auto">
          <a:xfrm>
            <a:off x="415508" y="1514706"/>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050" dirty="0"/>
          </a:p>
        </p:txBody>
      </p:sp>
      <p:sp>
        <p:nvSpPr>
          <p:cNvPr id="16" name="Rectangle 15">
            <a:extLst>
              <a:ext uri="{FF2B5EF4-FFF2-40B4-BE49-F238E27FC236}">
                <a16:creationId xmlns:a16="http://schemas.microsoft.com/office/drawing/2014/main" id="{079305C6-0788-40DB-90F3-49CE7E9842F7}"/>
              </a:ext>
            </a:extLst>
          </p:cNvPr>
          <p:cNvSpPr/>
          <p:nvPr/>
        </p:nvSpPr>
        <p:spPr bwMode="auto">
          <a:xfrm>
            <a:off x="415508" y="1776643"/>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050" dirty="0"/>
          </a:p>
        </p:txBody>
      </p:sp>
      <p:sp>
        <p:nvSpPr>
          <p:cNvPr id="17" name="Rectangle 16">
            <a:extLst>
              <a:ext uri="{FF2B5EF4-FFF2-40B4-BE49-F238E27FC236}">
                <a16:creationId xmlns:a16="http://schemas.microsoft.com/office/drawing/2014/main" id="{8E32626C-BFE6-4AA5-9292-450218A3C71E}"/>
              </a:ext>
            </a:extLst>
          </p:cNvPr>
          <p:cNvSpPr/>
          <p:nvPr/>
        </p:nvSpPr>
        <p:spPr bwMode="auto">
          <a:xfrm>
            <a:off x="415508" y="2052868"/>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solidFill>
                  <a:srgbClr val="FF0000"/>
                </a:solidFill>
              </a:rPr>
              <a:t>0X0000B04</a:t>
            </a:r>
          </a:p>
        </p:txBody>
      </p:sp>
      <p:sp>
        <p:nvSpPr>
          <p:cNvPr id="18" name="Rectangle 17">
            <a:extLst>
              <a:ext uri="{FF2B5EF4-FFF2-40B4-BE49-F238E27FC236}">
                <a16:creationId xmlns:a16="http://schemas.microsoft.com/office/drawing/2014/main" id="{0E6E0F5A-66B0-4F6C-A6DE-C9222AD8C26F}"/>
              </a:ext>
            </a:extLst>
          </p:cNvPr>
          <p:cNvSpPr/>
          <p:nvPr/>
        </p:nvSpPr>
        <p:spPr bwMode="auto">
          <a:xfrm>
            <a:off x="415508" y="2341793"/>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050" dirty="0"/>
          </a:p>
        </p:txBody>
      </p:sp>
      <p:sp>
        <p:nvSpPr>
          <p:cNvPr id="19" name="Rectangle 18">
            <a:extLst>
              <a:ext uri="{FF2B5EF4-FFF2-40B4-BE49-F238E27FC236}">
                <a16:creationId xmlns:a16="http://schemas.microsoft.com/office/drawing/2014/main" id="{258E257E-226F-4551-9AA0-37D4EE7D9898}"/>
              </a:ext>
            </a:extLst>
          </p:cNvPr>
          <p:cNvSpPr/>
          <p:nvPr/>
        </p:nvSpPr>
        <p:spPr bwMode="auto">
          <a:xfrm>
            <a:off x="415508" y="2603731"/>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050" dirty="0"/>
          </a:p>
        </p:txBody>
      </p:sp>
      <p:sp>
        <p:nvSpPr>
          <p:cNvPr id="20" name="Rectangle 19">
            <a:extLst>
              <a:ext uri="{FF2B5EF4-FFF2-40B4-BE49-F238E27FC236}">
                <a16:creationId xmlns:a16="http://schemas.microsoft.com/office/drawing/2014/main" id="{8ABC9564-B7EB-4AE9-BE3C-5A485881C8AB}"/>
              </a:ext>
            </a:extLst>
          </p:cNvPr>
          <p:cNvSpPr/>
          <p:nvPr/>
        </p:nvSpPr>
        <p:spPr bwMode="auto">
          <a:xfrm>
            <a:off x="415508" y="2891068"/>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fontAlgn="auto">
              <a:spcBef>
                <a:spcPts val="0"/>
              </a:spcBef>
              <a:spcAft>
                <a:spcPts val="0"/>
              </a:spcAft>
              <a:defRPr/>
            </a:pPr>
            <a:r>
              <a:rPr lang="en-GB" sz="1050" dirty="0">
                <a:solidFill>
                  <a:schemeClr val="tx1"/>
                </a:solidFill>
              </a:rPr>
              <a:t>                  </a:t>
            </a:r>
            <a:r>
              <a:rPr lang="en-GB" sz="1050" dirty="0">
                <a:solidFill>
                  <a:srgbClr val="FF0000"/>
                </a:solidFill>
              </a:rPr>
              <a:t>0xBBBB000C</a:t>
            </a:r>
          </a:p>
        </p:txBody>
      </p:sp>
      <p:sp>
        <p:nvSpPr>
          <p:cNvPr id="21" name="Rectangle 20">
            <a:extLst>
              <a:ext uri="{FF2B5EF4-FFF2-40B4-BE49-F238E27FC236}">
                <a16:creationId xmlns:a16="http://schemas.microsoft.com/office/drawing/2014/main" id="{419D9802-8F18-4B06-827F-9A1342576E1F}"/>
              </a:ext>
            </a:extLst>
          </p:cNvPr>
          <p:cNvSpPr/>
          <p:nvPr/>
        </p:nvSpPr>
        <p:spPr bwMode="auto">
          <a:xfrm>
            <a:off x="415508" y="3141893"/>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050" dirty="0"/>
          </a:p>
        </p:txBody>
      </p:sp>
      <p:graphicFrame>
        <p:nvGraphicFramePr>
          <p:cNvPr id="22" name="Table 21">
            <a:extLst>
              <a:ext uri="{FF2B5EF4-FFF2-40B4-BE49-F238E27FC236}">
                <a16:creationId xmlns:a16="http://schemas.microsoft.com/office/drawing/2014/main" id="{D84E5E97-E1DE-46C4-9ACC-CC44B3E03543}"/>
              </a:ext>
            </a:extLst>
          </p:cNvPr>
          <p:cNvGraphicFramePr>
            <a:graphicFrameLocks noGrp="1"/>
          </p:cNvGraphicFramePr>
          <p:nvPr/>
        </p:nvGraphicFramePr>
        <p:xfrm>
          <a:off x="3502518" y="1413901"/>
          <a:ext cx="444449" cy="1958340"/>
        </p:xfrm>
        <a:graphic>
          <a:graphicData uri="http://schemas.openxmlformats.org/drawingml/2006/table">
            <a:tbl>
              <a:tblPr firstRow="1" bandRow="1">
                <a:tableStyleId>{5C22544A-7EE6-4342-B048-85BDC9FD1C3A}</a:tableStyleId>
              </a:tblPr>
              <a:tblGrid>
                <a:gridCol w="444449">
                  <a:extLst>
                    <a:ext uri="{9D8B030D-6E8A-4147-A177-3AD203B41FA5}">
                      <a16:colId xmlns:a16="http://schemas.microsoft.com/office/drawing/2014/main" val="20000"/>
                    </a:ext>
                  </a:extLst>
                </a:gridCol>
              </a:tblGrid>
              <a:tr h="312420">
                <a:tc>
                  <a:txBody>
                    <a:bodyPr/>
                    <a:lstStyle/>
                    <a:p>
                      <a:r>
                        <a:rPr lang="en-GB" sz="1200" b="1" dirty="0">
                          <a:solidFill>
                            <a:schemeClr val="tx1"/>
                          </a:solidFill>
                        </a:rPr>
                        <a:t>R0</a:t>
                      </a:r>
                      <a:endParaRPr lang="en-GB" sz="1200" b="1" dirty="0"/>
                    </a:p>
                  </a:txBody>
                  <a:tcPr marL="121872" marR="121872">
                    <a:solidFill>
                      <a:schemeClr val="bg1"/>
                    </a:solidFill>
                  </a:tcPr>
                </a:tc>
                <a:extLst>
                  <a:ext uri="{0D108BD9-81ED-4DB2-BD59-A6C34878D82A}">
                    <a16:rowId xmlns:a16="http://schemas.microsoft.com/office/drawing/2014/main" val="10000"/>
                  </a:ext>
                </a:extLst>
              </a:tr>
              <a:tr h="241228">
                <a:tc>
                  <a:txBody>
                    <a:bodyPr/>
                    <a:lstStyle/>
                    <a:p>
                      <a:r>
                        <a:rPr lang="en-GB" sz="1200" b="1" dirty="0"/>
                        <a:t>R1</a:t>
                      </a:r>
                    </a:p>
                  </a:txBody>
                  <a:tcPr marL="121872" marR="121872">
                    <a:solidFill>
                      <a:schemeClr val="bg1"/>
                    </a:solidFill>
                  </a:tcPr>
                </a:tc>
                <a:extLst>
                  <a:ext uri="{0D108BD9-81ED-4DB2-BD59-A6C34878D82A}">
                    <a16:rowId xmlns:a16="http://schemas.microsoft.com/office/drawing/2014/main" val="10001"/>
                  </a:ext>
                </a:extLst>
              </a:tr>
              <a:tr h="241228">
                <a:tc>
                  <a:txBody>
                    <a:bodyPr/>
                    <a:lstStyle/>
                    <a:p>
                      <a:r>
                        <a:rPr lang="en-GB" sz="1200" b="1" dirty="0"/>
                        <a:t>R2</a:t>
                      </a:r>
                    </a:p>
                  </a:txBody>
                  <a:tcPr marL="121872" marR="121872">
                    <a:solidFill>
                      <a:schemeClr val="bg1"/>
                    </a:solidFill>
                  </a:tcPr>
                </a:tc>
                <a:extLst>
                  <a:ext uri="{0D108BD9-81ED-4DB2-BD59-A6C34878D82A}">
                    <a16:rowId xmlns:a16="http://schemas.microsoft.com/office/drawing/2014/main" val="10002"/>
                  </a:ext>
                </a:extLst>
              </a:tr>
              <a:tr h="241228">
                <a:tc>
                  <a:txBody>
                    <a:bodyPr/>
                    <a:lstStyle/>
                    <a:p>
                      <a:r>
                        <a:rPr lang="en-GB" sz="1200" b="1" dirty="0"/>
                        <a:t>R3</a:t>
                      </a:r>
                    </a:p>
                  </a:txBody>
                  <a:tcPr marL="121872" marR="121872">
                    <a:solidFill>
                      <a:schemeClr val="bg1"/>
                    </a:solidFill>
                  </a:tcPr>
                </a:tc>
                <a:extLst>
                  <a:ext uri="{0D108BD9-81ED-4DB2-BD59-A6C34878D82A}">
                    <a16:rowId xmlns:a16="http://schemas.microsoft.com/office/drawing/2014/main" val="10003"/>
                  </a:ext>
                </a:extLst>
              </a:tr>
              <a:tr h="241228">
                <a:tc>
                  <a:txBody>
                    <a:bodyPr/>
                    <a:lstStyle/>
                    <a:p>
                      <a:r>
                        <a:rPr lang="en-GB" sz="1200" b="1" dirty="0"/>
                        <a:t>R4</a:t>
                      </a:r>
                    </a:p>
                  </a:txBody>
                  <a:tcPr marL="121872" marR="121872">
                    <a:solidFill>
                      <a:schemeClr val="bg1"/>
                    </a:solidFill>
                  </a:tcPr>
                </a:tc>
                <a:extLst>
                  <a:ext uri="{0D108BD9-81ED-4DB2-BD59-A6C34878D82A}">
                    <a16:rowId xmlns:a16="http://schemas.microsoft.com/office/drawing/2014/main" val="10004"/>
                  </a:ext>
                </a:extLst>
              </a:tr>
              <a:tr h="241228">
                <a:tc>
                  <a:txBody>
                    <a:bodyPr/>
                    <a:lstStyle/>
                    <a:p>
                      <a:r>
                        <a:rPr lang="en-GB" sz="1200" b="1" dirty="0"/>
                        <a:t>R5</a:t>
                      </a:r>
                    </a:p>
                  </a:txBody>
                  <a:tcPr marL="121872" marR="121872">
                    <a:solidFill>
                      <a:schemeClr val="bg1"/>
                    </a:solidFill>
                  </a:tcPr>
                </a:tc>
                <a:extLst>
                  <a:ext uri="{0D108BD9-81ED-4DB2-BD59-A6C34878D82A}">
                    <a16:rowId xmlns:a16="http://schemas.microsoft.com/office/drawing/2014/main" val="10005"/>
                  </a:ext>
                </a:extLst>
              </a:tr>
              <a:tr h="241228">
                <a:tc>
                  <a:txBody>
                    <a:bodyPr/>
                    <a:lstStyle/>
                    <a:p>
                      <a:r>
                        <a:rPr lang="en-GB" sz="1200" b="1" dirty="0"/>
                        <a:t>R6</a:t>
                      </a:r>
                    </a:p>
                  </a:txBody>
                  <a:tcPr marL="121872" marR="121872">
                    <a:solidFill>
                      <a:schemeClr val="bg1"/>
                    </a:solidFill>
                  </a:tcPr>
                </a:tc>
                <a:extLst>
                  <a:ext uri="{0D108BD9-81ED-4DB2-BD59-A6C34878D82A}">
                    <a16:rowId xmlns:a16="http://schemas.microsoft.com/office/drawing/2014/main" val="10006"/>
                  </a:ext>
                </a:extLst>
              </a:tr>
            </a:tbl>
          </a:graphicData>
        </a:graphic>
      </p:graphicFrame>
      <p:graphicFrame>
        <p:nvGraphicFramePr>
          <p:cNvPr id="23" name="Table 22">
            <a:extLst>
              <a:ext uri="{FF2B5EF4-FFF2-40B4-BE49-F238E27FC236}">
                <a16:creationId xmlns:a16="http://schemas.microsoft.com/office/drawing/2014/main" id="{2CF49188-3AB1-46F2-AE23-CAF82B7AEB5C}"/>
              </a:ext>
            </a:extLst>
          </p:cNvPr>
          <p:cNvGraphicFramePr>
            <a:graphicFrameLocks noGrp="1"/>
          </p:cNvGraphicFramePr>
          <p:nvPr/>
        </p:nvGraphicFramePr>
        <p:xfrm>
          <a:off x="7637021" y="3039795"/>
          <a:ext cx="2722772" cy="1478280"/>
        </p:xfrm>
        <a:graphic>
          <a:graphicData uri="http://schemas.openxmlformats.org/drawingml/2006/table">
            <a:tbl>
              <a:tblPr firstRow="1" bandRow="1">
                <a:effectLst>
                  <a:outerShdw blurRad="50800" dist="50800" dir="5400000" algn="ctr" rotWithShape="0">
                    <a:schemeClr val="bg1"/>
                  </a:outerShdw>
                </a:effectLst>
                <a:tableStyleId>{5C22544A-7EE6-4342-B048-85BDC9FD1C3A}</a:tableStyleId>
              </a:tblPr>
              <a:tblGrid>
                <a:gridCol w="2722772">
                  <a:extLst>
                    <a:ext uri="{9D8B030D-6E8A-4147-A177-3AD203B41FA5}">
                      <a16:colId xmlns:a16="http://schemas.microsoft.com/office/drawing/2014/main" val="20000"/>
                    </a:ext>
                  </a:extLst>
                </a:gridCol>
              </a:tblGrid>
              <a:tr h="0">
                <a:tc>
                  <a:txBody>
                    <a:bodyPr/>
                    <a:lstStyle/>
                    <a:p>
                      <a:r>
                        <a:rPr lang="en-GB" b="0" dirty="0">
                          <a:solidFill>
                            <a:schemeClr val="tx1"/>
                          </a:solidFill>
                        </a:rPr>
                        <a:t>0xAAAABBBB</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rPr>
                        <a:t> </a:t>
                      </a:r>
                      <a:r>
                        <a:rPr lang="en-GB" sz="1800" dirty="0">
                          <a:solidFill>
                            <a:srgbClr val="FF0000"/>
                          </a:solidFill>
                        </a:rPr>
                        <a:t>0xBBBB000C</a:t>
                      </a:r>
                      <a:endParaRPr lang="en-GB" dirty="0">
                        <a:solidFill>
                          <a:schemeClr val="tx1"/>
                        </a:solidFill>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0xAAAA00CF</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rPr>
                        <a:t>0x000000CF</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bl>
          </a:graphicData>
        </a:graphic>
      </p:graphicFrame>
      <p:sp>
        <p:nvSpPr>
          <p:cNvPr id="24" name="Rectangle 23">
            <a:extLst>
              <a:ext uri="{FF2B5EF4-FFF2-40B4-BE49-F238E27FC236}">
                <a16:creationId xmlns:a16="http://schemas.microsoft.com/office/drawing/2014/main" id="{94F01312-C6C9-46C8-93BA-1C6F6EA75B13}"/>
              </a:ext>
            </a:extLst>
          </p:cNvPr>
          <p:cNvSpPr/>
          <p:nvPr/>
        </p:nvSpPr>
        <p:spPr>
          <a:xfrm>
            <a:off x="10163089" y="3063707"/>
            <a:ext cx="1736047" cy="369332"/>
          </a:xfrm>
          <a:prstGeom prst="rect">
            <a:avLst/>
          </a:prstGeom>
        </p:spPr>
        <p:txBody>
          <a:bodyPr wrap="square">
            <a:spAutoFit/>
          </a:bodyPr>
          <a:lstStyle/>
          <a:p>
            <a:pPr algn="ctr">
              <a:defRPr/>
            </a:pPr>
            <a:r>
              <a:rPr lang="en-GB" dirty="0">
                <a:solidFill>
                  <a:schemeClr val="tx1"/>
                </a:solidFill>
              </a:rPr>
              <a:t>0X0000B00</a:t>
            </a:r>
          </a:p>
        </p:txBody>
      </p:sp>
      <p:sp>
        <p:nvSpPr>
          <p:cNvPr id="25" name="Rectangle 24">
            <a:extLst>
              <a:ext uri="{FF2B5EF4-FFF2-40B4-BE49-F238E27FC236}">
                <a16:creationId xmlns:a16="http://schemas.microsoft.com/office/drawing/2014/main" id="{683E58E5-1A95-4DCB-86E4-4A3CD9D28ECB}"/>
              </a:ext>
            </a:extLst>
          </p:cNvPr>
          <p:cNvSpPr/>
          <p:nvPr/>
        </p:nvSpPr>
        <p:spPr>
          <a:xfrm>
            <a:off x="10408446" y="3401139"/>
            <a:ext cx="1285928" cy="369332"/>
          </a:xfrm>
          <a:prstGeom prst="rect">
            <a:avLst/>
          </a:prstGeom>
        </p:spPr>
        <p:txBody>
          <a:bodyPr wrap="none">
            <a:spAutoFit/>
          </a:bodyPr>
          <a:lstStyle/>
          <a:p>
            <a:pPr algn="ctr">
              <a:defRPr/>
            </a:pPr>
            <a:r>
              <a:rPr lang="en-GB" dirty="0">
                <a:solidFill>
                  <a:schemeClr val="tx1"/>
                </a:solidFill>
              </a:rPr>
              <a:t>0X0000B04</a:t>
            </a:r>
          </a:p>
        </p:txBody>
      </p:sp>
      <p:sp>
        <p:nvSpPr>
          <p:cNvPr id="26" name="Rectangle 25">
            <a:extLst>
              <a:ext uri="{FF2B5EF4-FFF2-40B4-BE49-F238E27FC236}">
                <a16:creationId xmlns:a16="http://schemas.microsoft.com/office/drawing/2014/main" id="{8040223F-B410-4018-8201-4E44279DA3BA}"/>
              </a:ext>
            </a:extLst>
          </p:cNvPr>
          <p:cNvSpPr/>
          <p:nvPr/>
        </p:nvSpPr>
        <p:spPr>
          <a:xfrm>
            <a:off x="10367852" y="3814497"/>
            <a:ext cx="1285928" cy="369332"/>
          </a:xfrm>
          <a:prstGeom prst="rect">
            <a:avLst/>
          </a:prstGeom>
        </p:spPr>
        <p:txBody>
          <a:bodyPr wrap="none">
            <a:spAutoFit/>
          </a:bodyPr>
          <a:lstStyle/>
          <a:p>
            <a:pPr algn="ctr">
              <a:defRPr/>
            </a:pPr>
            <a:r>
              <a:rPr lang="en-GB" dirty="0">
                <a:solidFill>
                  <a:schemeClr val="tx1"/>
                </a:solidFill>
              </a:rPr>
              <a:t>0X0000B08</a:t>
            </a:r>
          </a:p>
        </p:txBody>
      </p:sp>
      <p:sp>
        <p:nvSpPr>
          <p:cNvPr id="27" name="Rectangle 26">
            <a:extLst>
              <a:ext uri="{FF2B5EF4-FFF2-40B4-BE49-F238E27FC236}">
                <a16:creationId xmlns:a16="http://schemas.microsoft.com/office/drawing/2014/main" id="{B1DF837D-A372-4B82-A010-F0341426E75A}"/>
              </a:ext>
            </a:extLst>
          </p:cNvPr>
          <p:cNvSpPr/>
          <p:nvPr/>
        </p:nvSpPr>
        <p:spPr>
          <a:xfrm>
            <a:off x="10364104" y="4252251"/>
            <a:ext cx="1334019" cy="369332"/>
          </a:xfrm>
          <a:prstGeom prst="rect">
            <a:avLst/>
          </a:prstGeom>
        </p:spPr>
        <p:txBody>
          <a:bodyPr wrap="none">
            <a:spAutoFit/>
          </a:bodyPr>
          <a:lstStyle/>
          <a:p>
            <a:pPr algn="ctr">
              <a:defRPr/>
            </a:pPr>
            <a:r>
              <a:rPr lang="en-GB" dirty="0">
                <a:solidFill>
                  <a:schemeClr val="tx1"/>
                </a:solidFill>
              </a:rPr>
              <a:t>0X0000B0C</a:t>
            </a:r>
          </a:p>
        </p:txBody>
      </p:sp>
      <p:sp>
        <p:nvSpPr>
          <p:cNvPr id="28" name="TextBox 27">
            <a:extLst>
              <a:ext uri="{FF2B5EF4-FFF2-40B4-BE49-F238E27FC236}">
                <a16:creationId xmlns:a16="http://schemas.microsoft.com/office/drawing/2014/main" id="{2135E83E-177F-4535-B219-642A041309F9}"/>
              </a:ext>
            </a:extLst>
          </p:cNvPr>
          <p:cNvSpPr txBox="1"/>
          <p:nvPr/>
        </p:nvSpPr>
        <p:spPr>
          <a:xfrm>
            <a:off x="415508" y="962025"/>
            <a:ext cx="9425529" cy="400110"/>
          </a:xfrm>
          <a:prstGeom prst="rect">
            <a:avLst/>
          </a:prstGeom>
          <a:noFill/>
        </p:spPr>
        <p:txBody>
          <a:bodyPr wrap="none" rtlCol="0">
            <a:spAutoFit/>
          </a:bodyPr>
          <a:lstStyle/>
          <a:p>
            <a:r>
              <a:rPr lang="en-GB" sz="2000" dirty="0"/>
              <a:t>Before execution                                                    After execution                               </a:t>
            </a:r>
          </a:p>
        </p:txBody>
      </p:sp>
    </p:spTree>
    <p:extLst>
      <p:ext uri="{BB962C8B-B14F-4D97-AF65-F5344CB8AC3E}">
        <p14:creationId xmlns:p14="http://schemas.microsoft.com/office/powerpoint/2010/main" val="3111063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Memory Access: STORE</a:t>
            </a:r>
            <a:endParaRPr lang="en-US" dirty="0"/>
          </a:p>
        </p:txBody>
      </p:sp>
      <p:graphicFrame>
        <p:nvGraphicFramePr>
          <p:cNvPr id="6" name="Table 5">
            <a:extLst>
              <a:ext uri="{FF2B5EF4-FFF2-40B4-BE49-F238E27FC236}">
                <a16:creationId xmlns:a16="http://schemas.microsoft.com/office/drawing/2014/main" id="{96446EB5-6166-4C6E-BD4C-D58481D105CC}"/>
              </a:ext>
            </a:extLst>
          </p:cNvPr>
          <p:cNvGraphicFramePr>
            <a:graphicFrameLocks noGrp="1"/>
          </p:cNvGraphicFramePr>
          <p:nvPr/>
        </p:nvGraphicFramePr>
        <p:xfrm>
          <a:off x="492125" y="1522531"/>
          <a:ext cx="11552486" cy="2142736"/>
        </p:xfrm>
        <a:graphic>
          <a:graphicData uri="http://schemas.openxmlformats.org/drawingml/2006/table">
            <a:tbl>
              <a:tblPr firstRow="1" bandRow="1">
                <a:tableStyleId>{5C22544A-7EE6-4342-B048-85BDC9FD1C3A}</a:tableStyleId>
              </a:tblPr>
              <a:tblGrid>
                <a:gridCol w="3084895">
                  <a:extLst>
                    <a:ext uri="{9D8B030D-6E8A-4147-A177-3AD203B41FA5}">
                      <a16:colId xmlns:a16="http://schemas.microsoft.com/office/drawing/2014/main" val="20000"/>
                    </a:ext>
                  </a:extLst>
                </a:gridCol>
                <a:gridCol w="3300710">
                  <a:extLst>
                    <a:ext uri="{9D8B030D-6E8A-4147-A177-3AD203B41FA5}">
                      <a16:colId xmlns:a16="http://schemas.microsoft.com/office/drawing/2014/main" val="20001"/>
                    </a:ext>
                  </a:extLst>
                </a:gridCol>
                <a:gridCol w="2665958">
                  <a:extLst>
                    <a:ext uri="{9D8B030D-6E8A-4147-A177-3AD203B41FA5}">
                      <a16:colId xmlns:a16="http://schemas.microsoft.com/office/drawing/2014/main" val="20002"/>
                    </a:ext>
                  </a:extLst>
                </a:gridCol>
                <a:gridCol w="2500923">
                  <a:extLst>
                    <a:ext uri="{9D8B030D-6E8A-4147-A177-3AD203B41FA5}">
                      <a16:colId xmlns:a16="http://schemas.microsoft.com/office/drawing/2014/main" val="20003"/>
                    </a:ext>
                  </a:extLst>
                </a:gridCol>
              </a:tblGrid>
              <a:tr h="518182">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Syntax</a:t>
                      </a:r>
                      <a:endParaRPr lang="en-GB" sz="1400" b="0" i="0" u="none" strike="noStrike" dirty="0">
                        <a:effectLst/>
                        <a:latin typeface="+mn-lt"/>
                        <a:cs typeface="Arial" panose="020B0604020202020204" pitchFamily="34" charset="0"/>
                      </a:endParaRPr>
                    </a:p>
                  </a:txBody>
                  <a:tcPr marL="121872" marR="121872"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Description</a:t>
                      </a:r>
                      <a:r>
                        <a:rPr lang="en-GB" sz="1400" b="1" i="0" u="none" strike="noStrike" kern="1200" baseline="0" dirty="0">
                          <a:solidFill>
                            <a:srgbClr val="FFFFFF"/>
                          </a:solidFill>
                          <a:effectLst/>
                          <a:latin typeface="+mn-lt"/>
                          <a:cs typeface="Arial" panose="020B0604020202020204" pitchFamily="34" charset="0"/>
                        </a:rPr>
                        <a:t> </a:t>
                      </a:r>
                      <a:endParaRPr lang="en-GB" sz="1400" b="0" i="0" u="none" strike="noStrike" dirty="0">
                        <a:effectLst/>
                        <a:latin typeface="+mn-lt"/>
                        <a:cs typeface="Arial" panose="020B0604020202020204" pitchFamily="34" charset="0"/>
                      </a:endParaRPr>
                    </a:p>
                  </a:txBody>
                  <a:tcPr marL="121872" marR="121872"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a:t>
                      </a:r>
                      <a:endParaRPr lang="en-GB" sz="1400" b="0" i="0" u="none" strike="noStrike" dirty="0">
                        <a:effectLst/>
                        <a:latin typeface="+mn-lt"/>
                        <a:cs typeface="Arial" panose="020B0604020202020204" pitchFamily="34" charset="0"/>
                      </a:endParaRPr>
                    </a:p>
                  </a:txBody>
                  <a:tcPr marL="121872" marR="121872"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 explanation</a:t>
                      </a:r>
                      <a:endParaRPr lang="en-GB" sz="1400" b="0" i="0" u="none" strike="noStrike" dirty="0">
                        <a:effectLst/>
                        <a:latin typeface="+mn-lt"/>
                        <a:cs typeface="Arial" panose="020B0604020202020204" pitchFamily="34" charset="0"/>
                      </a:endParaRPr>
                    </a:p>
                  </a:txBody>
                  <a:tcPr marL="121872" marR="121872" anchor="ctr"/>
                </a:tc>
                <a:extLst>
                  <a:ext uri="{0D108BD9-81ED-4DB2-BD59-A6C34878D82A}">
                    <a16:rowId xmlns:a16="http://schemas.microsoft.com/office/drawing/2014/main" val="10000"/>
                  </a:ext>
                </a:extLst>
              </a:tr>
              <a:tr h="541518">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STR </a:t>
                      </a:r>
                      <a:r>
                        <a:rPr lang="en-GB" sz="1200" b="0" i="0" u="none" strike="noStrike" baseline="0" dirty="0">
                          <a:effectLst/>
                          <a:latin typeface="+mn-lt"/>
                          <a:cs typeface="Arial" panose="020B0604020202020204" pitchFamily="34" charset="0"/>
                        </a:rPr>
                        <a:t>&lt;Rt&gt;, [&lt;Rn&gt;,&lt;Rm&gt;]</a:t>
                      </a:r>
                      <a:endParaRPr lang="en-GB" sz="1200" b="0" i="0" u="none" strike="noStrike" dirty="0">
                        <a:effectLst/>
                        <a:latin typeface="+mn-lt"/>
                        <a:cs typeface="Arial" panose="020B0604020202020204" pitchFamily="34" charset="0"/>
                      </a:endParaRPr>
                    </a:p>
                  </a:txBody>
                  <a:tcPr marL="121872" marR="12187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Write word</a:t>
                      </a:r>
                      <a:r>
                        <a:rPr lang="en-GB" sz="1200" b="0" i="0" u="none" strike="noStrike" baseline="0" dirty="0">
                          <a:effectLst/>
                          <a:latin typeface="+mn-lt"/>
                          <a:cs typeface="Arial" panose="020B0604020202020204" pitchFamily="34" charset="0"/>
                        </a:rPr>
                        <a:t> to memory </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memory [&lt;Rn&gt;+&lt;Rm&gt;] = Rt.</a:t>
                      </a:r>
                      <a:endParaRPr lang="en-GB" sz="1200" b="0" i="0" u="none" strike="noStrike" dirty="0">
                        <a:effectLst/>
                        <a:latin typeface="+mn-lt"/>
                        <a:cs typeface="Arial" panose="020B0604020202020204" pitchFamily="34" charset="0"/>
                      </a:endParaRPr>
                    </a:p>
                  </a:txBody>
                  <a:tcPr marL="121872" marR="121872" anchor="ctr"/>
                </a:tc>
                <a:tc>
                  <a:txBody>
                    <a:bodyPr/>
                    <a:lstStyle/>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STR   R0,   [R1,   R2]</a:t>
                      </a:r>
                      <a:endParaRPr lang="en-GB" sz="1200" b="0" i="0" u="none" strike="noStrike" dirty="0">
                        <a:effectLst/>
                        <a:latin typeface="+mn-lt"/>
                        <a:cs typeface="Arial" panose="020B0604020202020204" pitchFamily="34" charset="0"/>
                      </a:endParaRPr>
                    </a:p>
                  </a:txBody>
                  <a:tcPr marL="121872" marR="121872" anchor="ctr"/>
                </a:tc>
                <a:tc>
                  <a:txBody>
                    <a:bodyPr/>
                    <a:lstStyle/>
                    <a:p>
                      <a:pPr marL="0" marR="0" indent="0" algn="l" rtl="0" eaLnBrk="1" fontAlgn="auto" latinLnBrk="0" hangingPunct="1">
                        <a:spcBef>
                          <a:spcPts val="0"/>
                        </a:spcBef>
                        <a:spcAft>
                          <a:spcPts val="0"/>
                        </a:spcAft>
                      </a:pPr>
                      <a:r>
                        <a:rPr lang="en-GB" sz="1200" b="0" i="0" u="none" strike="noStrike" baseline="0" dirty="0">
                          <a:effectLst/>
                          <a:latin typeface="+mn-lt"/>
                          <a:cs typeface="Arial" panose="020B0604020202020204" pitchFamily="34" charset="0"/>
                        </a:rPr>
                        <a:t>memory [R1+R2] = R0</a:t>
                      </a:r>
                      <a:endParaRPr lang="en-GB" sz="1200" b="0" i="0" u="none" strike="noStrike" dirty="0">
                        <a:effectLst/>
                        <a:latin typeface="+mn-lt"/>
                        <a:cs typeface="Arial" panose="020B0604020202020204" pitchFamily="34" charset="0"/>
                      </a:endParaRPr>
                    </a:p>
                  </a:txBody>
                  <a:tcPr marL="121872" marR="121872" anchor="ctr"/>
                </a:tc>
                <a:extLst>
                  <a:ext uri="{0D108BD9-81ED-4DB2-BD59-A6C34878D82A}">
                    <a16:rowId xmlns:a16="http://schemas.microsoft.com/office/drawing/2014/main" val="10001"/>
                  </a:ext>
                </a:extLst>
              </a:tr>
              <a:tr h="541518">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STRH </a:t>
                      </a:r>
                      <a:r>
                        <a:rPr lang="en-GB" sz="1200" b="0" i="0" u="none" strike="noStrike" baseline="0" dirty="0">
                          <a:effectLst/>
                          <a:latin typeface="+mn-lt"/>
                          <a:cs typeface="Arial" panose="020B0604020202020204" pitchFamily="34" charset="0"/>
                        </a:rPr>
                        <a:t>&lt;Rt&gt;, [&lt;Rn&gt;,&lt;Rm&gt;]</a:t>
                      </a:r>
                      <a:endParaRPr lang="en-GB" sz="1200" b="0" i="0" u="none" strike="noStrike" dirty="0">
                        <a:effectLst/>
                        <a:latin typeface="+mn-lt"/>
                        <a:cs typeface="Arial" panose="020B0604020202020204" pitchFamily="34" charset="0"/>
                      </a:endParaRPr>
                    </a:p>
                  </a:txBody>
                  <a:tcPr marL="121872" marR="12187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Write half word</a:t>
                      </a:r>
                      <a:r>
                        <a:rPr lang="en-GB" sz="1200" b="0" i="0" u="none" strike="noStrike" baseline="0" dirty="0">
                          <a:effectLst/>
                          <a:latin typeface="+mn-lt"/>
                          <a:cs typeface="Arial" panose="020B0604020202020204" pitchFamily="34" charset="0"/>
                        </a:rPr>
                        <a:t> to memory </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memory [&lt;Rn&gt;+&lt;Rm&gt;] = Rt.</a:t>
                      </a:r>
                      <a:endParaRPr lang="en-GB" sz="1200" b="0" i="0" u="none" strike="noStrike" dirty="0">
                        <a:effectLst/>
                        <a:latin typeface="+mn-lt"/>
                        <a:cs typeface="Arial" panose="020B0604020202020204" pitchFamily="34" charset="0"/>
                      </a:endParaRPr>
                    </a:p>
                  </a:txBody>
                  <a:tcPr marL="121872" marR="121872" anchor="ctr"/>
                </a:tc>
                <a:tc>
                  <a:txBody>
                    <a:bodyPr/>
                    <a:lstStyle/>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STRH   R0,   [R1,   R2]</a:t>
                      </a:r>
                      <a:endParaRPr lang="en-GB" sz="1200" b="0" i="0" u="none" strike="noStrike" dirty="0">
                        <a:effectLst/>
                        <a:latin typeface="+mn-lt"/>
                        <a:cs typeface="Arial" panose="020B0604020202020204" pitchFamily="34" charset="0"/>
                      </a:endParaRPr>
                    </a:p>
                  </a:txBody>
                  <a:tcPr marL="121872" marR="121872" anchor="ctr"/>
                </a:tc>
                <a:tc>
                  <a:txBody>
                    <a:bodyPr/>
                    <a:lstStyle/>
                    <a:p>
                      <a:pPr marL="0" marR="0" indent="0" algn="l" rtl="0" eaLnBrk="1" fontAlgn="auto" latinLnBrk="0" hangingPunct="1">
                        <a:spcBef>
                          <a:spcPts val="0"/>
                        </a:spcBef>
                        <a:spcAft>
                          <a:spcPts val="0"/>
                        </a:spcAft>
                      </a:pPr>
                      <a:r>
                        <a:rPr lang="en-GB" sz="1200" b="0" i="0" u="none" strike="noStrike" baseline="0" dirty="0">
                          <a:effectLst/>
                          <a:latin typeface="+mn-lt"/>
                          <a:cs typeface="Arial" panose="020B0604020202020204" pitchFamily="34" charset="0"/>
                        </a:rPr>
                        <a:t>memory [R1+R2] = R0</a:t>
                      </a:r>
                      <a:endParaRPr lang="en-GB" sz="1200" b="0" i="0" u="none" strike="noStrike" dirty="0">
                        <a:effectLst/>
                        <a:latin typeface="+mn-lt"/>
                        <a:cs typeface="Arial" panose="020B0604020202020204" pitchFamily="34" charset="0"/>
                      </a:endParaRPr>
                    </a:p>
                  </a:txBody>
                  <a:tcPr marL="121872" marR="121872" anchor="ctr"/>
                </a:tc>
                <a:extLst>
                  <a:ext uri="{0D108BD9-81ED-4DB2-BD59-A6C34878D82A}">
                    <a16:rowId xmlns:a16="http://schemas.microsoft.com/office/drawing/2014/main" val="10002"/>
                  </a:ext>
                </a:extLst>
              </a:tr>
              <a:tr h="541518">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STRB </a:t>
                      </a:r>
                      <a:r>
                        <a:rPr lang="en-GB" sz="1200" b="0" i="0" u="none" strike="noStrike" baseline="0" dirty="0">
                          <a:effectLst/>
                          <a:latin typeface="+mn-lt"/>
                          <a:cs typeface="Arial" panose="020B0604020202020204" pitchFamily="34" charset="0"/>
                        </a:rPr>
                        <a:t>&lt;Rt&gt;, [&lt;Rn&gt;,&lt;Rm&gt;]</a:t>
                      </a:r>
                      <a:endParaRPr lang="en-GB" sz="1200" b="0" i="0" u="none" strike="noStrike" dirty="0">
                        <a:effectLst/>
                        <a:latin typeface="+mn-lt"/>
                        <a:cs typeface="Arial" panose="020B0604020202020204" pitchFamily="34" charset="0"/>
                      </a:endParaRPr>
                    </a:p>
                  </a:txBody>
                  <a:tcPr marL="121872" marR="12187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Write byte </a:t>
                      </a:r>
                      <a:r>
                        <a:rPr lang="en-GB" sz="1200" b="0" i="0" u="none" strike="noStrike" baseline="0" dirty="0">
                          <a:effectLst/>
                          <a:latin typeface="+mn-lt"/>
                          <a:cs typeface="Arial" panose="020B0604020202020204" pitchFamily="34" charset="0"/>
                        </a:rPr>
                        <a:t>to memory </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memory [&lt;Rn&gt;+&lt;Rm&gt;] = Rt.</a:t>
                      </a:r>
                      <a:endParaRPr lang="en-GB" sz="1200" b="0" i="0" u="none" strike="noStrike" dirty="0">
                        <a:effectLst/>
                        <a:latin typeface="+mn-lt"/>
                        <a:cs typeface="Arial" panose="020B0604020202020204" pitchFamily="34" charset="0"/>
                      </a:endParaRPr>
                    </a:p>
                  </a:txBody>
                  <a:tcPr marL="121872" marR="121872" anchor="ctr"/>
                </a:tc>
                <a:tc>
                  <a:txBody>
                    <a:bodyPr/>
                    <a:lstStyle/>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STRB   R0,   [R1,   R2]</a:t>
                      </a:r>
                      <a:endParaRPr lang="en-GB" sz="1200" b="0" i="0" u="none" strike="noStrike" dirty="0">
                        <a:effectLst/>
                        <a:latin typeface="+mn-lt"/>
                        <a:cs typeface="Arial" panose="020B0604020202020204" pitchFamily="34" charset="0"/>
                      </a:endParaRPr>
                    </a:p>
                  </a:txBody>
                  <a:tcPr marL="121872" marR="121872" anchor="ctr"/>
                </a:tc>
                <a:tc>
                  <a:txBody>
                    <a:bodyPr/>
                    <a:lstStyle/>
                    <a:p>
                      <a:pPr marL="0" marR="0" indent="0" algn="l" rtl="0" eaLnBrk="1" fontAlgn="auto" latinLnBrk="0" hangingPunct="1">
                        <a:spcBef>
                          <a:spcPts val="0"/>
                        </a:spcBef>
                        <a:spcAft>
                          <a:spcPts val="0"/>
                        </a:spcAft>
                      </a:pPr>
                      <a:r>
                        <a:rPr lang="en-GB" sz="1200" b="0" i="0" u="none" strike="noStrike" baseline="0" dirty="0">
                          <a:effectLst/>
                          <a:latin typeface="+mn-lt"/>
                          <a:cs typeface="Arial" panose="020B0604020202020204" pitchFamily="34" charset="0"/>
                        </a:rPr>
                        <a:t>memory [R1+R2] = R0</a:t>
                      </a:r>
                      <a:endParaRPr lang="en-GB" sz="1200" b="0" i="0" u="none" strike="noStrike" dirty="0">
                        <a:effectLst/>
                        <a:latin typeface="+mn-lt"/>
                        <a:cs typeface="Arial" panose="020B0604020202020204" pitchFamily="34" charset="0"/>
                      </a:endParaRPr>
                    </a:p>
                  </a:txBody>
                  <a:tcPr marL="121872" marR="121872"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03347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Multiple Data Access</a:t>
            </a:r>
            <a:endParaRPr lang="en-US" dirty="0"/>
          </a:p>
        </p:txBody>
      </p:sp>
      <p:graphicFrame>
        <p:nvGraphicFramePr>
          <p:cNvPr id="6" name="Table 5">
            <a:extLst>
              <a:ext uri="{FF2B5EF4-FFF2-40B4-BE49-F238E27FC236}">
                <a16:creationId xmlns:a16="http://schemas.microsoft.com/office/drawing/2014/main" id="{18A1DF6E-FC87-4455-8111-D07650E28DAC}"/>
              </a:ext>
            </a:extLst>
          </p:cNvPr>
          <p:cNvGraphicFramePr>
            <a:graphicFrameLocks noGrp="1"/>
          </p:cNvGraphicFramePr>
          <p:nvPr/>
        </p:nvGraphicFramePr>
        <p:xfrm>
          <a:off x="492125" y="1440644"/>
          <a:ext cx="11552486" cy="3353430"/>
        </p:xfrm>
        <a:graphic>
          <a:graphicData uri="http://schemas.openxmlformats.org/drawingml/2006/table">
            <a:tbl>
              <a:tblPr firstRow="1" bandRow="1">
                <a:tableStyleId>{5C22544A-7EE6-4342-B048-85BDC9FD1C3A}</a:tableStyleId>
              </a:tblPr>
              <a:tblGrid>
                <a:gridCol w="3414966">
                  <a:extLst>
                    <a:ext uri="{9D8B030D-6E8A-4147-A177-3AD203B41FA5}">
                      <a16:colId xmlns:a16="http://schemas.microsoft.com/office/drawing/2014/main" val="20000"/>
                    </a:ext>
                  </a:extLst>
                </a:gridCol>
                <a:gridCol w="2970639">
                  <a:extLst>
                    <a:ext uri="{9D8B030D-6E8A-4147-A177-3AD203B41FA5}">
                      <a16:colId xmlns:a16="http://schemas.microsoft.com/office/drawing/2014/main" val="20001"/>
                    </a:ext>
                  </a:extLst>
                </a:gridCol>
                <a:gridCol w="2881774">
                  <a:extLst>
                    <a:ext uri="{9D8B030D-6E8A-4147-A177-3AD203B41FA5}">
                      <a16:colId xmlns:a16="http://schemas.microsoft.com/office/drawing/2014/main" val="20002"/>
                    </a:ext>
                  </a:extLst>
                </a:gridCol>
                <a:gridCol w="2285107">
                  <a:extLst>
                    <a:ext uri="{9D8B030D-6E8A-4147-A177-3AD203B41FA5}">
                      <a16:colId xmlns:a16="http://schemas.microsoft.com/office/drawing/2014/main" val="20003"/>
                    </a:ext>
                  </a:extLst>
                </a:gridCol>
              </a:tblGrid>
              <a:tr h="518114">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Syntax </a:t>
                      </a:r>
                      <a:endParaRPr lang="en-GB" sz="1400" b="0" i="0" u="none" strike="noStrike" dirty="0">
                        <a:effectLst/>
                        <a:latin typeface="+mn-lt"/>
                        <a:cs typeface="Arial" panose="020B0604020202020204" pitchFamily="34" charset="0"/>
                      </a:endParaRPr>
                    </a:p>
                  </a:txBody>
                  <a:tcPr marL="121872" marR="121872" marT="45697" marB="45697"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Description</a:t>
                      </a:r>
                      <a:r>
                        <a:rPr lang="en-GB" sz="1400" b="1" i="0" u="none" strike="noStrike" kern="1200" baseline="0" dirty="0">
                          <a:solidFill>
                            <a:srgbClr val="FFFFFF"/>
                          </a:solidFill>
                          <a:effectLst/>
                          <a:latin typeface="+mn-lt"/>
                          <a:cs typeface="Arial" panose="020B0604020202020204" pitchFamily="34" charset="0"/>
                        </a:rPr>
                        <a:t> </a:t>
                      </a:r>
                      <a:endParaRPr lang="en-GB" sz="1400" b="0" i="0" u="none" strike="noStrike" dirty="0">
                        <a:effectLst/>
                        <a:latin typeface="+mn-lt"/>
                        <a:cs typeface="Arial" panose="020B0604020202020204" pitchFamily="34" charset="0"/>
                      </a:endParaRPr>
                    </a:p>
                  </a:txBody>
                  <a:tcPr marL="121872" marR="121872" marT="45697" marB="45697"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a:t>
                      </a:r>
                      <a:endParaRPr lang="en-GB" sz="1400" b="0" i="0" u="none" strike="noStrike" dirty="0">
                        <a:effectLst/>
                        <a:latin typeface="+mn-lt"/>
                        <a:cs typeface="Arial" panose="020B0604020202020204" pitchFamily="34" charset="0"/>
                      </a:endParaRPr>
                    </a:p>
                  </a:txBody>
                  <a:tcPr marL="121872" marR="121872" marT="45697" marB="45697"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 explanation</a:t>
                      </a:r>
                      <a:endParaRPr lang="en-GB" sz="1400" b="0" i="0" u="none" strike="noStrike" dirty="0">
                        <a:effectLst/>
                        <a:latin typeface="+mn-lt"/>
                        <a:cs typeface="Arial" panose="020B0604020202020204" pitchFamily="34" charset="0"/>
                      </a:endParaRPr>
                    </a:p>
                  </a:txBody>
                  <a:tcPr marL="121872" marR="121872" marT="45697" marB="45697" anchor="ctr"/>
                </a:tc>
                <a:extLst>
                  <a:ext uri="{0D108BD9-81ED-4DB2-BD59-A6C34878D82A}">
                    <a16:rowId xmlns:a16="http://schemas.microsoft.com/office/drawing/2014/main" val="10000"/>
                  </a:ext>
                </a:extLst>
              </a:tr>
              <a:tr h="711477">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LDM &lt;Rn&gt;, {&lt;Ra&gt;, &lt;Rb&gt;,</a:t>
                      </a:r>
                      <a:r>
                        <a:rPr lang="en-GB" sz="1200" b="0" i="0" u="none" strike="noStrike" baseline="0" dirty="0">
                          <a:effectLst/>
                          <a:latin typeface="+mn-lt"/>
                          <a:cs typeface="Arial" panose="020B0604020202020204" pitchFamily="34" charset="0"/>
                        </a:rPr>
                        <a:t> …}</a:t>
                      </a:r>
                      <a:endParaRPr lang="en-GB" sz="1200" b="0" i="0" u="none" strike="noStrike" dirty="0">
                        <a:effectLst/>
                        <a:latin typeface="+mn-lt"/>
                        <a:cs typeface="Arial" panose="020B0604020202020204" pitchFamily="34" charset="0"/>
                      </a:endParaRPr>
                    </a:p>
                  </a:txBody>
                  <a:tcPr marL="121872" marR="121872" marT="45697" marB="4569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Load multiple registers from memory.</a:t>
                      </a:r>
                    </a:p>
                  </a:txBody>
                  <a:tcPr marL="121872" marR="121872" marT="45697" marB="4569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LDM   R0,</a:t>
                      </a:r>
                      <a:r>
                        <a:rPr lang="en-GB" sz="1200" b="0" i="0" u="none" strike="noStrike" baseline="0" dirty="0">
                          <a:effectLst/>
                          <a:latin typeface="+mn-lt"/>
                          <a:cs typeface="Arial" panose="020B0604020202020204" pitchFamily="34" charset="0"/>
                        </a:rPr>
                        <a:t>   {R1, R2 – R7}</a:t>
                      </a:r>
                      <a:endParaRPr lang="en-GB" sz="1200" b="0" i="0" u="none" strike="noStrike" dirty="0">
                        <a:effectLst/>
                        <a:latin typeface="+mn-lt"/>
                        <a:cs typeface="Arial" panose="020B0604020202020204" pitchFamily="34" charset="0"/>
                      </a:endParaRPr>
                    </a:p>
                  </a:txBody>
                  <a:tcPr marL="121872" marR="121872" marT="45697" marB="45697"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R1= memory [R0],</a:t>
                      </a:r>
                    </a:p>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R2=</a:t>
                      </a:r>
                      <a:r>
                        <a:rPr lang="en-GB" sz="1200" b="0" i="0" u="none" strike="noStrike" baseline="0" dirty="0">
                          <a:effectLst/>
                          <a:latin typeface="+mn-lt"/>
                          <a:cs typeface="Arial" panose="020B0604020202020204" pitchFamily="34" charset="0"/>
                        </a:rPr>
                        <a:t> memory [R0+4],</a:t>
                      </a:r>
                    </a:p>
                    <a:p>
                      <a:pPr marL="0" marR="0" indent="0" algn="l" rtl="0" eaLnBrk="1" fontAlgn="auto" latinLnBrk="0" hangingPunct="1">
                        <a:spcBef>
                          <a:spcPts val="0"/>
                        </a:spcBef>
                        <a:spcAft>
                          <a:spcPts val="0"/>
                        </a:spcAft>
                      </a:pPr>
                      <a:r>
                        <a:rPr lang="en-GB" sz="1200" b="0" i="0" u="none" strike="noStrike" baseline="0" dirty="0">
                          <a:effectLst/>
                          <a:latin typeface="+mn-lt"/>
                          <a:cs typeface="Arial" panose="020B060402020202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R2=</a:t>
                      </a:r>
                      <a:r>
                        <a:rPr lang="en-GB" sz="1200" b="0" i="0" u="none" strike="noStrike" baseline="0" dirty="0">
                          <a:effectLst/>
                          <a:latin typeface="+mn-lt"/>
                          <a:cs typeface="Arial" panose="020B0604020202020204" pitchFamily="34" charset="0"/>
                        </a:rPr>
                        <a:t> memory [R0+24],</a:t>
                      </a:r>
                    </a:p>
                    <a:p>
                      <a:pPr marL="0" marR="0" indent="0" algn="l" rtl="0" eaLnBrk="1" fontAlgn="auto" latinLnBrk="0" hangingPunct="1">
                        <a:spcBef>
                          <a:spcPts val="0"/>
                        </a:spcBef>
                        <a:spcAft>
                          <a:spcPts val="0"/>
                        </a:spcAft>
                      </a:pPr>
                      <a:endParaRPr lang="en-GB" sz="1200" b="0" i="0" u="none" strike="noStrike" baseline="0" dirty="0">
                        <a:effectLst/>
                        <a:latin typeface="+mn-lt"/>
                        <a:cs typeface="Arial" panose="020B0604020202020204" pitchFamily="34" charset="0"/>
                      </a:endParaRPr>
                    </a:p>
                  </a:txBody>
                  <a:tcPr marL="121872" marR="121872" marT="45697" marB="45697" anchor="ctr"/>
                </a:tc>
                <a:extLst>
                  <a:ext uri="{0D108BD9-81ED-4DB2-BD59-A6C34878D82A}">
                    <a16:rowId xmlns:a16="http://schemas.microsoft.com/office/drawing/2014/main" val="10001"/>
                  </a:ext>
                </a:extLst>
              </a:tr>
              <a:tr h="914761">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LDMIA</a:t>
                      </a:r>
                      <a:r>
                        <a:rPr lang="en-GB" sz="1200" b="0" i="0" u="none" strike="noStrike" baseline="0" dirty="0">
                          <a:effectLst/>
                          <a:latin typeface="+mn-lt"/>
                          <a:cs typeface="Arial" panose="020B0604020202020204" pitchFamily="34" charset="0"/>
                        </a:rPr>
                        <a:t> &lt;Rn&gt;!, {&lt;Ra&gt;, &lt;Rb&gt;, …}</a:t>
                      </a:r>
                      <a:endParaRPr lang="en-GB" sz="1200" b="0" i="0" u="none" strike="noStrike" dirty="0">
                        <a:effectLst/>
                        <a:latin typeface="+mn-lt"/>
                        <a:cs typeface="Arial" panose="020B0604020202020204" pitchFamily="34" charset="0"/>
                      </a:endParaRPr>
                    </a:p>
                  </a:txBody>
                  <a:tcPr marL="121872" marR="121872" marT="45697" marB="45697" anchor="ct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Load multiple registers from memory,</a:t>
                      </a:r>
                      <a:r>
                        <a:rPr lang="en-GB" sz="1200" b="0" i="0" u="none" strike="noStrike" baseline="0" dirty="0">
                          <a:effectLst/>
                          <a:latin typeface="+mn-lt"/>
                          <a:cs typeface="Arial" panose="020B0604020202020204" pitchFamily="34" charset="0"/>
                        </a:rPr>
                        <a:t> and then increment Rn to the last address + 4.</a:t>
                      </a:r>
                      <a:endParaRPr lang="en-GB" sz="1200" b="0" i="0" u="none" strike="noStrike" dirty="0">
                        <a:effectLst/>
                        <a:latin typeface="+mn-lt"/>
                        <a:cs typeface="Arial" panose="020B0604020202020204" pitchFamily="34" charset="0"/>
                      </a:endParaRPr>
                    </a:p>
                  </a:txBody>
                  <a:tcPr marL="121872" marR="121872" marT="45697" marB="45697" anchor="ct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LDMIA   R0,</a:t>
                      </a:r>
                      <a:r>
                        <a:rPr lang="en-GB" sz="1200" b="0" i="0" u="none" strike="noStrike" baseline="0" dirty="0">
                          <a:effectLst/>
                          <a:latin typeface="+mn-lt"/>
                          <a:cs typeface="Arial" panose="020B0604020202020204" pitchFamily="34" charset="0"/>
                        </a:rPr>
                        <a:t>   {R1, R2 – R7}</a:t>
                      </a:r>
                      <a:endParaRPr lang="en-GB" sz="1200" b="0" i="0" u="none" strike="noStrike" dirty="0">
                        <a:effectLst/>
                        <a:latin typeface="+mn-lt"/>
                        <a:cs typeface="Arial" panose="020B0604020202020204" pitchFamily="34" charset="0"/>
                      </a:endParaRPr>
                    </a:p>
                  </a:txBody>
                  <a:tcPr marL="121872" marR="121872" marT="45697" marB="45697"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R1= memory [R0],</a:t>
                      </a:r>
                    </a:p>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R2=</a:t>
                      </a:r>
                      <a:r>
                        <a:rPr lang="en-GB" sz="1200" b="0" i="0" u="none" strike="noStrike" baseline="0" dirty="0">
                          <a:effectLst/>
                          <a:latin typeface="+mn-lt"/>
                          <a:cs typeface="Arial" panose="020B0604020202020204" pitchFamily="34" charset="0"/>
                        </a:rPr>
                        <a:t> memory [R0+4],</a:t>
                      </a:r>
                    </a:p>
                    <a:p>
                      <a:pPr marL="0" marR="0" indent="0" algn="l" rtl="0" eaLnBrk="1" fontAlgn="auto" latinLnBrk="0" hangingPunct="1">
                        <a:spcBef>
                          <a:spcPts val="0"/>
                        </a:spcBef>
                        <a:spcAft>
                          <a:spcPts val="0"/>
                        </a:spcAft>
                      </a:pPr>
                      <a:r>
                        <a:rPr lang="en-GB" sz="1200" b="0" i="0" u="none" strike="noStrike" baseline="0" dirty="0">
                          <a:effectLst/>
                          <a:latin typeface="+mn-lt"/>
                          <a:cs typeface="Arial" panose="020B0604020202020204" pitchFamily="34" charset="0"/>
                        </a:rPr>
                        <a:t>…</a:t>
                      </a:r>
                    </a:p>
                    <a:p>
                      <a:pPr marL="0" marR="0" indent="0" algn="l" rtl="0" eaLnBrk="1" fontAlgn="auto" latinLnBrk="0" hangingPunct="1">
                        <a:spcBef>
                          <a:spcPts val="0"/>
                        </a:spcBef>
                        <a:spcAft>
                          <a:spcPts val="0"/>
                        </a:spcAft>
                      </a:pPr>
                      <a:r>
                        <a:rPr lang="en-GB" sz="1200" b="0" i="0" u="none" strike="noStrike" baseline="0" dirty="0">
                          <a:effectLst/>
                          <a:latin typeface="+mn-lt"/>
                          <a:cs typeface="Arial" panose="020B0604020202020204" pitchFamily="34" charset="0"/>
                        </a:rPr>
                        <a:t>R0= R0 + 28</a:t>
                      </a:r>
                    </a:p>
                  </a:txBody>
                  <a:tcPr marL="121872" marR="121872" marT="45697" marB="45697" anchor="ctr"/>
                </a:tc>
                <a:extLst>
                  <a:ext uri="{0D108BD9-81ED-4DB2-BD59-A6C34878D82A}">
                    <a16:rowId xmlns:a16="http://schemas.microsoft.com/office/drawing/2014/main" val="10002"/>
                  </a:ext>
                </a:extLst>
              </a:tr>
              <a:tr h="914761">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STMIA </a:t>
                      </a:r>
                      <a:r>
                        <a:rPr lang="en-GB" sz="1200" b="0" i="0" u="none" strike="noStrike" baseline="0" dirty="0">
                          <a:effectLst/>
                          <a:latin typeface="+mn-lt"/>
                          <a:cs typeface="Arial" panose="020B0604020202020204" pitchFamily="34" charset="0"/>
                        </a:rPr>
                        <a:t>&lt;Rn&gt;!, {&lt;Ra&gt;, &lt;Rb&gt;, …}</a:t>
                      </a:r>
                      <a:endParaRPr lang="en-GB" sz="1200" b="0" i="0" u="none" strike="noStrike" dirty="0">
                        <a:effectLst/>
                        <a:latin typeface="+mn-lt"/>
                        <a:cs typeface="Arial" panose="020B0604020202020204" pitchFamily="34" charset="0"/>
                      </a:endParaRPr>
                    </a:p>
                  </a:txBody>
                  <a:tcPr marL="121872" marR="121872" marT="45697" marB="45697" anchor="ct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Store</a:t>
                      </a:r>
                      <a:r>
                        <a:rPr lang="en-GB" sz="1200" b="0" i="0" u="none" strike="noStrike" baseline="0" dirty="0">
                          <a:effectLst/>
                          <a:latin typeface="+mn-lt"/>
                          <a:cs typeface="Arial" panose="020B0604020202020204" pitchFamily="34" charset="0"/>
                        </a:rPr>
                        <a:t> </a:t>
                      </a:r>
                      <a:r>
                        <a:rPr lang="en-GB" sz="1200" b="0" i="0" u="none" strike="noStrike" dirty="0">
                          <a:effectLst/>
                          <a:latin typeface="+mn-lt"/>
                          <a:cs typeface="Arial" panose="020B0604020202020204" pitchFamily="34" charset="0"/>
                        </a:rPr>
                        <a:t>multiple registers to memory,</a:t>
                      </a:r>
                      <a:r>
                        <a:rPr lang="en-GB" sz="1200" b="0" i="0" u="none" strike="noStrike" baseline="0" dirty="0">
                          <a:effectLst/>
                          <a:latin typeface="+mn-lt"/>
                          <a:cs typeface="Arial" panose="020B0604020202020204" pitchFamily="34" charset="0"/>
                        </a:rPr>
                        <a:t> and then increment Rn to the last address + 4.</a:t>
                      </a:r>
                      <a:endParaRPr lang="en-GB" sz="1200" b="0" i="0" u="none" strike="noStrike" dirty="0">
                        <a:effectLst/>
                        <a:latin typeface="+mn-lt"/>
                        <a:cs typeface="Arial" panose="020B0604020202020204" pitchFamily="34" charset="0"/>
                      </a:endParaRPr>
                    </a:p>
                  </a:txBody>
                  <a:tcPr marL="121872" marR="121872" marT="45697" marB="45697" anchor="ct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STMIA   R0,</a:t>
                      </a:r>
                      <a:r>
                        <a:rPr lang="en-GB" sz="1200" b="0" i="0" u="none" strike="noStrike" baseline="0" dirty="0">
                          <a:effectLst/>
                          <a:latin typeface="+mn-lt"/>
                          <a:cs typeface="Arial" panose="020B0604020202020204" pitchFamily="34" charset="0"/>
                        </a:rPr>
                        <a:t>   {R1, R2 – R7}</a:t>
                      </a:r>
                      <a:endParaRPr lang="en-GB" sz="1200" b="0" i="0" u="none" strike="noStrike" dirty="0">
                        <a:effectLst/>
                        <a:latin typeface="+mn-lt"/>
                        <a:cs typeface="Arial" panose="020B0604020202020204" pitchFamily="34" charset="0"/>
                      </a:endParaRPr>
                    </a:p>
                  </a:txBody>
                  <a:tcPr marL="121872" marR="121872" marT="45697" marB="45697"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memory [R0] = R1,</a:t>
                      </a:r>
                    </a:p>
                    <a:p>
                      <a:pPr marL="0" marR="0" indent="0" algn="l" rtl="0" eaLnBrk="1" fontAlgn="auto" latinLnBrk="0" hangingPunct="1">
                        <a:spcBef>
                          <a:spcPts val="0"/>
                        </a:spcBef>
                        <a:spcAft>
                          <a:spcPts val="0"/>
                        </a:spcAft>
                      </a:pPr>
                      <a:r>
                        <a:rPr lang="en-GB" sz="1200" b="0" i="0" u="none" strike="noStrike" baseline="0" dirty="0">
                          <a:effectLst/>
                          <a:latin typeface="+mn-lt"/>
                          <a:cs typeface="Arial" panose="020B0604020202020204" pitchFamily="34" charset="0"/>
                        </a:rPr>
                        <a:t>memory [R0+4] = R2,</a:t>
                      </a:r>
                    </a:p>
                    <a:p>
                      <a:pPr marL="0" marR="0" indent="0" algn="l" rtl="0" eaLnBrk="1" fontAlgn="auto" latinLnBrk="0" hangingPunct="1">
                        <a:spcBef>
                          <a:spcPts val="0"/>
                        </a:spcBef>
                        <a:spcAft>
                          <a:spcPts val="0"/>
                        </a:spcAft>
                      </a:pPr>
                      <a:r>
                        <a:rPr lang="en-GB" sz="1200" b="0" i="0" u="none" strike="noStrike" baseline="0" dirty="0">
                          <a:effectLst/>
                          <a:latin typeface="+mn-lt"/>
                          <a:cs typeface="Arial" panose="020B0604020202020204" pitchFamily="34" charset="0"/>
                        </a:rPr>
                        <a:t>…</a:t>
                      </a:r>
                    </a:p>
                    <a:p>
                      <a:pPr marL="0" marR="0" indent="0" algn="l" rtl="0" eaLnBrk="1" fontAlgn="auto" latinLnBrk="0" hangingPunct="1">
                        <a:spcBef>
                          <a:spcPts val="0"/>
                        </a:spcBef>
                        <a:spcAft>
                          <a:spcPts val="0"/>
                        </a:spcAft>
                      </a:pPr>
                      <a:r>
                        <a:rPr lang="en-GB" sz="1200" b="0" i="0" u="none" strike="noStrike" baseline="0" dirty="0">
                          <a:effectLst/>
                          <a:latin typeface="+mn-lt"/>
                          <a:cs typeface="Arial" panose="020B0604020202020204" pitchFamily="34" charset="0"/>
                        </a:rPr>
                        <a:t>R0= R0 + 4×7</a:t>
                      </a:r>
                    </a:p>
                  </a:txBody>
                  <a:tcPr marL="121872" marR="121872" marT="45697" marB="45697"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34519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Stack Access: PUSH and POP</a:t>
            </a:r>
            <a:endParaRPr lang="en-US" dirty="0"/>
          </a:p>
        </p:txBody>
      </p:sp>
      <p:graphicFrame>
        <p:nvGraphicFramePr>
          <p:cNvPr id="6" name="Table 5">
            <a:extLst>
              <a:ext uri="{FF2B5EF4-FFF2-40B4-BE49-F238E27FC236}">
                <a16:creationId xmlns:a16="http://schemas.microsoft.com/office/drawing/2014/main" id="{ECB2DC24-683D-4047-A3FD-A30B0EAAEBC2}"/>
              </a:ext>
            </a:extLst>
          </p:cNvPr>
          <p:cNvGraphicFramePr>
            <a:graphicFrameLocks noGrp="1"/>
          </p:cNvGraphicFramePr>
          <p:nvPr/>
        </p:nvGraphicFramePr>
        <p:xfrm>
          <a:off x="492125" y="1413350"/>
          <a:ext cx="11552486" cy="2498725"/>
        </p:xfrm>
        <a:graphic>
          <a:graphicData uri="http://schemas.openxmlformats.org/drawingml/2006/table">
            <a:tbl>
              <a:tblPr firstRow="1" bandRow="1">
                <a:tableStyleId>{5C22544A-7EE6-4342-B048-85BDC9FD1C3A}</a:tableStyleId>
              </a:tblPr>
              <a:tblGrid>
                <a:gridCol w="3084895">
                  <a:extLst>
                    <a:ext uri="{9D8B030D-6E8A-4147-A177-3AD203B41FA5}">
                      <a16:colId xmlns:a16="http://schemas.microsoft.com/office/drawing/2014/main" val="20000"/>
                    </a:ext>
                  </a:extLst>
                </a:gridCol>
                <a:gridCol w="3300710">
                  <a:extLst>
                    <a:ext uri="{9D8B030D-6E8A-4147-A177-3AD203B41FA5}">
                      <a16:colId xmlns:a16="http://schemas.microsoft.com/office/drawing/2014/main" val="20001"/>
                    </a:ext>
                  </a:extLst>
                </a:gridCol>
                <a:gridCol w="2665958">
                  <a:extLst>
                    <a:ext uri="{9D8B030D-6E8A-4147-A177-3AD203B41FA5}">
                      <a16:colId xmlns:a16="http://schemas.microsoft.com/office/drawing/2014/main" val="20002"/>
                    </a:ext>
                  </a:extLst>
                </a:gridCol>
                <a:gridCol w="2500923">
                  <a:extLst>
                    <a:ext uri="{9D8B030D-6E8A-4147-A177-3AD203B41FA5}">
                      <a16:colId xmlns:a16="http://schemas.microsoft.com/office/drawing/2014/main" val="20003"/>
                    </a:ext>
                  </a:extLst>
                </a:gridCol>
              </a:tblGrid>
              <a:tr h="518239">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Syntax</a:t>
                      </a:r>
                      <a:endParaRPr lang="en-GB" sz="14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Description</a:t>
                      </a:r>
                      <a:r>
                        <a:rPr lang="en-GB" sz="1400" b="1" i="0" u="none" strike="noStrike" kern="1200" baseline="0" dirty="0">
                          <a:solidFill>
                            <a:srgbClr val="FFFFFF"/>
                          </a:solidFill>
                          <a:effectLst/>
                          <a:latin typeface="+mn-lt"/>
                          <a:cs typeface="Arial" panose="020B0604020202020204" pitchFamily="34" charset="0"/>
                        </a:rPr>
                        <a:t> </a:t>
                      </a:r>
                      <a:endParaRPr lang="en-GB" sz="14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a:t>
                      </a:r>
                      <a:endParaRPr lang="en-GB" sz="14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 explanation</a:t>
                      </a:r>
                      <a:endParaRPr lang="en-GB" sz="1400" b="0" i="0" u="none" strike="noStrike" dirty="0">
                        <a:effectLst/>
                        <a:latin typeface="+mn-lt"/>
                        <a:cs typeface="Arial" panose="020B0604020202020204" pitchFamily="34" charset="0"/>
                      </a:endParaRPr>
                    </a:p>
                  </a:txBody>
                  <a:tcPr marL="121872" marR="121872" marT="45721" marB="45721" anchor="ctr"/>
                </a:tc>
                <a:extLst>
                  <a:ext uri="{0D108BD9-81ED-4DB2-BD59-A6C34878D82A}">
                    <a16:rowId xmlns:a16="http://schemas.microsoft.com/office/drawing/2014/main" val="10000"/>
                  </a:ext>
                </a:extLst>
              </a:tr>
              <a:tr h="990243">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PUSH {&lt;Ra&gt;,</a:t>
                      </a:r>
                      <a:r>
                        <a:rPr lang="en-GB" sz="1200" b="0" i="0" u="none" strike="noStrike" baseline="0" dirty="0">
                          <a:effectLst/>
                          <a:latin typeface="+mn-lt"/>
                          <a:cs typeface="Arial" panose="020B0604020202020204" pitchFamily="34" charset="0"/>
                        </a:rPr>
                        <a:t> &lt;Rb&gt;, …}</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Write single or multiple registers into memory and update base register.</a:t>
                      </a: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PUSH  {</a:t>
                      </a:r>
                      <a:r>
                        <a:rPr lang="en-GB" sz="1200" b="0" i="0" u="none" strike="noStrike" baseline="0" dirty="0">
                          <a:effectLst/>
                          <a:latin typeface="+mn-lt"/>
                          <a:cs typeface="Arial" panose="020B0604020202020204" pitchFamily="34" charset="0"/>
                        </a:rPr>
                        <a:t> R0,  R1,  R2  }</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Memory </a:t>
                      </a:r>
                      <a:r>
                        <a:rPr lang="en-GB" sz="1200" b="0" i="0" u="none" strike="noStrike" baseline="0" dirty="0">
                          <a:effectLst/>
                          <a:latin typeface="+mn-lt"/>
                          <a:cs typeface="Arial" panose="020B0604020202020204" pitchFamily="34" charset="0"/>
                        </a:rPr>
                        <a:t>[SP- 4]= R0,</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Memory </a:t>
                      </a:r>
                      <a:r>
                        <a:rPr lang="en-GB" sz="1200" b="0" i="0" u="none" strike="noStrike" baseline="0" dirty="0">
                          <a:effectLst/>
                          <a:latin typeface="+mn-lt"/>
                          <a:cs typeface="Arial" panose="020B0604020202020204" pitchFamily="34" charset="0"/>
                        </a:rPr>
                        <a:t>[SP- 8]= R1,</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Memory </a:t>
                      </a:r>
                      <a:r>
                        <a:rPr lang="en-GB" sz="1200" b="0" i="0" u="none" strike="noStrike" baseline="0" dirty="0">
                          <a:effectLst/>
                          <a:latin typeface="+mn-lt"/>
                          <a:cs typeface="Arial" panose="020B0604020202020204" pitchFamily="34" charset="0"/>
                        </a:rPr>
                        <a:t>[SP- 12]= R2,</a:t>
                      </a:r>
                      <a:endParaRPr lang="en-GB" sz="1200" b="0" i="0" u="none" strike="noStrike" dirty="0">
                        <a:effectLst/>
                        <a:latin typeface="+mn-lt"/>
                        <a:cs typeface="Arial" panose="020B0604020202020204" pitchFamily="34" charset="0"/>
                      </a:endParaRPr>
                    </a:p>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SP</a:t>
                      </a:r>
                      <a:r>
                        <a:rPr lang="en-GB" sz="1200" b="0" i="0" u="none" strike="noStrike" baseline="0" dirty="0">
                          <a:effectLst/>
                          <a:latin typeface="+mn-lt"/>
                          <a:cs typeface="Arial" panose="020B0604020202020204" pitchFamily="34" charset="0"/>
                        </a:rPr>
                        <a:t> = </a:t>
                      </a:r>
                      <a:r>
                        <a:rPr lang="en-GB" sz="1200" b="0" i="0" u="none" strike="noStrike" dirty="0">
                          <a:effectLst/>
                          <a:latin typeface="+mn-lt"/>
                          <a:cs typeface="Arial" panose="020B0604020202020204" pitchFamily="34" charset="0"/>
                        </a:rPr>
                        <a:t>SP-12</a:t>
                      </a:r>
                    </a:p>
                  </a:txBody>
                  <a:tcPr marL="121872" marR="121872" marT="45721" marB="45721" anchor="ctr"/>
                </a:tc>
                <a:extLst>
                  <a:ext uri="{0D108BD9-81ED-4DB2-BD59-A6C34878D82A}">
                    <a16:rowId xmlns:a16="http://schemas.microsoft.com/office/drawing/2014/main" val="10001"/>
                  </a:ext>
                </a:extLst>
              </a:tr>
              <a:tr h="990243">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POP</a:t>
                      </a:r>
                      <a:r>
                        <a:rPr lang="en-GB" sz="1200" b="0" i="0" u="none" strike="noStrike" baseline="0" dirty="0">
                          <a:effectLst/>
                          <a:latin typeface="+mn-lt"/>
                          <a:cs typeface="Arial" panose="020B0604020202020204" pitchFamily="34" charset="0"/>
                        </a:rPr>
                        <a:t> {&lt;Ra&gt;, &lt;Rb&gt;, …}</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Read single</a:t>
                      </a:r>
                      <a:r>
                        <a:rPr lang="en-GB" sz="1200" b="0" i="0" u="none" strike="noStrike" baseline="0" dirty="0">
                          <a:effectLst/>
                          <a:latin typeface="+mn-lt"/>
                          <a:cs typeface="Arial" panose="020B0604020202020204" pitchFamily="34" charset="0"/>
                        </a:rPr>
                        <a:t> or multiple registers from memory and update base register.</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POP  { R0,  R1,  R2 }</a:t>
                      </a:r>
                    </a:p>
                  </a:txBody>
                  <a:tcPr marL="121872" marR="121872" marT="45721" marB="45721"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R2</a:t>
                      </a:r>
                      <a:r>
                        <a:rPr lang="en-GB" sz="1200" b="0" i="0" u="none" strike="noStrike" baseline="0" dirty="0">
                          <a:effectLst/>
                          <a:latin typeface="+mn-lt"/>
                          <a:cs typeface="Arial" panose="020B0604020202020204" pitchFamily="34" charset="0"/>
                        </a:rPr>
                        <a:t> = </a:t>
                      </a:r>
                      <a:r>
                        <a:rPr lang="en-GB" sz="1200" b="0" i="0" u="none" strike="noStrike" dirty="0">
                          <a:effectLst/>
                          <a:latin typeface="+mn-lt"/>
                          <a:cs typeface="Arial" panose="020B0604020202020204" pitchFamily="34" charset="0"/>
                        </a:rPr>
                        <a:t>Memory </a:t>
                      </a:r>
                      <a:r>
                        <a:rPr lang="en-GB" sz="1200" b="0" i="0" u="none" strike="noStrike" baseline="0" dirty="0">
                          <a:effectLst/>
                          <a:latin typeface="+mn-lt"/>
                          <a:cs typeface="Arial" panose="020B0604020202020204" pitchFamily="34" charset="0"/>
                        </a:rPr>
                        <a:t>[SP],</a:t>
                      </a:r>
                    </a:p>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R1 = Memory </a:t>
                      </a:r>
                      <a:r>
                        <a:rPr lang="en-GB" sz="1200" b="0" i="0" u="none" strike="noStrike" baseline="0" dirty="0">
                          <a:effectLst/>
                          <a:latin typeface="+mn-lt"/>
                          <a:cs typeface="Arial" panose="020B0604020202020204" pitchFamily="34" charset="0"/>
                        </a:rPr>
                        <a:t>[SP+ 4],</a:t>
                      </a:r>
                    </a:p>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R0 = Memory </a:t>
                      </a:r>
                      <a:r>
                        <a:rPr lang="en-GB" sz="1200" b="0" i="0" u="none" strike="noStrike" baseline="0" dirty="0">
                          <a:effectLst/>
                          <a:latin typeface="+mn-lt"/>
                          <a:cs typeface="Arial" panose="020B0604020202020204" pitchFamily="34" charset="0"/>
                        </a:rPr>
                        <a:t>[SP+ 8],</a:t>
                      </a:r>
                    </a:p>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SP</a:t>
                      </a:r>
                      <a:r>
                        <a:rPr lang="en-GB" sz="1200" b="0" i="0" u="none" strike="noStrike" baseline="0" dirty="0">
                          <a:effectLst/>
                          <a:latin typeface="+mn-lt"/>
                          <a:cs typeface="Arial" panose="020B0604020202020204" pitchFamily="34" charset="0"/>
                        </a:rPr>
                        <a:t> = </a:t>
                      </a:r>
                      <a:r>
                        <a:rPr lang="en-GB" sz="1200" b="0" i="0" u="none" strike="noStrike" dirty="0">
                          <a:effectLst/>
                          <a:latin typeface="+mn-lt"/>
                          <a:cs typeface="Arial" panose="020B0604020202020204" pitchFamily="34" charset="0"/>
                        </a:rPr>
                        <a:t>SP+12</a:t>
                      </a:r>
                    </a:p>
                  </a:txBody>
                  <a:tcPr marL="121872" marR="121872" marT="45721" marB="45721"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12079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Arithmetic ADD</a:t>
            </a:r>
            <a:endParaRPr lang="en-US" dirty="0"/>
          </a:p>
        </p:txBody>
      </p:sp>
      <p:graphicFrame>
        <p:nvGraphicFramePr>
          <p:cNvPr id="6" name="Table 5">
            <a:extLst>
              <a:ext uri="{FF2B5EF4-FFF2-40B4-BE49-F238E27FC236}">
                <a16:creationId xmlns:a16="http://schemas.microsoft.com/office/drawing/2014/main" id="{7D649FCA-047E-407B-8346-27DFCE80E60E}"/>
              </a:ext>
            </a:extLst>
          </p:cNvPr>
          <p:cNvGraphicFramePr>
            <a:graphicFrameLocks noGrp="1"/>
          </p:cNvGraphicFramePr>
          <p:nvPr/>
        </p:nvGraphicFramePr>
        <p:xfrm>
          <a:off x="492125" y="1331462"/>
          <a:ext cx="11552486" cy="4619624"/>
        </p:xfrm>
        <a:graphic>
          <a:graphicData uri="http://schemas.openxmlformats.org/drawingml/2006/table">
            <a:tbl>
              <a:tblPr firstRow="1" bandRow="1">
                <a:tableStyleId>{5C22544A-7EE6-4342-B048-85BDC9FD1C3A}</a:tableStyleId>
              </a:tblPr>
              <a:tblGrid>
                <a:gridCol w="3084895">
                  <a:extLst>
                    <a:ext uri="{9D8B030D-6E8A-4147-A177-3AD203B41FA5}">
                      <a16:colId xmlns:a16="http://schemas.microsoft.com/office/drawing/2014/main" val="20000"/>
                    </a:ext>
                  </a:extLst>
                </a:gridCol>
                <a:gridCol w="4130120">
                  <a:extLst>
                    <a:ext uri="{9D8B030D-6E8A-4147-A177-3AD203B41FA5}">
                      <a16:colId xmlns:a16="http://schemas.microsoft.com/office/drawing/2014/main" val="20001"/>
                    </a:ext>
                  </a:extLst>
                </a:gridCol>
                <a:gridCol w="2546262">
                  <a:extLst>
                    <a:ext uri="{9D8B030D-6E8A-4147-A177-3AD203B41FA5}">
                      <a16:colId xmlns:a16="http://schemas.microsoft.com/office/drawing/2014/main" val="20002"/>
                    </a:ext>
                  </a:extLst>
                </a:gridCol>
                <a:gridCol w="1791209">
                  <a:extLst>
                    <a:ext uri="{9D8B030D-6E8A-4147-A177-3AD203B41FA5}">
                      <a16:colId xmlns:a16="http://schemas.microsoft.com/office/drawing/2014/main" val="20003"/>
                    </a:ext>
                  </a:extLst>
                </a:gridCol>
              </a:tblGrid>
              <a:tr h="518136">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Syntax</a:t>
                      </a:r>
                      <a:endParaRPr lang="en-GB" sz="1400" b="0" i="0" u="none" strike="noStrike" dirty="0">
                        <a:effectLst/>
                        <a:latin typeface="+mn-lt"/>
                        <a:cs typeface="Arial" panose="020B0604020202020204" pitchFamily="34" charset="0"/>
                      </a:endParaRPr>
                    </a:p>
                  </a:txBody>
                  <a:tcPr marL="121872" marR="121872" marT="45708" marB="45708"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Description</a:t>
                      </a:r>
                      <a:r>
                        <a:rPr lang="en-GB" sz="1400" b="1" i="0" u="none" strike="noStrike" kern="1200" baseline="0" dirty="0">
                          <a:solidFill>
                            <a:srgbClr val="FFFFFF"/>
                          </a:solidFill>
                          <a:effectLst/>
                          <a:latin typeface="+mn-lt"/>
                          <a:cs typeface="Arial" panose="020B0604020202020204" pitchFamily="34" charset="0"/>
                        </a:rPr>
                        <a:t> </a:t>
                      </a:r>
                      <a:endParaRPr lang="en-GB" sz="1400" b="0" i="0" u="none" strike="noStrike" dirty="0">
                        <a:effectLst/>
                        <a:latin typeface="+mn-lt"/>
                        <a:cs typeface="Arial" panose="020B0604020202020204" pitchFamily="34" charset="0"/>
                      </a:endParaRPr>
                    </a:p>
                  </a:txBody>
                  <a:tcPr marL="121872" marR="121872" marT="45708" marB="45708"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a:t>
                      </a:r>
                      <a:endParaRPr lang="en-GB" sz="1400" b="0" i="0" u="none" strike="noStrike" dirty="0">
                        <a:effectLst/>
                        <a:latin typeface="+mn-lt"/>
                        <a:cs typeface="Arial" panose="020B0604020202020204" pitchFamily="34" charset="0"/>
                      </a:endParaRPr>
                    </a:p>
                  </a:txBody>
                  <a:tcPr marL="121872" marR="121872" marT="45708" marB="45708"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 explanation</a:t>
                      </a:r>
                      <a:endParaRPr lang="en-GB" sz="1400" b="0" i="0" u="none" strike="noStrike" dirty="0">
                        <a:effectLst/>
                        <a:latin typeface="+mn-lt"/>
                        <a:cs typeface="Arial" panose="020B0604020202020204" pitchFamily="34" charset="0"/>
                      </a:endParaRPr>
                    </a:p>
                  </a:txBody>
                  <a:tcPr marL="121872" marR="121872" marT="45708" marB="45708" anchor="ctr"/>
                </a:tc>
                <a:extLst>
                  <a:ext uri="{0D108BD9-81ED-4DB2-BD59-A6C34878D82A}">
                    <a16:rowId xmlns:a16="http://schemas.microsoft.com/office/drawing/2014/main" val="10000"/>
                  </a:ext>
                </a:extLst>
              </a:tr>
              <a:tr h="717761">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ADDS &lt;Rd&gt;, &lt;Rn&gt;, &lt;Rm&gt;</a:t>
                      </a:r>
                    </a:p>
                  </a:txBody>
                  <a:tcPr marL="121872" marR="121872" marT="45708" marB="4570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Add two registers.</a:t>
                      </a:r>
                      <a:endParaRPr lang="en-GB" sz="1200" b="0" i="0" u="none" strike="noStrike" baseline="0" dirty="0">
                        <a:effectLst/>
                        <a:latin typeface="+mn-lt"/>
                        <a:cs typeface="Arial" panose="020B0604020202020204" pitchFamily="34" charset="0"/>
                      </a:endParaRP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Rd = Rn + Rm</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Update APSR.</a:t>
                      </a:r>
                      <a:endParaRPr lang="en-GB" sz="1200" b="0" i="0" u="none" strike="noStrike" dirty="0">
                        <a:effectLst/>
                        <a:latin typeface="+mn-lt"/>
                        <a:cs typeface="Arial" panose="020B0604020202020204" pitchFamily="34" charset="0"/>
                      </a:endParaRPr>
                    </a:p>
                  </a:txBody>
                  <a:tcPr marL="121872" marR="121872" marT="45708" marB="4570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ADDS   R0,   R1,   R2</a:t>
                      </a:r>
                    </a:p>
                  </a:txBody>
                  <a:tcPr marL="121872" marR="121872" marT="45708" marB="45708"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R0 = R1 + R2</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baseline="0" dirty="0">
                          <a:effectLst/>
                          <a:latin typeface="+mn-lt"/>
                          <a:cs typeface="Arial" panose="020B0604020202020204" pitchFamily="34" charset="0"/>
                        </a:rPr>
                        <a:t>Update APSR.</a:t>
                      </a:r>
                      <a:endParaRPr lang="en-GB" sz="1200" b="0" i="0" u="none" strike="noStrike" dirty="0">
                        <a:effectLst/>
                        <a:latin typeface="+mn-lt"/>
                        <a:cs typeface="Arial" panose="020B0604020202020204" pitchFamily="34" charset="0"/>
                      </a:endParaRPr>
                    </a:p>
                  </a:txBody>
                  <a:tcPr marL="121872" marR="121872" marT="45708" marB="45708" anchor="ctr"/>
                </a:tc>
                <a:extLst>
                  <a:ext uri="{0D108BD9-81ED-4DB2-BD59-A6C34878D82A}">
                    <a16:rowId xmlns:a16="http://schemas.microsoft.com/office/drawing/2014/main" val="10001"/>
                  </a:ext>
                </a:extLst>
              </a:tr>
              <a:tr h="717761">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ADDS &lt;Rd&gt;, &lt;Rn&gt;, #immed3</a:t>
                      </a:r>
                    </a:p>
                  </a:txBody>
                  <a:tcPr marL="121872" marR="121872" marT="45708" marB="4570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Add an</a:t>
                      </a:r>
                      <a:r>
                        <a:rPr lang="en-GB" sz="1200" b="0" i="0" u="none" strike="noStrike" baseline="0" dirty="0">
                          <a:effectLst/>
                          <a:latin typeface="+mn-lt"/>
                          <a:cs typeface="Arial" panose="020B0604020202020204" pitchFamily="34" charset="0"/>
                        </a:rPr>
                        <a:t> immediate constant into a register.</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Rd = Rn + ZeroExtend(#immed3), update APSR.</a:t>
                      </a:r>
                      <a:endParaRPr lang="en-GB" sz="1200" b="0" i="0" u="none" strike="noStrike" dirty="0">
                        <a:effectLst/>
                        <a:latin typeface="+mn-lt"/>
                        <a:cs typeface="Arial" panose="020B0604020202020204" pitchFamily="34" charset="0"/>
                      </a:endParaRPr>
                    </a:p>
                  </a:txBody>
                  <a:tcPr marL="121872" marR="121872" marT="45708" marB="4570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ADDS   R0,</a:t>
                      </a:r>
                      <a:r>
                        <a:rPr lang="en-GB" sz="1200" b="0" i="0" u="none" strike="noStrike" baseline="0" dirty="0">
                          <a:effectLst/>
                          <a:latin typeface="+mn-lt"/>
                          <a:cs typeface="Arial" panose="020B0604020202020204" pitchFamily="34" charset="0"/>
                        </a:rPr>
                        <a:t>   R1,  #0x01</a:t>
                      </a:r>
                      <a:endParaRPr lang="en-GB" sz="1200" b="0" i="0" u="none" strike="noStrike" dirty="0">
                        <a:effectLst/>
                        <a:latin typeface="+mn-lt"/>
                        <a:cs typeface="Arial" panose="020B0604020202020204" pitchFamily="34" charset="0"/>
                      </a:endParaRPr>
                    </a:p>
                  </a:txBody>
                  <a:tcPr marL="121872" marR="121872" marT="45708" marB="45708"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R0 = R1 + 0x01</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baseline="0" dirty="0">
                          <a:effectLst/>
                          <a:latin typeface="+mn-lt"/>
                          <a:cs typeface="Arial" panose="020B0604020202020204" pitchFamily="34" charset="0"/>
                        </a:rPr>
                        <a:t>Update APSR.</a:t>
                      </a:r>
                      <a:endParaRPr lang="en-GB" sz="1200" b="0" i="0" u="none" strike="noStrike" dirty="0">
                        <a:effectLst/>
                        <a:latin typeface="+mn-lt"/>
                        <a:cs typeface="Arial" panose="020B0604020202020204" pitchFamily="34" charset="0"/>
                      </a:endParaRPr>
                    </a:p>
                  </a:txBody>
                  <a:tcPr marL="121872" marR="121872" marT="45708" marB="45708" anchor="ctr"/>
                </a:tc>
                <a:extLst>
                  <a:ext uri="{0D108BD9-81ED-4DB2-BD59-A6C34878D82A}">
                    <a16:rowId xmlns:a16="http://schemas.microsoft.com/office/drawing/2014/main" val="10002"/>
                  </a:ext>
                </a:extLst>
              </a:tr>
              <a:tr h="717761">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ADDS &lt;Rd&gt;, #immed8</a:t>
                      </a:r>
                    </a:p>
                  </a:txBody>
                  <a:tcPr marL="121872" marR="121872" marT="45708" marB="4570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Add an</a:t>
                      </a:r>
                      <a:r>
                        <a:rPr lang="en-GB" sz="1200" b="0" i="0" u="none" strike="noStrike" baseline="0" dirty="0">
                          <a:effectLst/>
                          <a:latin typeface="+mn-lt"/>
                          <a:cs typeface="Arial" panose="020B0604020202020204" pitchFamily="34" charset="0"/>
                        </a:rPr>
                        <a:t> immediate constant into a register.</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Rd = Rd + ZeroExtend(#immed8), update APSR.</a:t>
                      </a:r>
                      <a:endParaRPr lang="en-GB" sz="1200" b="0" i="0" u="none" strike="noStrike" dirty="0">
                        <a:effectLst/>
                        <a:latin typeface="+mn-lt"/>
                        <a:cs typeface="Arial" panose="020B0604020202020204" pitchFamily="34" charset="0"/>
                      </a:endParaRPr>
                    </a:p>
                  </a:txBody>
                  <a:tcPr marL="121872" marR="121872" marT="45708" marB="4570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ADDS   R0,  </a:t>
                      </a:r>
                      <a:r>
                        <a:rPr lang="en-GB" sz="1200" b="0" i="0" u="none" strike="noStrike" baseline="0" dirty="0">
                          <a:effectLst/>
                          <a:latin typeface="+mn-lt"/>
                          <a:cs typeface="Arial" panose="020B0604020202020204" pitchFamily="34" charset="0"/>
                        </a:rPr>
                        <a:t> #0x01</a:t>
                      </a:r>
                      <a:endParaRPr lang="en-GB" sz="1200" b="0" i="0" u="none" strike="noStrike" dirty="0">
                        <a:effectLst/>
                        <a:latin typeface="+mn-lt"/>
                        <a:cs typeface="Arial" panose="020B0604020202020204" pitchFamily="34" charset="0"/>
                      </a:endParaRPr>
                    </a:p>
                  </a:txBody>
                  <a:tcPr marL="121872" marR="121872" marT="45708" marB="45708"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R0 = R0 + 0x01</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baseline="0" dirty="0">
                          <a:effectLst/>
                          <a:latin typeface="+mn-lt"/>
                          <a:cs typeface="Arial" panose="020B0604020202020204" pitchFamily="34" charset="0"/>
                        </a:rPr>
                        <a:t>Update APSR.</a:t>
                      </a:r>
                      <a:endParaRPr lang="en-GB" sz="1200" b="0" i="0" u="none" strike="noStrike" dirty="0">
                        <a:effectLst/>
                        <a:latin typeface="+mn-lt"/>
                        <a:cs typeface="Arial" panose="020B0604020202020204" pitchFamily="34" charset="0"/>
                      </a:endParaRPr>
                    </a:p>
                  </a:txBody>
                  <a:tcPr marL="121872" marR="121872" marT="45708" marB="45708" anchor="ctr"/>
                </a:tc>
                <a:extLst>
                  <a:ext uri="{0D108BD9-81ED-4DB2-BD59-A6C34878D82A}">
                    <a16:rowId xmlns:a16="http://schemas.microsoft.com/office/drawing/2014/main" val="10003"/>
                  </a:ext>
                </a:extLst>
              </a:tr>
              <a:tr h="512683">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ADD &lt;Rd&gt;,</a:t>
                      </a:r>
                      <a:r>
                        <a:rPr lang="en-GB" sz="1200" b="0" i="0" u="none" strike="noStrike" baseline="0" dirty="0">
                          <a:effectLst/>
                          <a:latin typeface="+mn-lt"/>
                          <a:cs typeface="Arial" panose="020B0604020202020204" pitchFamily="34" charset="0"/>
                        </a:rPr>
                        <a:t> &lt;Rn&gt;</a:t>
                      </a:r>
                      <a:endParaRPr lang="en-GB" sz="1200" b="0" i="0" u="none" strike="noStrike" dirty="0">
                        <a:effectLst/>
                        <a:latin typeface="+mn-lt"/>
                        <a:cs typeface="Arial" panose="020B0604020202020204" pitchFamily="34" charset="0"/>
                      </a:endParaRPr>
                    </a:p>
                  </a:txBody>
                  <a:tcPr marL="121872" marR="121872" marT="45708" marB="4570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Add two registers without updating APSR.</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Rd = Rd + Rm</a:t>
                      </a:r>
                    </a:p>
                  </a:txBody>
                  <a:tcPr marL="121872" marR="121872" marT="45708" marB="4570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ADD   R0,</a:t>
                      </a:r>
                      <a:r>
                        <a:rPr lang="en-GB" sz="1200" b="0" i="0" u="none" strike="noStrike" baseline="0" dirty="0">
                          <a:effectLst/>
                          <a:latin typeface="+mn-lt"/>
                          <a:cs typeface="Arial" panose="020B0604020202020204" pitchFamily="34" charset="0"/>
                        </a:rPr>
                        <a:t>   R1</a:t>
                      </a:r>
                      <a:endParaRPr lang="en-GB" sz="1200" b="0" i="0" u="none" strike="noStrike" dirty="0">
                        <a:effectLst/>
                        <a:latin typeface="+mn-lt"/>
                        <a:cs typeface="Arial" panose="020B0604020202020204" pitchFamily="34" charset="0"/>
                      </a:endParaRPr>
                    </a:p>
                  </a:txBody>
                  <a:tcPr marL="121872" marR="121872" marT="45708" marB="45708"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R0</a:t>
                      </a:r>
                      <a:r>
                        <a:rPr lang="en-GB" sz="1200" b="0" i="0" u="none" strike="noStrike" baseline="0" dirty="0">
                          <a:effectLst/>
                          <a:latin typeface="+mn-lt"/>
                          <a:cs typeface="Arial" panose="020B0604020202020204" pitchFamily="34" charset="0"/>
                        </a:rPr>
                        <a:t> = R0 + R1</a:t>
                      </a:r>
                      <a:endParaRPr lang="en-GB" sz="1200" b="0" i="0" u="none" strike="noStrike" dirty="0">
                        <a:effectLst/>
                        <a:latin typeface="+mn-lt"/>
                        <a:cs typeface="Arial" panose="020B0604020202020204" pitchFamily="34" charset="0"/>
                      </a:endParaRPr>
                    </a:p>
                  </a:txBody>
                  <a:tcPr marL="121872" marR="121872" marT="45708" marB="45708" anchor="ctr"/>
                </a:tc>
                <a:extLst>
                  <a:ext uri="{0D108BD9-81ED-4DB2-BD59-A6C34878D82A}">
                    <a16:rowId xmlns:a16="http://schemas.microsoft.com/office/drawing/2014/main" val="10004"/>
                  </a:ext>
                </a:extLst>
              </a:tr>
              <a:tr h="717761">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ADC</a:t>
                      </a:r>
                      <a:r>
                        <a:rPr lang="en-GB" sz="1200" b="0" i="0" u="none" strike="noStrike" baseline="0" dirty="0">
                          <a:effectLst/>
                          <a:latin typeface="+mn-lt"/>
                          <a:cs typeface="Arial" panose="020B0604020202020204" pitchFamily="34" charset="0"/>
                        </a:rPr>
                        <a:t> &lt;Rd&gt;, &lt;Rm&gt;</a:t>
                      </a:r>
                      <a:endParaRPr lang="en-GB" sz="1200" b="0" i="0" u="none" strike="noStrike" dirty="0">
                        <a:effectLst/>
                        <a:latin typeface="+mn-lt"/>
                        <a:cs typeface="Arial" panose="020B0604020202020204" pitchFamily="34" charset="0"/>
                      </a:endParaRPr>
                    </a:p>
                  </a:txBody>
                  <a:tcPr marL="121872" marR="121872" marT="45708" marB="4570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Add with carry and update APSR.</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Rd = Rd + Rm + Carry</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Update APSR.</a:t>
                      </a:r>
                    </a:p>
                  </a:txBody>
                  <a:tcPr marL="121872" marR="121872" marT="45708" marB="4570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ADCS   R0,   R1</a:t>
                      </a:r>
                    </a:p>
                  </a:txBody>
                  <a:tcPr marL="121872" marR="121872" marT="45708" marB="45708"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R0 = R0 + R1 + Carry</a:t>
                      </a:r>
                    </a:p>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Update APSR.</a:t>
                      </a:r>
                    </a:p>
                  </a:txBody>
                  <a:tcPr marL="121872" marR="121872" marT="45708" marB="45708" anchor="ctr"/>
                </a:tc>
                <a:extLst>
                  <a:ext uri="{0D108BD9-81ED-4DB2-BD59-A6C34878D82A}">
                    <a16:rowId xmlns:a16="http://schemas.microsoft.com/office/drawing/2014/main" val="10005"/>
                  </a:ext>
                </a:extLst>
              </a:tr>
              <a:tr h="717761">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ADD &lt;Rd&gt;, PC, #immed8</a:t>
                      </a:r>
                    </a:p>
                  </a:txBody>
                  <a:tcPr marL="121872" marR="121872" marT="45708" marB="4570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Add an immediate constant with PC to a register</a:t>
                      </a:r>
                      <a:r>
                        <a:rPr lang="en-GB" sz="1200" b="0" i="0" u="none" strike="noStrike" baseline="0" dirty="0">
                          <a:effectLst/>
                          <a:latin typeface="+mn-lt"/>
                          <a:cs typeface="Arial" panose="020B0604020202020204" pitchFamily="34" charset="0"/>
                        </a:rPr>
                        <a:t> without updating APSR.</a:t>
                      </a:r>
                      <a:endParaRPr lang="en-GB" sz="1200" b="0" i="0" u="none" strike="noStrike" dirty="0">
                        <a:effectLst/>
                        <a:latin typeface="+mn-lt"/>
                        <a:cs typeface="Arial" panose="020B0604020202020204" pitchFamily="34" charset="0"/>
                      </a:endParaRPr>
                    </a:p>
                  </a:txBody>
                  <a:tcPr marL="121872" marR="121872" marT="45708" marB="4570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ADD   R0,   PC,  #0x04</a:t>
                      </a:r>
                    </a:p>
                  </a:txBody>
                  <a:tcPr marL="121872" marR="121872" marT="45708" marB="45708"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R0 = PC + 0x04</a:t>
                      </a:r>
                    </a:p>
                  </a:txBody>
                  <a:tcPr marL="121872" marR="121872" marT="45708" marB="4570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04654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pPr marL="0" indent="0">
              <a:buNone/>
            </a:pPr>
            <a:r>
              <a:rPr lang="en-US" altLang="en-US" dirty="0">
                <a:ea typeface="ＭＳ Ｐゴシック" panose="020B0600070205080204" pitchFamily="34" charset="-128"/>
              </a:rPr>
              <a:t>At the end of this lecture, you should be able to</a:t>
            </a:r>
            <a:r>
              <a:rPr lang="en-US" altLang="en-US" dirty="0">
                <a:solidFill>
                  <a:schemeClr val="accent5"/>
                </a:solidFill>
                <a:ea typeface="ＭＳ Ｐゴシック" panose="020B0600070205080204" pitchFamily="34" charset="-128"/>
              </a:rPr>
              <a:t>:</a:t>
            </a:r>
          </a:p>
          <a:p>
            <a:r>
              <a:rPr lang="en-GB" dirty="0">
                <a:ea typeface="ＭＳ Ｐゴシック" panose="020B0600070205080204" pitchFamily="34" charset="-128"/>
              </a:rPr>
              <a:t>Explain key features of the Thumb instruction sets. </a:t>
            </a:r>
          </a:p>
          <a:p>
            <a:r>
              <a:rPr lang="en-GB" dirty="0">
                <a:ea typeface="ＭＳ Ｐゴシック" panose="020B0600070205080204" pitchFamily="34" charset="-128"/>
              </a:rPr>
              <a:t>Use Arm instruction sets to write simple Arm assembly code. </a:t>
            </a:r>
          </a:p>
          <a:p>
            <a:r>
              <a:rPr lang="en-GB" dirty="0">
                <a:ea typeface="ＭＳ Ｐゴシック" panose="020B0600070205080204" pitchFamily="34" charset="-128"/>
              </a:rPr>
              <a:t>Outline the low power requirement of the Cortex-M0 processor. </a:t>
            </a:r>
          </a:p>
          <a:p>
            <a:r>
              <a:rPr lang="en-GB" dirty="0">
                <a:ea typeface="ＭＳ Ｐゴシック" panose="020B0600070205080204" pitchFamily="34" charset="-128"/>
              </a:rPr>
              <a:t>Describe the low power features of the Cortex-M0 processor. </a:t>
            </a:r>
            <a:endParaRPr lang="en-US" dirty="0">
              <a:cs typeface="+mn-cs"/>
            </a:endParaRPr>
          </a:p>
        </p:txBody>
      </p:sp>
    </p:spTree>
    <p:extLst>
      <p:ext uri="{BB962C8B-B14F-4D97-AF65-F5344CB8AC3E}">
        <p14:creationId xmlns:p14="http://schemas.microsoft.com/office/powerpoint/2010/main" val="1136888500"/>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Arithmetic SUB, MUL</a:t>
            </a:r>
            <a:endParaRPr lang="en-US" dirty="0"/>
          </a:p>
        </p:txBody>
      </p:sp>
      <p:graphicFrame>
        <p:nvGraphicFramePr>
          <p:cNvPr id="6" name="Table 5">
            <a:extLst>
              <a:ext uri="{FF2B5EF4-FFF2-40B4-BE49-F238E27FC236}">
                <a16:creationId xmlns:a16="http://schemas.microsoft.com/office/drawing/2014/main" id="{7BAEA640-EEE2-40B2-A532-40A875232EE2}"/>
              </a:ext>
            </a:extLst>
          </p:cNvPr>
          <p:cNvGraphicFramePr>
            <a:graphicFrameLocks noGrp="1"/>
          </p:cNvGraphicFramePr>
          <p:nvPr/>
        </p:nvGraphicFramePr>
        <p:xfrm>
          <a:off x="492125" y="1549827"/>
          <a:ext cx="11552486" cy="4170365"/>
        </p:xfrm>
        <a:graphic>
          <a:graphicData uri="http://schemas.openxmlformats.org/drawingml/2006/table">
            <a:tbl>
              <a:tblPr firstRow="1" bandRow="1">
                <a:tableStyleId>{5C22544A-7EE6-4342-B048-85BDC9FD1C3A}</a:tableStyleId>
              </a:tblPr>
              <a:tblGrid>
                <a:gridCol w="2894469">
                  <a:extLst>
                    <a:ext uri="{9D8B030D-6E8A-4147-A177-3AD203B41FA5}">
                      <a16:colId xmlns:a16="http://schemas.microsoft.com/office/drawing/2014/main" val="20000"/>
                    </a:ext>
                  </a:extLst>
                </a:gridCol>
                <a:gridCol w="4532129">
                  <a:extLst>
                    <a:ext uri="{9D8B030D-6E8A-4147-A177-3AD203B41FA5}">
                      <a16:colId xmlns:a16="http://schemas.microsoft.com/office/drawing/2014/main" val="20001"/>
                    </a:ext>
                  </a:extLst>
                </a:gridCol>
                <a:gridCol w="2361277">
                  <a:extLst>
                    <a:ext uri="{9D8B030D-6E8A-4147-A177-3AD203B41FA5}">
                      <a16:colId xmlns:a16="http://schemas.microsoft.com/office/drawing/2014/main" val="20002"/>
                    </a:ext>
                  </a:extLst>
                </a:gridCol>
                <a:gridCol w="1764611">
                  <a:extLst>
                    <a:ext uri="{9D8B030D-6E8A-4147-A177-3AD203B41FA5}">
                      <a16:colId xmlns:a16="http://schemas.microsoft.com/office/drawing/2014/main" val="20003"/>
                    </a:ext>
                  </a:extLst>
                </a:gridCol>
              </a:tblGrid>
              <a:tr h="518161">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Syntax</a:t>
                      </a:r>
                      <a:endParaRPr lang="en-GB" sz="1400" b="0" i="0" u="none" strike="noStrike" dirty="0">
                        <a:effectLst/>
                        <a:latin typeface="+mn-lt"/>
                        <a:cs typeface="Arial" panose="020B0604020202020204" pitchFamily="34" charset="0"/>
                      </a:endParaRPr>
                    </a:p>
                  </a:txBody>
                  <a:tcPr marL="121872" marR="121872" marT="45718" marB="45718"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Description</a:t>
                      </a:r>
                      <a:r>
                        <a:rPr lang="en-GB" sz="1400" b="1" i="0" u="none" strike="noStrike" kern="1200" baseline="0" dirty="0">
                          <a:solidFill>
                            <a:srgbClr val="FFFFFF"/>
                          </a:solidFill>
                          <a:effectLst/>
                          <a:latin typeface="+mn-lt"/>
                          <a:cs typeface="Arial" panose="020B0604020202020204" pitchFamily="34" charset="0"/>
                        </a:rPr>
                        <a:t> </a:t>
                      </a:r>
                      <a:endParaRPr lang="en-GB" sz="1400" b="0" i="0" u="none" strike="noStrike" dirty="0">
                        <a:effectLst/>
                        <a:latin typeface="+mn-lt"/>
                        <a:cs typeface="Arial" panose="020B0604020202020204" pitchFamily="34" charset="0"/>
                      </a:endParaRPr>
                    </a:p>
                  </a:txBody>
                  <a:tcPr marL="121872" marR="121872" marT="45718" marB="45718"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a:t>
                      </a:r>
                      <a:endParaRPr lang="en-GB" sz="1400" b="0" i="0" u="none" strike="noStrike" dirty="0">
                        <a:effectLst/>
                        <a:latin typeface="+mn-lt"/>
                        <a:cs typeface="Arial" panose="020B0604020202020204" pitchFamily="34" charset="0"/>
                      </a:endParaRPr>
                    </a:p>
                  </a:txBody>
                  <a:tcPr marL="121872" marR="121872" marT="45718" marB="45718"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 explanation</a:t>
                      </a:r>
                      <a:endParaRPr lang="en-GB" sz="1400" b="0" i="0" u="none" strike="noStrike" dirty="0">
                        <a:effectLst/>
                        <a:latin typeface="+mn-lt"/>
                        <a:cs typeface="Arial" panose="020B0604020202020204" pitchFamily="34" charset="0"/>
                      </a:endParaRPr>
                    </a:p>
                  </a:txBody>
                  <a:tcPr marL="121872" marR="121872" marT="45718" marB="45718" anchor="ctr"/>
                </a:tc>
                <a:extLst>
                  <a:ext uri="{0D108BD9-81ED-4DB2-BD59-A6C34878D82A}">
                    <a16:rowId xmlns:a16="http://schemas.microsoft.com/office/drawing/2014/main" val="10000"/>
                  </a:ext>
                </a:extLst>
              </a:tr>
              <a:tr h="751926">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SUBS &lt;Rd&gt;, &lt;Rn&gt;, &lt;Rm&gt;</a:t>
                      </a:r>
                    </a:p>
                  </a:txBody>
                  <a:tcPr marL="121872" marR="121872" marT="45718" marB="4571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Subtract two registers.</a:t>
                      </a:r>
                      <a:endParaRPr lang="en-GB" sz="1200" b="0" i="0" u="none" strike="noStrike" baseline="0" dirty="0">
                        <a:effectLst/>
                        <a:latin typeface="+mn-lt"/>
                        <a:cs typeface="Arial" panose="020B0604020202020204" pitchFamily="34" charset="0"/>
                      </a:endParaRP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Rd = Rn - Rm</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Update APSR.</a:t>
                      </a:r>
                      <a:endParaRPr lang="en-GB" sz="1200" b="0" i="0" u="none" strike="noStrike" dirty="0">
                        <a:effectLst/>
                        <a:latin typeface="+mn-lt"/>
                        <a:cs typeface="Arial" panose="020B0604020202020204" pitchFamily="34" charset="0"/>
                      </a:endParaRPr>
                    </a:p>
                  </a:txBody>
                  <a:tcPr marL="121872" marR="121872" marT="45718" marB="4571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SUBS   R0,   R1,   R2</a:t>
                      </a:r>
                    </a:p>
                  </a:txBody>
                  <a:tcPr marL="121872" marR="121872" marT="45718" marB="45718"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R0 = R1 - R2</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baseline="0" dirty="0">
                          <a:effectLst/>
                          <a:latin typeface="+mn-lt"/>
                          <a:cs typeface="Arial" panose="020B0604020202020204" pitchFamily="34" charset="0"/>
                        </a:rPr>
                        <a:t>Update APSR.</a:t>
                      </a:r>
                      <a:endParaRPr lang="en-GB" sz="1200" b="0" i="0" u="none" strike="noStrike" dirty="0">
                        <a:effectLst/>
                        <a:latin typeface="+mn-lt"/>
                        <a:cs typeface="Arial" panose="020B0604020202020204" pitchFamily="34" charset="0"/>
                      </a:endParaRPr>
                    </a:p>
                  </a:txBody>
                  <a:tcPr marL="121872" marR="121872" marT="45718" marB="45718" anchor="ctr"/>
                </a:tc>
                <a:extLst>
                  <a:ext uri="{0D108BD9-81ED-4DB2-BD59-A6C34878D82A}">
                    <a16:rowId xmlns:a16="http://schemas.microsoft.com/office/drawing/2014/main" val="10001"/>
                  </a:ext>
                </a:extLst>
              </a:tr>
              <a:tr h="537088">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SUBS &lt;Rd&gt;, &lt;Rn&gt;, #immed3</a:t>
                      </a:r>
                    </a:p>
                  </a:txBody>
                  <a:tcPr marL="121872" marR="121872" marT="45718" marB="4571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Subtract</a:t>
                      </a:r>
                      <a:r>
                        <a:rPr lang="en-GB" sz="1200" b="0" i="0" u="none" strike="noStrike" baseline="0" dirty="0">
                          <a:effectLst/>
                          <a:latin typeface="+mn-lt"/>
                          <a:cs typeface="Arial" panose="020B0604020202020204" pitchFamily="34" charset="0"/>
                        </a:rPr>
                        <a:t> </a:t>
                      </a:r>
                      <a:r>
                        <a:rPr lang="en-GB" sz="1200" b="0" i="0" u="none" strike="noStrike" dirty="0">
                          <a:effectLst/>
                          <a:latin typeface="+mn-lt"/>
                          <a:cs typeface="Arial" panose="020B0604020202020204" pitchFamily="34" charset="0"/>
                        </a:rPr>
                        <a:t>a register with an immediate constant.</a:t>
                      </a:r>
                      <a:endParaRPr lang="en-GB" sz="1200" b="0" i="0" u="none" strike="noStrike" baseline="0" dirty="0">
                        <a:effectLst/>
                        <a:latin typeface="+mn-lt"/>
                        <a:cs typeface="Arial" panose="020B0604020202020204" pitchFamily="34" charset="0"/>
                      </a:endParaRP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Rd = Rn - ZeroExtend(#immed3), update APSR.</a:t>
                      </a:r>
                      <a:endParaRPr lang="en-GB" sz="1200" b="0" i="0" u="none" strike="noStrike" dirty="0">
                        <a:effectLst/>
                        <a:latin typeface="+mn-lt"/>
                        <a:cs typeface="Arial" panose="020B0604020202020204" pitchFamily="34" charset="0"/>
                      </a:endParaRPr>
                    </a:p>
                  </a:txBody>
                  <a:tcPr marL="121872" marR="121872" marT="45718" marB="4571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SUBS   R0,</a:t>
                      </a:r>
                      <a:r>
                        <a:rPr lang="en-GB" sz="1200" b="0" i="0" u="none" strike="noStrike" baseline="0" dirty="0">
                          <a:effectLst/>
                          <a:latin typeface="+mn-lt"/>
                          <a:cs typeface="Arial" panose="020B0604020202020204" pitchFamily="34" charset="0"/>
                        </a:rPr>
                        <a:t>  R1, #0x01</a:t>
                      </a:r>
                      <a:endParaRPr lang="en-GB" sz="1200" b="0" i="0" u="none" strike="noStrike" dirty="0">
                        <a:effectLst/>
                        <a:latin typeface="+mn-lt"/>
                        <a:cs typeface="Arial" panose="020B0604020202020204" pitchFamily="34" charset="0"/>
                      </a:endParaRPr>
                    </a:p>
                  </a:txBody>
                  <a:tcPr marL="121872" marR="121872" marT="45718" marB="45718"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R0 = R1 - 0x01</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baseline="0" dirty="0">
                          <a:effectLst/>
                          <a:latin typeface="+mn-lt"/>
                          <a:cs typeface="Arial" panose="020B0604020202020204" pitchFamily="34" charset="0"/>
                        </a:rPr>
                        <a:t>Update APSR.</a:t>
                      </a:r>
                      <a:endParaRPr lang="en-GB" sz="1200" b="0" i="0" u="none" strike="noStrike" dirty="0">
                        <a:effectLst/>
                        <a:latin typeface="+mn-lt"/>
                        <a:cs typeface="Arial" panose="020B0604020202020204" pitchFamily="34" charset="0"/>
                      </a:endParaRPr>
                    </a:p>
                  </a:txBody>
                  <a:tcPr marL="121872" marR="121872" marT="45718" marB="45718" anchor="ctr"/>
                </a:tc>
                <a:extLst>
                  <a:ext uri="{0D108BD9-81ED-4DB2-BD59-A6C34878D82A}">
                    <a16:rowId xmlns:a16="http://schemas.microsoft.com/office/drawing/2014/main" val="10002"/>
                  </a:ext>
                </a:extLst>
              </a:tr>
              <a:tr h="537088">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SUBS &lt;Rd&gt;, #immed8</a:t>
                      </a:r>
                    </a:p>
                  </a:txBody>
                  <a:tcPr marL="121872" marR="121872" marT="45718" marB="4571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Subtract</a:t>
                      </a:r>
                      <a:r>
                        <a:rPr lang="en-GB" sz="1200" b="0" i="0" u="none" strike="noStrike" baseline="0" dirty="0">
                          <a:effectLst/>
                          <a:latin typeface="+mn-lt"/>
                          <a:cs typeface="Arial" panose="020B0604020202020204" pitchFamily="34" charset="0"/>
                        </a:rPr>
                        <a:t> </a:t>
                      </a:r>
                      <a:r>
                        <a:rPr lang="en-GB" sz="1200" b="0" i="0" u="none" strike="noStrike" dirty="0">
                          <a:effectLst/>
                          <a:latin typeface="+mn-lt"/>
                          <a:cs typeface="Arial" panose="020B0604020202020204" pitchFamily="34" charset="0"/>
                        </a:rPr>
                        <a:t>a register with an immediate constant.</a:t>
                      </a:r>
                      <a:endParaRPr lang="en-GB" sz="1200" b="0" i="0" u="none" strike="noStrike" baseline="0" dirty="0">
                        <a:effectLst/>
                        <a:latin typeface="+mn-lt"/>
                        <a:cs typeface="Arial" panose="020B0604020202020204" pitchFamily="34" charset="0"/>
                      </a:endParaRP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Rd = Rd - ZeroExtend(#immed8), update APSR.</a:t>
                      </a:r>
                      <a:endParaRPr lang="en-GB" sz="1200" b="0" i="0" u="none" strike="noStrike" dirty="0">
                        <a:effectLst/>
                        <a:latin typeface="+mn-lt"/>
                        <a:cs typeface="Arial" panose="020B0604020202020204" pitchFamily="34" charset="0"/>
                      </a:endParaRPr>
                    </a:p>
                  </a:txBody>
                  <a:tcPr marL="121872" marR="121872" marT="45718" marB="4571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SUBS   R0,  </a:t>
                      </a:r>
                      <a:r>
                        <a:rPr lang="en-GB" sz="1200" b="0" i="0" u="none" strike="noStrike" baseline="0" dirty="0">
                          <a:effectLst/>
                          <a:latin typeface="+mn-lt"/>
                          <a:cs typeface="Arial" panose="020B0604020202020204" pitchFamily="34" charset="0"/>
                        </a:rPr>
                        <a:t> #0x01</a:t>
                      </a:r>
                      <a:endParaRPr lang="en-GB" sz="1200" b="0" i="0" u="none" strike="noStrike" dirty="0">
                        <a:effectLst/>
                        <a:latin typeface="+mn-lt"/>
                        <a:cs typeface="Arial" panose="020B0604020202020204" pitchFamily="34" charset="0"/>
                      </a:endParaRPr>
                    </a:p>
                  </a:txBody>
                  <a:tcPr marL="121872" marR="121872" marT="45718" marB="45718"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R0 = R0 - 0x01</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baseline="0" dirty="0">
                          <a:effectLst/>
                          <a:latin typeface="+mn-lt"/>
                          <a:cs typeface="Arial" panose="020B0604020202020204" pitchFamily="34" charset="0"/>
                        </a:rPr>
                        <a:t>Update APSR.</a:t>
                      </a:r>
                      <a:endParaRPr lang="en-GB" sz="1200" b="0" i="0" u="none" strike="noStrike" dirty="0">
                        <a:effectLst/>
                        <a:latin typeface="+mn-lt"/>
                        <a:cs typeface="Arial" panose="020B0604020202020204" pitchFamily="34" charset="0"/>
                      </a:endParaRPr>
                    </a:p>
                  </a:txBody>
                  <a:tcPr marL="121872" marR="121872" marT="45718" marB="45718" anchor="ctr"/>
                </a:tc>
                <a:extLst>
                  <a:ext uri="{0D108BD9-81ED-4DB2-BD59-A6C34878D82A}">
                    <a16:rowId xmlns:a16="http://schemas.microsoft.com/office/drawing/2014/main" val="10003"/>
                  </a:ext>
                </a:extLst>
              </a:tr>
              <a:tr h="751926">
                <a:tc>
                  <a:txBody>
                    <a:bodyPr/>
                    <a:lstStyle/>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SBCS &lt;Rd&gt;, &lt;Rd&gt;, &lt;Rm&gt;</a:t>
                      </a:r>
                      <a:endParaRPr lang="en-GB" sz="1200" b="0" i="0" u="none" strike="noStrike" dirty="0">
                        <a:effectLst/>
                        <a:latin typeface="+mn-lt"/>
                        <a:cs typeface="Arial" panose="020B0604020202020204" pitchFamily="34" charset="0"/>
                      </a:endParaRPr>
                    </a:p>
                  </a:txBody>
                  <a:tcPr marL="121872" marR="121872" marT="45718" marB="4571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Subtract</a:t>
                      </a:r>
                      <a:r>
                        <a:rPr lang="en-GB" sz="1200" b="0" i="0" u="none" strike="noStrike" baseline="0" dirty="0">
                          <a:effectLst/>
                          <a:latin typeface="+mn-lt"/>
                          <a:cs typeface="Arial" panose="020B0604020202020204" pitchFamily="34" charset="0"/>
                        </a:rPr>
                        <a:t> with carry (borrow).</a:t>
                      </a:r>
                      <a:endParaRPr lang="en-GB" sz="1200" b="0" i="0" u="none" strike="noStrike" dirty="0">
                        <a:effectLst/>
                        <a:latin typeface="+mn-lt"/>
                        <a:cs typeface="Arial" panose="020B0604020202020204" pitchFamily="34" charset="0"/>
                      </a:endParaRP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Rd = Rd - Rm - Borrow</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Update APSR.</a:t>
                      </a:r>
                    </a:p>
                  </a:txBody>
                  <a:tcPr marL="121872" marR="121872" marT="45718" marB="4571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SBCS   R0,   R0,  R1</a:t>
                      </a:r>
                    </a:p>
                  </a:txBody>
                  <a:tcPr marL="121872" marR="121872" marT="45718" marB="45718"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R0 = R0 - R1 - Borrow</a:t>
                      </a:r>
                    </a:p>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Update APSR.</a:t>
                      </a:r>
                    </a:p>
                  </a:txBody>
                  <a:tcPr marL="121872" marR="121872" marT="45718" marB="45718" anchor="ctr"/>
                </a:tc>
                <a:extLst>
                  <a:ext uri="{0D108BD9-81ED-4DB2-BD59-A6C34878D82A}">
                    <a16:rowId xmlns:a16="http://schemas.microsoft.com/office/drawing/2014/main" val="10004"/>
                  </a:ext>
                </a:extLst>
              </a:tr>
              <a:tr h="537088">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RSBS &lt;Rd&gt;, &lt;Rm&gt;, #0</a:t>
                      </a:r>
                    </a:p>
                  </a:txBody>
                  <a:tcPr marL="121872" marR="121872" marT="45718" marB="4571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Reverse</a:t>
                      </a:r>
                      <a:r>
                        <a:rPr lang="en-GB" sz="1200" b="0" i="0" u="none" strike="noStrike" baseline="0" dirty="0">
                          <a:effectLst/>
                          <a:latin typeface="+mn-lt"/>
                          <a:cs typeface="Arial" panose="020B0604020202020204" pitchFamily="34" charset="0"/>
                        </a:rPr>
                        <a:t> subtract (negative).</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Rd = 0 - Rm, update APSR.</a:t>
                      </a:r>
                      <a:endParaRPr lang="en-GB" sz="1200" b="0" i="0" u="none" strike="noStrike" dirty="0">
                        <a:effectLst/>
                        <a:latin typeface="+mn-lt"/>
                        <a:cs typeface="Arial" panose="020B0604020202020204" pitchFamily="34" charset="0"/>
                      </a:endParaRPr>
                    </a:p>
                  </a:txBody>
                  <a:tcPr marL="121872" marR="121872" marT="45718" marB="4571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RSBS</a:t>
                      </a:r>
                      <a:r>
                        <a:rPr lang="en-GB" sz="1200" b="0" i="0" u="none" strike="noStrike" baseline="0" dirty="0">
                          <a:effectLst/>
                          <a:latin typeface="+mn-lt"/>
                          <a:cs typeface="Arial" panose="020B0604020202020204" pitchFamily="34" charset="0"/>
                        </a:rPr>
                        <a:t>   R0,   R0,   #0</a:t>
                      </a:r>
                      <a:endParaRPr lang="en-GB" sz="1200" b="0" i="0" u="none" strike="noStrike" dirty="0">
                        <a:effectLst/>
                        <a:latin typeface="+mn-lt"/>
                        <a:cs typeface="Arial" panose="020B0604020202020204" pitchFamily="34" charset="0"/>
                      </a:endParaRPr>
                    </a:p>
                  </a:txBody>
                  <a:tcPr marL="121872" marR="121872" marT="45718" marB="45718"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R0 = - R0</a:t>
                      </a:r>
                    </a:p>
                  </a:txBody>
                  <a:tcPr marL="121872" marR="121872" marT="45718" marB="45718" anchor="ctr"/>
                </a:tc>
                <a:extLst>
                  <a:ext uri="{0D108BD9-81ED-4DB2-BD59-A6C34878D82A}">
                    <a16:rowId xmlns:a16="http://schemas.microsoft.com/office/drawing/2014/main" val="10005"/>
                  </a:ext>
                </a:extLst>
              </a:tr>
              <a:tr h="537088">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MULS</a:t>
                      </a:r>
                      <a:r>
                        <a:rPr lang="en-GB" sz="1200" b="0" i="0" u="none" strike="noStrike" baseline="0" dirty="0">
                          <a:effectLst/>
                          <a:latin typeface="+mn-lt"/>
                          <a:cs typeface="Arial" panose="020B0604020202020204" pitchFamily="34" charset="0"/>
                        </a:rPr>
                        <a:t> &lt;Rd&gt;, &lt;Rm&gt;, &lt;Rd&gt;</a:t>
                      </a:r>
                      <a:endParaRPr lang="en-GB" sz="1200" b="0" i="0" u="none" strike="noStrike" dirty="0">
                        <a:effectLst/>
                        <a:latin typeface="+mn-lt"/>
                        <a:cs typeface="Arial" panose="020B0604020202020204" pitchFamily="34" charset="0"/>
                      </a:endParaRPr>
                    </a:p>
                  </a:txBody>
                  <a:tcPr marL="121872" marR="121872" marT="45718" marB="4571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Multiply two registers.</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Rd</a:t>
                      </a:r>
                      <a:r>
                        <a:rPr lang="en-GB" sz="1200" b="0" i="0" u="none" strike="noStrike" baseline="0" dirty="0">
                          <a:effectLst/>
                          <a:latin typeface="+mn-lt"/>
                          <a:cs typeface="Arial" panose="020B0604020202020204" pitchFamily="34" charset="0"/>
                        </a:rPr>
                        <a:t> = Rd × Rm, update APSR.</a:t>
                      </a:r>
                      <a:endParaRPr lang="en-GB" sz="1200" b="0" i="0" u="none" strike="noStrike" dirty="0">
                        <a:effectLst/>
                        <a:latin typeface="+mn-lt"/>
                        <a:cs typeface="Arial" panose="020B0604020202020204" pitchFamily="34" charset="0"/>
                      </a:endParaRPr>
                    </a:p>
                  </a:txBody>
                  <a:tcPr marL="121872" marR="121872" marT="45718" marB="45718"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MULS</a:t>
                      </a:r>
                      <a:r>
                        <a:rPr lang="en-GB" sz="1200" b="0" i="0" u="none" strike="noStrike" baseline="0" dirty="0">
                          <a:effectLst/>
                          <a:latin typeface="+mn-lt"/>
                          <a:cs typeface="Arial" panose="020B0604020202020204" pitchFamily="34" charset="0"/>
                        </a:rPr>
                        <a:t>   R0,   R1,    R0</a:t>
                      </a:r>
                      <a:endParaRPr lang="en-GB" sz="1200" b="0" i="0" u="none" strike="noStrike" dirty="0">
                        <a:effectLst/>
                        <a:latin typeface="+mn-lt"/>
                        <a:cs typeface="Arial" panose="020B0604020202020204" pitchFamily="34" charset="0"/>
                      </a:endParaRPr>
                    </a:p>
                  </a:txBody>
                  <a:tcPr marL="121872" marR="121872" marT="45718" marB="45718"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R0 = R0 × R1</a:t>
                      </a:r>
                    </a:p>
                  </a:txBody>
                  <a:tcPr marL="121872" marR="121872" marT="45718" marB="45718"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8199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Arithmetic CMP</a:t>
            </a:r>
            <a:endParaRPr lang="en-US" dirty="0"/>
          </a:p>
        </p:txBody>
      </p:sp>
      <p:graphicFrame>
        <p:nvGraphicFramePr>
          <p:cNvPr id="6" name="Table 5">
            <a:extLst>
              <a:ext uri="{FF2B5EF4-FFF2-40B4-BE49-F238E27FC236}">
                <a16:creationId xmlns:a16="http://schemas.microsoft.com/office/drawing/2014/main" id="{E4ACDC61-4986-4231-817A-505CD838D243}"/>
              </a:ext>
            </a:extLst>
          </p:cNvPr>
          <p:cNvGraphicFramePr>
            <a:graphicFrameLocks noGrp="1"/>
          </p:cNvGraphicFramePr>
          <p:nvPr/>
        </p:nvGraphicFramePr>
        <p:xfrm>
          <a:off x="492125" y="1563476"/>
          <a:ext cx="11552486" cy="2959099"/>
        </p:xfrm>
        <a:graphic>
          <a:graphicData uri="http://schemas.openxmlformats.org/drawingml/2006/table">
            <a:tbl>
              <a:tblPr firstRow="1" bandRow="1">
                <a:tableStyleId>{5C22544A-7EE6-4342-B048-85BDC9FD1C3A}</a:tableStyleId>
              </a:tblPr>
              <a:tblGrid>
                <a:gridCol w="2894469">
                  <a:extLst>
                    <a:ext uri="{9D8B030D-6E8A-4147-A177-3AD203B41FA5}">
                      <a16:colId xmlns:a16="http://schemas.microsoft.com/office/drawing/2014/main" val="20000"/>
                    </a:ext>
                  </a:extLst>
                </a:gridCol>
                <a:gridCol w="4532129">
                  <a:extLst>
                    <a:ext uri="{9D8B030D-6E8A-4147-A177-3AD203B41FA5}">
                      <a16:colId xmlns:a16="http://schemas.microsoft.com/office/drawing/2014/main" val="20001"/>
                    </a:ext>
                  </a:extLst>
                </a:gridCol>
                <a:gridCol w="2285107">
                  <a:extLst>
                    <a:ext uri="{9D8B030D-6E8A-4147-A177-3AD203B41FA5}">
                      <a16:colId xmlns:a16="http://schemas.microsoft.com/office/drawing/2014/main" val="20002"/>
                    </a:ext>
                  </a:extLst>
                </a:gridCol>
                <a:gridCol w="1840781">
                  <a:extLst>
                    <a:ext uri="{9D8B030D-6E8A-4147-A177-3AD203B41FA5}">
                      <a16:colId xmlns:a16="http://schemas.microsoft.com/office/drawing/2014/main" val="20003"/>
                    </a:ext>
                  </a:extLst>
                </a:gridCol>
              </a:tblGrid>
              <a:tr h="518266">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Syntax</a:t>
                      </a:r>
                      <a:endParaRPr lang="en-GB" sz="1400" b="0" i="0" u="none" strike="noStrike" dirty="0">
                        <a:effectLst/>
                        <a:latin typeface="+mn-lt"/>
                        <a:cs typeface="Arial" panose="020B0604020202020204" pitchFamily="34" charset="0"/>
                      </a:endParaRPr>
                    </a:p>
                  </a:txBody>
                  <a:tcPr marL="121872" marR="121872" marT="45727" marB="45727"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Description</a:t>
                      </a:r>
                      <a:r>
                        <a:rPr lang="en-GB" sz="1400" b="1" i="0" u="none" strike="noStrike" kern="1200" baseline="0" dirty="0">
                          <a:solidFill>
                            <a:srgbClr val="FFFFFF"/>
                          </a:solidFill>
                          <a:effectLst/>
                          <a:latin typeface="+mn-lt"/>
                          <a:cs typeface="Arial" panose="020B0604020202020204" pitchFamily="34" charset="0"/>
                        </a:rPr>
                        <a:t> </a:t>
                      </a:r>
                      <a:endParaRPr lang="en-GB" sz="1400" b="0" i="0" u="none" strike="noStrike" dirty="0">
                        <a:effectLst/>
                        <a:latin typeface="+mn-lt"/>
                        <a:cs typeface="Arial" panose="020B0604020202020204" pitchFamily="34" charset="0"/>
                      </a:endParaRPr>
                    </a:p>
                  </a:txBody>
                  <a:tcPr marL="121872" marR="121872" marT="45727" marB="45727"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a:t>
                      </a:r>
                      <a:endParaRPr lang="en-GB" sz="1400" b="0" i="0" u="none" strike="noStrike" dirty="0">
                        <a:effectLst/>
                        <a:latin typeface="+mn-lt"/>
                        <a:cs typeface="Arial" panose="020B0604020202020204" pitchFamily="34" charset="0"/>
                      </a:endParaRPr>
                    </a:p>
                  </a:txBody>
                  <a:tcPr marL="121872" marR="121872" marT="45727" marB="45727"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 explanation</a:t>
                      </a:r>
                      <a:endParaRPr lang="en-GB" sz="1400" b="0" i="0" u="none" strike="noStrike" dirty="0">
                        <a:effectLst/>
                        <a:latin typeface="+mn-lt"/>
                        <a:cs typeface="Arial" panose="020B0604020202020204" pitchFamily="34" charset="0"/>
                      </a:endParaRPr>
                    </a:p>
                  </a:txBody>
                  <a:tcPr marL="121872" marR="121872" marT="45727" marB="45727" anchor="ctr"/>
                </a:tc>
                <a:extLst>
                  <a:ext uri="{0D108BD9-81ED-4DB2-BD59-A6C34878D82A}">
                    <a16:rowId xmlns:a16="http://schemas.microsoft.com/office/drawing/2014/main" val="10000"/>
                  </a:ext>
                </a:extLst>
              </a:tr>
              <a:tr h="813611">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CMP</a:t>
                      </a:r>
                      <a:r>
                        <a:rPr lang="en-GB" sz="1200" b="0" i="0" u="none" strike="noStrike" baseline="0" dirty="0">
                          <a:effectLst/>
                          <a:latin typeface="+mn-lt"/>
                          <a:cs typeface="Arial" panose="020B0604020202020204" pitchFamily="34" charset="0"/>
                        </a:rPr>
                        <a:t> &lt;Rn&gt;, &lt;Rm&gt;</a:t>
                      </a:r>
                      <a:endParaRPr lang="en-GB" sz="1200" b="0" i="0" u="none" strike="noStrike" dirty="0">
                        <a:effectLst/>
                        <a:latin typeface="+mn-lt"/>
                        <a:cs typeface="Arial" panose="020B0604020202020204" pitchFamily="34" charset="0"/>
                      </a:endParaRPr>
                    </a:p>
                  </a:txBody>
                  <a:tcPr marL="121872" marR="121872" marT="45727" marB="4572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Compare two registers.</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Calculate Rn – Rm. Update APSR</a:t>
                      </a:r>
                      <a:r>
                        <a:rPr lang="en-GB" sz="1200" b="0" i="0" u="none" strike="noStrike" baseline="0" dirty="0">
                          <a:effectLst/>
                          <a:latin typeface="+mn-lt"/>
                          <a:cs typeface="Arial" panose="020B0604020202020204" pitchFamily="34" charset="0"/>
                        </a:rPr>
                        <a:t> but subtract result is not stored.</a:t>
                      </a:r>
                      <a:endParaRPr lang="en-GB" sz="1200" b="0" i="0" u="none" strike="noStrike" dirty="0">
                        <a:effectLst/>
                        <a:latin typeface="+mn-lt"/>
                        <a:cs typeface="Arial" panose="020B0604020202020204" pitchFamily="34" charset="0"/>
                      </a:endParaRPr>
                    </a:p>
                  </a:txBody>
                  <a:tcPr marL="121872" marR="121872" marT="45727" marB="4572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CMP   R0,   R1</a:t>
                      </a:r>
                    </a:p>
                  </a:txBody>
                  <a:tcPr marL="121872" marR="121872" marT="45727" marB="45727"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Calculate R0-R1,</a:t>
                      </a:r>
                    </a:p>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Update</a:t>
                      </a:r>
                      <a:r>
                        <a:rPr lang="en-GB" sz="1200" b="0" i="0" u="none" strike="noStrike" baseline="0" dirty="0">
                          <a:effectLst/>
                          <a:latin typeface="+mn-lt"/>
                          <a:cs typeface="Arial" panose="020B0604020202020204" pitchFamily="34" charset="0"/>
                        </a:rPr>
                        <a:t> APSR.</a:t>
                      </a:r>
                      <a:endParaRPr lang="en-GB" sz="1200" b="0" i="0" u="none" strike="noStrike" dirty="0">
                        <a:effectLst/>
                        <a:latin typeface="+mn-lt"/>
                        <a:cs typeface="Arial" panose="020B0604020202020204" pitchFamily="34" charset="0"/>
                      </a:endParaRPr>
                    </a:p>
                  </a:txBody>
                  <a:tcPr marL="121872" marR="121872" marT="45727" marB="45727" anchor="ctr"/>
                </a:tc>
                <a:extLst>
                  <a:ext uri="{0D108BD9-81ED-4DB2-BD59-A6C34878D82A}">
                    <a16:rowId xmlns:a16="http://schemas.microsoft.com/office/drawing/2014/main" val="10001"/>
                  </a:ext>
                </a:extLst>
              </a:tr>
              <a:tr h="813611">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CMP &lt;Rn&gt;, #immed8</a:t>
                      </a:r>
                    </a:p>
                  </a:txBody>
                  <a:tcPr marL="121872" marR="121872" marT="45727" marB="4572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Compare a register with an immediate</a:t>
                      </a:r>
                      <a:r>
                        <a:rPr lang="en-GB" sz="1200" b="0" i="0" u="none" strike="noStrike" baseline="0" dirty="0">
                          <a:effectLst/>
                          <a:latin typeface="+mn-lt"/>
                          <a:cs typeface="Arial" panose="020B0604020202020204" pitchFamily="34" charset="0"/>
                        </a:rPr>
                        <a:t> constant.</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Calculate Rd – ZeroExtend (#immed8). Update APSR but subtract result is not stored.</a:t>
                      </a:r>
                      <a:endParaRPr lang="en-GB" sz="1200" b="0" i="0" u="none" strike="noStrike" dirty="0">
                        <a:effectLst/>
                        <a:latin typeface="+mn-lt"/>
                        <a:cs typeface="Arial" panose="020B0604020202020204" pitchFamily="34" charset="0"/>
                      </a:endParaRPr>
                    </a:p>
                  </a:txBody>
                  <a:tcPr marL="121872" marR="121872" marT="45727" marB="4572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CMP   R0,   #0x01</a:t>
                      </a:r>
                    </a:p>
                  </a:txBody>
                  <a:tcPr marL="121872" marR="121872" marT="45727" marB="45727"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Calculate</a:t>
                      </a:r>
                      <a:r>
                        <a:rPr lang="en-GB" sz="1200" b="0" i="0" u="none" strike="noStrike" baseline="0" dirty="0">
                          <a:effectLst/>
                          <a:latin typeface="+mn-lt"/>
                          <a:cs typeface="Arial" panose="020B0604020202020204" pitchFamily="34" charset="0"/>
                        </a:rPr>
                        <a:t> R0-1,</a:t>
                      </a:r>
                      <a:endParaRPr lang="en-GB" sz="1200" b="0" i="0" u="none" strike="noStrike" dirty="0">
                        <a:effectLst/>
                        <a:latin typeface="+mn-lt"/>
                        <a:cs typeface="Arial" panose="020B0604020202020204" pitchFamily="34" charset="0"/>
                      </a:endParaRPr>
                    </a:p>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Update APSR.</a:t>
                      </a:r>
                    </a:p>
                  </a:txBody>
                  <a:tcPr marL="121872" marR="121872" marT="45727" marB="45727" anchor="ctr"/>
                </a:tc>
                <a:extLst>
                  <a:ext uri="{0D108BD9-81ED-4DB2-BD59-A6C34878D82A}">
                    <a16:rowId xmlns:a16="http://schemas.microsoft.com/office/drawing/2014/main" val="10002"/>
                  </a:ext>
                </a:extLst>
              </a:tr>
              <a:tr h="813611">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CMN</a:t>
                      </a:r>
                      <a:r>
                        <a:rPr lang="en-GB" sz="1200" b="0" i="0" u="none" strike="noStrike" baseline="0" dirty="0">
                          <a:effectLst/>
                          <a:latin typeface="+mn-lt"/>
                          <a:cs typeface="Arial" panose="020B0604020202020204" pitchFamily="34" charset="0"/>
                        </a:rPr>
                        <a:t> &lt;Rn&gt;, &lt;Rm&gt;</a:t>
                      </a:r>
                      <a:endParaRPr lang="en-GB" sz="1200" b="0" i="0" u="none" strike="noStrike" dirty="0">
                        <a:effectLst/>
                        <a:latin typeface="+mn-lt"/>
                        <a:cs typeface="Arial" panose="020B0604020202020204" pitchFamily="34" charset="0"/>
                      </a:endParaRPr>
                    </a:p>
                  </a:txBody>
                  <a:tcPr marL="121872" marR="121872" marT="45727" marB="4572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Compare negative.</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Calculate Rn</a:t>
                      </a:r>
                      <a:r>
                        <a:rPr lang="en-GB" sz="1200" b="0" i="0" u="none" strike="noStrike" baseline="0" dirty="0">
                          <a:effectLst/>
                          <a:latin typeface="+mn-lt"/>
                          <a:cs typeface="Arial" panose="020B0604020202020204" pitchFamily="34" charset="0"/>
                        </a:rPr>
                        <a:t> – NEG(Rm). Update APSR but subtract result is not stored.</a:t>
                      </a:r>
                      <a:endParaRPr lang="en-GB" sz="1200" b="0" i="0" u="none" strike="noStrike" dirty="0">
                        <a:effectLst/>
                        <a:latin typeface="+mn-lt"/>
                        <a:cs typeface="Arial" panose="020B0604020202020204" pitchFamily="34" charset="0"/>
                      </a:endParaRPr>
                    </a:p>
                  </a:txBody>
                  <a:tcPr marL="121872" marR="121872" marT="45727" marB="4572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CMN   R0,   R1</a:t>
                      </a:r>
                    </a:p>
                  </a:txBody>
                  <a:tcPr marL="121872" marR="121872" marT="45727" marB="45727"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Calculate</a:t>
                      </a:r>
                      <a:r>
                        <a:rPr lang="en-GB" sz="1200" b="0" i="0" u="none" strike="noStrike" baseline="0" dirty="0">
                          <a:effectLst/>
                          <a:latin typeface="+mn-lt"/>
                          <a:cs typeface="Arial" panose="020B0604020202020204" pitchFamily="34" charset="0"/>
                        </a:rPr>
                        <a:t> R0+R1,</a:t>
                      </a:r>
                      <a:endParaRPr lang="en-GB" sz="1200" b="0" i="0" u="none" strike="noStrike" dirty="0">
                        <a:effectLst/>
                        <a:latin typeface="+mn-lt"/>
                        <a:cs typeface="Arial" panose="020B0604020202020204" pitchFamily="34" charset="0"/>
                      </a:endParaRPr>
                    </a:p>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Update APSR.</a:t>
                      </a:r>
                    </a:p>
                  </a:txBody>
                  <a:tcPr marL="121872" marR="121872" marT="45727" marB="45727"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19492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Logic Operation</a:t>
            </a:r>
            <a:endParaRPr lang="en-US" dirty="0"/>
          </a:p>
        </p:txBody>
      </p:sp>
      <p:graphicFrame>
        <p:nvGraphicFramePr>
          <p:cNvPr id="6" name="Table 5">
            <a:extLst>
              <a:ext uri="{FF2B5EF4-FFF2-40B4-BE49-F238E27FC236}">
                <a16:creationId xmlns:a16="http://schemas.microsoft.com/office/drawing/2014/main" id="{EAE171DE-E740-486F-8C31-E6EDF43B8352}"/>
              </a:ext>
            </a:extLst>
          </p:cNvPr>
          <p:cNvGraphicFramePr>
            <a:graphicFrameLocks noGrp="1"/>
          </p:cNvGraphicFramePr>
          <p:nvPr/>
        </p:nvGraphicFramePr>
        <p:xfrm>
          <a:off x="492125" y="1467941"/>
          <a:ext cx="11552486" cy="4194177"/>
        </p:xfrm>
        <a:graphic>
          <a:graphicData uri="http://schemas.openxmlformats.org/drawingml/2006/table">
            <a:tbl>
              <a:tblPr firstRow="1" bandRow="1">
                <a:tableStyleId>{5C22544A-7EE6-4342-B048-85BDC9FD1C3A}</a:tableStyleId>
              </a:tblPr>
              <a:tblGrid>
                <a:gridCol w="2386667">
                  <a:extLst>
                    <a:ext uri="{9D8B030D-6E8A-4147-A177-3AD203B41FA5}">
                      <a16:colId xmlns:a16="http://schemas.microsoft.com/office/drawing/2014/main" val="20000"/>
                    </a:ext>
                  </a:extLst>
                </a:gridCol>
                <a:gridCol w="5039931">
                  <a:extLst>
                    <a:ext uri="{9D8B030D-6E8A-4147-A177-3AD203B41FA5}">
                      <a16:colId xmlns:a16="http://schemas.microsoft.com/office/drawing/2014/main" val="20001"/>
                    </a:ext>
                  </a:extLst>
                </a:gridCol>
                <a:gridCol w="1904256">
                  <a:extLst>
                    <a:ext uri="{9D8B030D-6E8A-4147-A177-3AD203B41FA5}">
                      <a16:colId xmlns:a16="http://schemas.microsoft.com/office/drawing/2014/main" val="20002"/>
                    </a:ext>
                  </a:extLst>
                </a:gridCol>
                <a:gridCol w="2221632">
                  <a:extLst>
                    <a:ext uri="{9D8B030D-6E8A-4147-A177-3AD203B41FA5}">
                      <a16:colId xmlns:a16="http://schemas.microsoft.com/office/drawing/2014/main" val="20003"/>
                    </a:ext>
                  </a:extLst>
                </a:gridCol>
              </a:tblGrid>
              <a:tr h="518142">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Syntax</a:t>
                      </a:r>
                      <a:endParaRPr lang="en-GB" sz="1400" b="0" i="0" u="none" strike="noStrike" dirty="0">
                        <a:effectLst/>
                        <a:latin typeface="+mn-lt"/>
                        <a:cs typeface="Arial" panose="020B0604020202020204" pitchFamily="34" charset="0"/>
                      </a:endParaRPr>
                    </a:p>
                  </a:txBody>
                  <a:tcPr marL="121872" marR="121872" marT="45711" marB="45711"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Description</a:t>
                      </a:r>
                      <a:r>
                        <a:rPr lang="en-GB" sz="1400" b="1" i="0" u="none" strike="noStrike" kern="1200" baseline="0" dirty="0">
                          <a:solidFill>
                            <a:srgbClr val="FFFFFF"/>
                          </a:solidFill>
                          <a:effectLst/>
                          <a:latin typeface="+mn-lt"/>
                          <a:cs typeface="Arial" panose="020B0604020202020204" pitchFamily="34" charset="0"/>
                        </a:rPr>
                        <a:t> </a:t>
                      </a:r>
                      <a:endParaRPr lang="en-GB" sz="1400" b="0" i="0" u="none" strike="noStrike" dirty="0">
                        <a:effectLst/>
                        <a:latin typeface="+mn-lt"/>
                        <a:cs typeface="Arial" panose="020B0604020202020204" pitchFamily="34" charset="0"/>
                      </a:endParaRPr>
                    </a:p>
                  </a:txBody>
                  <a:tcPr marL="121872" marR="121872" marT="45711" marB="45711"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a:t>
                      </a:r>
                      <a:endParaRPr lang="en-GB" sz="1400" b="0" i="0" u="none" strike="noStrike" dirty="0">
                        <a:effectLst/>
                        <a:latin typeface="+mn-lt"/>
                        <a:cs typeface="Arial" panose="020B0604020202020204" pitchFamily="34" charset="0"/>
                      </a:endParaRPr>
                    </a:p>
                  </a:txBody>
                  <a:tcPr marL="121872" marR="121872" marT="45711" marB="45711"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 explanation</a:t>
                      </a:r>
                      <a:endParaRPr lang="en-GB" sz="1400" b="0" i="0" u="none" strike="noStrike" dirty="0">
                        <a:effectLst/>
                        <a:latin typeface="+mn-lt"/>
                        <a:cs typeface="Arial" panose="020B0604020202020204" pitchFamily="34" charset="0"/>
                      </a:endParaRPr>
                    </a:p>
                  </a:txBody>
                  <a:tcPr marL="121872" marR="121872" marT="45711" marB="45711" anchor="ctr"/>
                </a:tc>
                <a:extLst>
                  <a:ext uri="{0D108BD9-81ED-4DB2-BD59-A6C34878D82A}">
                    <a16:rowId xmlns:a16="http://schemas.microsoft.com/office/drawing/2014/main" val="10000"/>
                  </a:ext>
                </a:extLst>
              </a:tr>
              <a:tr h="574380">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ANDS &lt;Rd&gt;,</a:t>
                      </a:r>
                      <a:r>
                        <a:rPr lang="en-GB" sz="1200" b="0" i="0" u="none" strike="noStrike" baseline="0" dirty="0">
                          <a:effectLst/>
                          <a:latin typeface="+mn-lt"/>
                          <a:cs typeface="Arial" panose="020B0604020202020204" pitchFamily="34" charset="0"/>
                        </a:rPr>
                        <a:t> &lt;Rm&gt;</a:t>
                      </a:r>
                      <a:endParaRPr lang="en-GB" sz="1200" b="0" i="0" u="none" strike="noStrike" dirty="0">
                        <a:effectLst/>
                        <a:latin typeface="+mn-lt"/>
                        <a:cs typeface="Arial" panose="020B0604020202020204" pitchFamily="34" charset="0"/>
                      </a:endParaRPr>
                    </a:p>
                  </a:txBody>
                  <a:tcPr marL="121872" marR="121872" marT="45711" marB="4571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Logical AND</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Rd = AND (Rd, Rm), update APSR</a:t>
                      </a:r>
                    </a:p>
                  </a:txBody>
                  <a:tcPr marL="121872" marR="121872" marT="45711" marB="4571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ANDS   R0,   R1</a:t>
                      </a:r>
                    </a:p>
                  </a:txBody>
                  <a:tcPr marL="121872" marR="121872" marT="45711" marB="45711"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AND (R0, R1), update APSR</a:t>
                      </a:r>
                    </a:p>
                  </a:txBody>
                  <a:tcPr marL="121872" marR="121872" marT="45711" marB="45711" anchor="ctr"/>
                </a:tc>
                <a:extLst>
                  <a:ext uri="{0D108BD9-81ED-4DB2-BD59-A6C34878D82A}">
                    <a16:rowId xmlns:a16="http://schemas.microsoft.com/office/drawing/2014/main" val="10001"/>
                  </a:ext>
                </a:extLst>
              </a:tr>
              <a:tr h="574380">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ORRS</a:t>
                      </a:r>
                      <a:r>
                        <a:rPr lang="en-GB" sz="1200" b="0" i="0" u="none" strike="noStrike" baseline="0" dirty="0">
                          <a:effectLst/>
                          <a:latin typeface="+mn-lt"/>
                          <a:cs typeface="Arial" panose="020B0604020202020204" pitchFamily="34" charset="0"/>
                        </a:rPr>
                        <a:t> &lt;Rd&gt;, &lt;Rm&gt;</a:t>
                      </a:r>
                      <a:endParaRPr lang="en-GB" sz="1200" b="0" i="0" u="none" strike="noStrike" dirty="0">
                        <a:effectLst/>
                        <a:latin typeface="+mn-lt"/>
                        <a:cs typeface="Arial" panose="020B0604020202020204" pitchFamily="34" charset="0"/>
                      </a:endParaRPr>
                    </a:p>
                  </a:txBody>
                  <a:tcPr marL="121872" marR="121872" marT="45711" marB="4571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Logical OR</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Rd</a:t>
                      </a:r>
                      <a:r>
                        <a:rPr lang="en-GB" sz="1200" b="0" i="0" u="none" strike="noStrike" baseline="0" dirty="0">
                          <a:effectLst/>
                          <a:latin typeface="+mn-lt"/>
                          <a:cs typeface="Arial" panose="020B0604020202020204" pitchFamily="34" charset="0"/>
                        </a:rPr>
                        <a:t> = OR (Rd, Rm), update APSR</a:t>
                      </a:r>
                      <a:endParaRPr lang="en-GB" sz="1200" b="0" i="0" u="none" strike="noStrike" dirty="0">
                        <a:effectLst/>
                        <a:latin typeface="+mn-lt"/>
                        <a:cs typeface="Arial" panose="020B0604020202020204" pitchFamily="34" charset="0"/>
                      </a:endParaRPr>
                    </a:p>
                  </a:txBody>
                  <a:tcPr marL="121872" marR="121872" marT="45711" marB="4571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ORRS   R0,   R1</a:t>
                      </a:r>
                    </a:p>
                  </a:txBody>
                  <a:tcPr marL="121872" marR="121872" marT="45711" marB="45711"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OR (R0, R1),</a:t>
                      </a:r>
                    </a:p>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update APSR</a:t>
                      </a:r>
                    </a:p>
                  </a:txBody>
                  <a:tcPr marL="121872" marR="121872" marT="45711" marB="45711" anchor="ctr"/>
                </a:tc>
                <a:extLst>
                  <a:ext uri="{0D108BD9-81ED-4DB2-BD59-A6C34878D82A}">
                    <a16:rowId xmlns:a16="http://schemas.microsoft.com/office/drawing/2014/main" val="10002"/>
                  </a:ext>
                </a:extLst>
              </a:tr>
              <a:tr h="574380">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EORS &lt;Rd&gt;, &lt;Rm&gt;</a:t>
                      </a:r>
                    </a:p>
                  </a:txBody>
                  <a:tcPr marL="121872" marR="121872" marT="45711" marB="4571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Logical exclusive</a:t>
                      </a:r>
                      <a:r>
                        <a:rPr lang="en-GB" sz="1200" b="0" i="0" u="none" strike="noStrike" baseline="0" dirty="0">
                          <a:effectLst/>
                          <a:latin typeface="+mn-lt"/>
                          <a:cs typeface="Arial" panose="020B0604020202020204" pitchFamily="34" charset="0"/>
                        </a:rPr>
                        <a:t> OR</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Rd = XOR (Rd, Rm), update APSR</a:t>
                      </a:r>
                      <a:endParaRPr lang="en-GB" sz="1200" b="0" i="0" u="none" strike="noStrike" dirty="0">
                        <a:effectLst/>
                        <a:latin typeface="+mn-lt"/>
                        <a:cs typeface="Arial" panose="020B0604020202020204" pitchFamily="34" charset="0"/>
                      </a:endParaRPr>
                    </a:p>
                  </a:txBody>
                  <a:tcPr marL="121872" marR="121872" marT="45711" marB="4571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EORS</a:t>
                      </a:r>
                      <a:r>
                        <a:rPr lang="en-GB" sz="1200" b="0" i="0" u="none" strike="noStrike" baseline="0" dirty="0">
                          <a:effectLst/>
                          <a:latin typeface="+mn-lt"/>
                          <a:cs typeface="Arial" panose="020B0604020202020204" pitchFamily="34" charset="0"/>
                        </a:rPr>
                        <a:t>   R0,   R1</a:t>
                      </a:r>
                      <a:endParaRPr lang="en-GB" sz="1200" b="0" i="0" u="none" strike="noStrike" dirty="0">
                        <a:effectLst/>
                        <a:latin typeface="+mn-lt"/>
                        <a:cs typeface="Arial" panose="020B0604020202020204" pitchFamily="34" charset="0"/>
                      </a:endParaRPr>
                    </a:p>
                  </a:txBody>
                  <a:tcPr marL="121872" marR="121872" marT="45711" marB="45711"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XOR (R0, R1),</a:t>
                      </a:r>
                      <a:r>
                        <a:rPr lang="en-GB" sz="1200" b="0" i="0" u="none" strike="noStrike" baseline="0" dirty="0">
                          <a:effectLst/>
                          <a:latin typeface="+mn-lt"/>
                          <a:cs typeface="Arial" panose="020B0604020202020204" pitchFamily="34" charset="0"/>
                        </a:rPr>
                        <a:t> update APSR</a:t>
                      </a:r>
                      <a:endParaRPr lang="en-GB" sz="1200" b="0" i="0" u="none" strike="noStrike" dirty="0">
                        <a:effectLst/>
                        <a:latin typeface="+mn-lt"/>
                        <a:cs typeface="Arial" panose="020B0604020202020204" pitchFamily="34" charset="0"/>
                      </a:endParaRPr>
                    </a:p>
                  </a:txBody>
                  <a:tcPr marL="121872" marR="121872" marT="45711" marB="45711" anchor="ctr"/>
                </a:tc>
                <a:extLst>
                  <a:ext uri="{0D108BD9-81ED-4DB2-BD59-A6C34878D82A}">
                    <a16:rowId xmlns:a16="http://schemas.microsoft.com/office/drawing/2014/main" val="10003"/>
                  </a:ext>
                </a:extLst>
              </a:tr>
              <a:tr h="574380">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MVNS &lt;Rd&gt;,</a:t>
                      </a:r>
                      <a:r>
                        <a:rPr lang="en-GB" sz="1200" b="0" i="0" u="none" strike="noStrike" baseline="0" dirty="0">
                          <a:effectLst/>
                          <a:latin typeface="+mn-lt"/>
                          <a:cs typeface="Arial" panose="020B0604020202020204" pitchFamily="34" charset="0"/>
                        </a:rPr>
                        <a:t> &lt;Rm&gt;</a:t>
                      </a:r>
                      <a:endParaRPr lang="en-GB" sz="1200" b="0" i="0" u="none" strike="noStrike" dirty="0">
                        <a:effectLst/>
                        <a:latin typeface="+mn-lt"/>
                        <a:cs typeface="Arial" panose="020B0604020202020204" pitchFamily="34" charset="0"/>
                      </a:endParaRPr>
                    </a:p>
                  </a:txBody>
                  <a:tcPr marL="121872" marR="121872" marT="45711" marB="4571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Logical bitwise NOT</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Rd= NOT(Rm), update</a:t>
                      </a:r>
                      <a:r>
                        <a:rPr lang="en-GB" sz="1200" b="0" i="0" u="none" strike="noStrike" baseline="0" dirty="0">
                          <a:effectLst/>
                          <a:latin typeface="+mn-lt"/>
                          <a:cs typeface="Arial" panose="020B0604020202020204" pitchFamily="34" charset="0"/>
                        </a:rPr>
                        <a:t> APSR</a:t>
                      </a:r>
                      <a:endParaRPr lang="en-GB" sz="1200" b="0" i="0" u="none" strike="noStrike" dirty="0">
                        <a:effectLst/>
                        <a:latin typeface="+mn-lt"/>
                        <a:cs typeface="Arial" panose="020B0604020202020204" pitchFamily="34" charset="0"/>
                      </a:endParaRPr>
                    </a:p>
                  </a:txBody>
                  <a:tcPr marL="121872" marR="121872" marT="45711" marB="4571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MVNS   R0,   R1</a:t>
                      </a:r>
                    </a:p>
                  </a:txBody>
                  <a:tcPr marL="121872" marR="121872" marT="45711" marB="45711" anchor="ctr"/>
                </a:tc>
                <a:tc>
                  <a:txBody>
                    <a:bodyPr/>
                    <a:lstStyle/>
                    <a:p>
                      <a:pPr marL="0" marR="0" indent="0" algn="l" rtl="0" eaLnBrk="1" fontAlgn="auto" latinLnBrk="0" hangingPunct="1">
                        <a:spcBef>
                          <a:spcPts val="0"/>
                        </a:spcBef>
                        <a:spcAft>
                          <a:spcPts val="0"/>
                        </a:spcAft>
                      </a:pPr>
                      <a:r>
                        <a:rPr lang="en-GB" sz="1200" b="0" i="0" u="none" strike="noStrike" baseline="0" dirty="0">
                          <a:effectLst/>
                          <a:latin typeface="+mn-lt"/>
                          <a:cs typeface="Arial" panose="020B0604020202020204" pitchFamily="34" charset="0"/>
                        </a:rPr>
                        <a:t>R0 = NOT (R1), update APSR</a:t>
                      </a:r>
                    </a:p>
                  </a:txBody>
                  <a:tcPr marL="121872" marR="121872" marT="45711" marB="45711" anchor="ctr"/>
                </a:tc>
                <a:extLst>
                  <a:ext uri="{0D108BD9-81ED-4DB2-BD59-A6C34878D82A}">
                    <a16:rowId xmlns:a16="http://schemas.microsoft.com/office/drawing/2014/main" val="10004"/>
                  </a:ext>
                </a:extLst>
              </a:tr>
              <a:tr h="574380">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BICS</a:t>
                      </a:r>
                      <a:r>
                        <a:rPr lang="en-GB" sz="1200" b="0" i="0" u="none" strike="noStrike" baseline="0" dirty="0">
                          <a:effectLst/>
                          <a:latin typeface="+mn-lt"/>
                          <a:cs typeface="Arial" panose="020B0604020202020204" pitchFamily="34" charset="0"/>
                        </a:rPr>
                        <a:t> &lt;Rd&gt;, &lt;Rm&gt;</a:t>
                      </a:r>
                      <a:endParaRPr lang="en-GB" sz="1200" b="0" i="0" u="none" strike="noStrike" dirty="0">
                        <a:effectLst/>
                        <a:latin typeface="+mn-lt"/>
                        <a:cs typeface="Arial" panose="020B0604020202020204" pitchFamily="34" charset="0"/>
                      </a:endParaRPr>
                    </a:p>
                  </a:txBody>
                  <a:tcPr marL="121872" marR="121872" marT="45711" marB="4571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Logical bitwise clear</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Rd</a:t>
                      </a:r>
                      <a:r>
                        <a:rPr lang="en-GB" sz="1200" b="0" i="0" u="none" strike="noStrike" baseline="0" dirty="0">
                          <a:effectLst/>
                          <a:latin typeface="+mn-lt"/>
                          <a:cs typeface="Arial" panose="020B0604020202020204" pitchFamily="34" charset="0"/>
                        </a:rPr>
                        <a:t> = AND (Rd, NOT(Rm)), update APSR</a:t>
                      </a:r>
                      <a:endParaRPr lang="en-GB" sz="1200" b="0" i="0" u="none" strike="noStrike" dirty="0">
                        <a:effectLst/>
                        <a:latin typeface="+mn-lt"/>
                        <a:cs typeface="Arial" panose="020B0604020202020204" pitchFamily="34" charset="0"/>
                      </a:endParaRPr>
                    </a:p>
                  </a:txBody>
                  <a:tcPr marL="121872" marR="121872" marT="45711" marB="4571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BICS   R0,   R1</a:t>
                      </a:r>
                    </a:p>
                  </a:txBody>
                  <a:tcPr marL="121872" marR="121872" marT="45711" marB="45711"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AND (R0,</a:t>
                      </a:r>
                      <a:r>
                        <a:rPr lang="en-GB" sz="1200" b="0" i="0" u="none" strike="noStrike" baseline="0" dirty="0">
                          <a:effectLst/>
                          <a:latin typeface="+mn-lt"/>
                          <a:cs typeface="Arial" panose="020B0604020202020204" pitchFamily="34" charset="0"/>
                        </a:rPr>
                        <a:t> NOT(R1)), update APSR</a:t>
                      </a:r>
                    </a:p>
                  </a:txBody>
                  <a:tcPr marL="121872" marR="121872" marT="45711" marB="45711" anchor="ctr"/>
                </a:tc>
                <a:extLst>
                  <a:ext uri="{0D108BD9-81ED-4DB2-BD59-A6C34878D82A}">
                    <a16:rowId xmlns:a16="http://schemas.microsoft.com/office/drawing/2014/main" val="10005"/>
                  </a:ext>
                </a:extLst>
              </a:tr>
              <a:tr h="804135">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TST &lt;Rd&gt;,</a:t>
                      </a:r>
                      <a:r>
                        <a:rPr lang="en-GB" sz="1200" b="0" i="0" u="none" strike="noStrike" baseline="0" dirty="0">
                          <a:effectLst/>
                          <a:latin typeface="+mn-lt"/>
                          <a:cs typeface="Arial" panose="020B0604020202020204" pitchFamily="34" charset="0"/>
                        </a:rPr>
                        <a:t> &lt;Rm&gt;</a:t>
                      </a:r>
                      <a:endParaRPr lang="en-GB" sz="1200" b="0" i="0" u="none" strike="noStrike" dirty="0">
                        <a:effectLst/>
                        <a:latin typeface="+mn-lt"/>
                        <a:cs typeface="Arial" panose="020B0604020202020204" pitchFamily="34" charset="0"/>
                      </a:endParaRPr>
                    </a:p>
                  </a:txBody>
                  <a:tcPr marL="121872" marR="121872" marT="45711" marB="4571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Test (bitwise AND)</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Calculate</a:t>
                      </a:r>
                      <a:r>
                        <a:rPr lang="en-GB" sz="1200" b="0" i="0" u="none" strike="noStrike" baseline="0" dirty="0">
                          <a:effectLst/>
                          <a:latin typeface="+mn-lt"/>
                          <a:cs typeface="Arial" panose="020B0604020202020204" pitchFamily="34" charset="0"/>
                        </a:rPr>
                        <a:t> AND (Rd, Rm), update APSR but the AND result is not stored</a:t>
                      </a:r>
                      <a:endParaRPr lang="en-GB" sz="1200" b="0" i="0" u="none" strike="noStrike" dirty="0">
                        <a:effectLst/>
                        <a:latin typeface="+mn-lt"/>
                        <a:cs typeface="Arial" panose="020B0604020202020204" pitchFamily="34" charset="0"/>
                      </a:endParaRPr>
                    </a:p>
                  </a:txBody>
                  <a:tcPr marL="121872" marR="121872" marT="45711" marB="4571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TST</a:t>
                      </a:r>
                      <a:r>
                        <a:rPr lang="en-GB" sz="1200" b="0" i="0" u="none" strike="noStrike" baseline="0" dirty="0">
                          <a:effectLst/>
                          <a:latin typeface="+mn-lt"/>
                          <a:cs typeface="Arial" panose="020B0604020202020204" pitchFamily="34" charset="0"/>
                        </a:rPr>
                        <a:t>   R0,   R1</a:t>
                      </a:r>
                      <a:endParaRPr lang="en-GB" sz="1200" b="0" i="0" u="none" strike="noStrike" dirty="0">
                        <a:effectLst/>
                        <a:latin typeface="+mn-lt"/>
                        <a:cs typeface="Arial" panose="020B0604020202020204" pitchFamily="34" charset="0"/>
                      </a:endParaRPr>
                    </a:p>
                  </a:txBody>
                  <a:tcPr marL="121872" marR="121872" marT="45711" marB="45711" anchor="ctr"/>
                </a:tc>
                <a:tc>
                  <a:txBody>
                    <a:bodyPr/>
                    <a:lstStyle/>
                    <a:p>
                      <a:pPr marL="0" marR="0" indent="0" algn="l" rtl="0" eaLnBrk="1" fontAlgn="auto" latinLnBrk="0" hangingPunct="1">
                        <a:spcBef>
                          <a:spcPts val="0"/>
                        </a:spcBef>
                        <a:spcAft>
                          <a:spcPts val="0"/>
                        </a:spcAft>
                      </a:pPr>
                      <a:r>
                        <a:rPr lang="en-GB" sz="1200" b="0" i="0" u="none" strike="noStrike" baseline="0" dirty="0">
                          <a:effectLst/>
                          <a:latin typeface="+mn-lt"/>
                          <a:cs typeface="Arial" panose="020B0604020202020204" pitchFamily="34" charset="0"/>
                        </a:rPr>
                        <a:t>Calculate AND (R0, R1), update APSR</a:t>
                      </a:r>
                    </a:p>
                  </a:txBody>
                  <a:tcPr marL="121872" marR="121872" marT="45711" marB="45711"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34207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Arithmetic Shift Operation</a:t>
            </a:r>
            <a:endParaRPr lang="en-US" dirty="0"/>
          </a:p>
        </p:txBody>
      </p:sp>
      <p:graphicFrame>
        <p:nvGraphicFramePr>
          <p:cNvPr id="6" name="Table 5">
            <a:extLst>
              <a:ext uri="{FF2B5EF4-FFF2-40B4-BE49-F238E27FC236}">
                <a16:creationId xmlns:a16="http://schemas.microsoft.com/office/drawing/2014/main" id="{1410CE89-EDEB-4D90-85EB-C5A5401BF440}"/>
              </a:ext>
            </a:extLst>
          </p:cNvPr>
          <p:cNvGraphicFramePr>
            <a:graphicFrameLocks noGrp="1"/>
          </p:cNvGraphicFramePr>
          <p:nvPr/>
        </p:nvGraphicFramePr>
        <p:xfrm>
          <a:off x="492125" y="1645362"/>
          <a:ext cx="11552486" cy="1615439"/>
        </p:xfrm>
        <a:graphic>
          <a:graphicData uri="http://schemas.openxmlformats.org/drawingml/2006/table">
            <a:tbl>
              <a:tblPr firstRow="1" bandRow="1">
                <a:tableStyleId>{5C22544A-7EE6-4342-B048-85BDC9FD1C3A}</a:tableStyleId>
              </a:tblPr>
              <a:tblGrid>
                <a:gridCol w="2386667">
                  <a:extLst>
                    <a:ext uri="{9D8B030D-6E8A-4147-A177-3AD203B41FA5}">
                      <a16:colId xmlns:a16="http://schemas.microsoft.com/office/drawing/2014/main" val="20000"/>
                    </a:ext>
                  </a:extLst>
                </a:gridCol>
                <a:gridCol w="5039931">
                  <a:extLst>
                    <a:ext uri="{9D8B030D-6E8A-4147-A177-3AD203B41FA5}">
                      <a16:colId xmlns:a16="http://schemas.microsoft.com/office/drawing/2014/main" val="20001"/>
                    </a:ext>
                  </a:extLst>
                </a:gridCol>
                <a:gridCol w="1904256">
                  <a:extLst>
                    <a:ext uri="{9D8B030D-6E8A-4147-A177-3AD203B41FA5}">
                      <a16:colId xmlns:a16="http://schemas.microsoft.com/office/drawing/2014/main" val="20002"/>
                    </a:ext>
                  </a:extLst>
                </a:gridCol>
                <a:gridCol w="2221632">
                  <a:extLst>
                    <a:ext uri="{9D8B030D-6E8A-4147-A177-3AD203B41FA5}">
                      <a16:colId xmlns:a16="http://schemas.microsoft.com/office/drawing/2014/main" val="20003"/>
                    </a:ext>
                  </a:extLst>
                </a:gridCol>
              </a:tblGrid>
              <a:tr h="518159">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Syntax</a:t>
                      </a:r>
                      <a:endParaRPr lang="en-GB" sz="1400" b="0" i="0" u="none" strike="noStrike" dirty="0">
                        <a:effectLst/>
                        <a:latin typeface="+mn-lt"/>
                        <a:cs typeface="Arial" panose="020B0604020202020204" pitchFamily="34" charset="0"/>
                      </a:endParaRPr>
                    </a:p>
                  </a:txBody>
                  <a:tcPr marL="121872" marR="121872" marT="45717" marB="45717"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Description</a:t>
                      </a:r>
                      <a:r>
                        <a:rPr lang="en-GB" sz="1400" b="1" i="0" u="none" strike="noStrike" kern="1200" baseline="0" dirty="0">
                          <a:solidFill>
                            <a:srgbClr val="FFFFFF"/>
                          </a:solidFill>
                          <a:effectLst/>
                          <a:latin typeface="+mn-lt"/>
                          <a:cs typeface="Arial" panose="020B0604020202020204" pitchFamily="34" charset="0"/>
                        </a:rPr>
                        <a:t> </a:t>
                      </a:r>
                      <a:endParaRPr lang="en-GB" sz="1400" b="0" i="0" u="none" strike="noStrike" dirty="0">
                        <a:effectLst/>
                        <a:latin typeface="+mn-lt"/>
                        <a:cs typeface="Arial" panose="020B0604020202020204" pitchFamily="34" charset="0"/>
                      </a:endParaRPr>
                    </a:p>
                  </a:txBody>
                  <a:tcPr marL="121872" marR="121872" marT="45717" marB="45717"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a:t>
                      </a:r>
                      <a:endParaRPr lang="en-GB" sz="1400" b="0" i="0" u="none" strike="noStrike" dirty="0">
                        <a:effectLst/>
                        <a:latin typeface="+mn-lt"/>
                        <a:cs typeface="Arial" panose="020B0604020202020204" pitchFamily="34" charset="0"/>
                      </a:endParaRPr>
                    </a:p>
                  </a:txBody>
                  <a:tcPr marL="121872" marR="121872" marT="45717" marB="45717"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 explanation</a:t>
                      </a:r>
                      <a:endParaRPr lang="en-GB" sz="1400" b="0" i="0" u="none" strike="noStrike" dirty="0">
                        <a:effectLst/>
                        <a:latin typeface="+mn-lt"/>
                        <a:cs typeface="Arial" panose="020B0604020202020204" pitchFamily="34" charset="0"/>
                      </a:endParaRPr>
                    </a:p>
                  </a:txBody>
                  <a:tcPr marL="121872" marR="121872" marT="45717" marB="45717" anchor="ctr"/>
                </a:tc>
                <a:extLst>
                  <a:ext uri="{0D108BD9-81ED-4DB2-BD59-A6C34878D82A}">
                    <a16:rowId xmlns:a16="http://schemas.microsoft.com/office/drawing/2014/main" val="10000"/>
                  </a:ext>
                </a:extLst>
              </a:tr>
              <a:tr h="640081">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ASRS &lt;Rd&gt;, &lt;Rm&gt;</a:t>
                      </a: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Arithmetic shift right</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Rd = Rd &gt;&gt; Rm,</a:t>
                      </a:r>
                      <a:r>
                        <a:rPr lang="en-GB" sz="1200" b="0" i="0" u="none" strike="noStrike" baseline="0" dirty="0">
                          <a:effectLst/>
                          <a:latin typeface="+mn-lt"/>
                          <a:cs typeface="Arial" panose="020B0604020202020204" pitchFamily="34" charset="0"/>
                        </a:rPr>
                        <a:t> last bit shift out is copy to APSR.C, APSR.N, APSR.Z are also updated</a:t>
                      </a:r>
                      <a:endParaRPr lang="en-GB" sz="1200" b="0" i="0" u="none" strike="noStrike" dirty="0">
                        <a:effectLst/>
                        <a:latin typeface="+mn-lt"/>
                        <a:cs typeface="Arial" panose="020B0604020202020204" pitchFamily="34" charset="0"/>
                      </a:endParaRP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ASRS   R0,</a:t>
                      </a:r>
                      <a:r>
                        <a:rPr lang="en-GB" sz="1200" b="0" i="0" u="none" strike="noStrike" baseline="0" dirty="0">
                          <a:effectLst/>
                          <a:latin typeface="+mn-lt"/>
                          <a:cs typeface="Arial" panose="020B0604020202020204" pitchFamily="34" charset="0"/>
                        </a:rPr>
                        <a:t>   R1</a:t>
                      </a:r>
                      <a:endParaRPr lang="en-GB" sz="1200" b="0" i="0" u="none" strike="noStrike" dirty="0">
                        <a:effectLst/>
                        <a:latin typeface="+mn-lt"/>
                        <a:cs typeface="Arial" panose="020B0604020202020204" pitchFamily="34" charset="0"/>
                      </a:endParaRPr>
                    </a:p>
                  </a:txBody>
                  <a:tcPr marL="121872" marR="121872" marT="45717" marB="45717"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R0 = R0 &gt;&gt; R1, update APSR</a:t>
                      </a:r>
                    </a:p>
                  </a:txBody>
                  <a:tcPr marL="121872" marR="121872" marT="45717" marB="45717" anchor="ctr"/>
                </a:tc>
                <a:extLst>
                  <a:ext uri="{0D108BD9-81ED-4DB2-BD59-A6C34878D82A}">
                    <a16:rowId xmlns:a16="http://schemas.microsoft.com/office/drawing/2014/main" val="10001"/>
                  </a:ext>
                </a:extLst>
              </a:tr>
              <a:tr h="457199">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ASRS &lt;Rd&gt;, &lt;Rm&gt;, #immed5</a:t>
                      </a: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Rd = Rm &gt;&gt; immed5, </a:t>
                      </a:r>
                      <a:r>
                        <a:rPr lang="en-GB" sz="1200" b="0" i="0" u="none" strike="noStrike" baseline="0" dirty="0">
                          <a:effectLst/>
                          <a:latin typeface="+mn-lt"/>
                          <a:cs typeface="Arial" panose="020B0604020202020204" pitchFamily="34" charset="0"/>
                        </a:rPr>
                        <a:t>last bit shift out is copy to APSR.C, APSR.N, APSR.Z are also updated</a:t>
                      </a:r>
                      <a:endParaRPr lang="en-GB" sz="1200" b="0" i="0" u="none" strike="noStrike" dirty="0">
                        <a:effectLst/>
                        <a:latin typeface="+mn-lt"/>
                        <a:cs typeface="Arial" panose="020B0604020202020204" pitchFamily="34" charset="0"/>
                      </a:endParaRP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ASRS   R0,   R1,   #0x01</a:t>
                      </a:r>
                    </a:p>
                  </a:txBody>
                  <a:tcPr marL="121872" marR="121872" marT="45717" marB="45717" anchor="ctr"/>
                </a:tc>
                <a:tc>
                  <a:txBody>
                    <a:bodyPr/>
                    <a:lstStyle/>
                    <a:p>
                      <a:pPr marL="0" marR="0" indent="0" algn="l" rtl="0" eaLnBrk="1" fontAlgn="auto" latinLnBrk="0" hangingPunct="1">
                        <a:spcBef>
                          <a:spcPts val="0"/>
                        </a:spcBef>
                        <a:spcAft>
                          <a:spcPts val="0"/>
                        </a:spcAft>
                      </a:pPr>
                      <a:r>
                        <a:rPr lang="en-GB" sz="1200" b="0" i="0" u="none" strike="noStrike" dirty="0">
                          <a:effectLst/>
                          <a:latin typeface="+mn-lt"/>
                          <a:cs typeface="Arial" panose="020B0604020202020204" pitchFamily="34" charset="0"/>
                        </a:rPr>
                        <a:t>R0</a:t>
                      </a:r>
                      <a:r>
                        <a:rPr lang="en-GB" sz="1200" b="0" i="0" u="none" strike="noStrike" baseline="0" dirty="0">
                          <a:effectLst/>
                          <a:latin typeface="+mn-lt"/>
                          <a:cs typeface="Arial" panose="020B0604020202020204" pitchFamily="34" charset="0"/>
                        </a:rPr>
                        <a:t> = R1 &gt;&gt; 1, update APSR</a:t>
                      </a:r>
                      <a:endParaRPr lang="en-GB" sz="1200" b="0" i="0" u="none" strike="noStrike" dirty="0">
                        <a:effectLst/>
                        <a:latin typeface="+mn-lt"/>
                        <a:cs typeface="Arial" panose="020B0604020202020204" pitchFamily="34" charset="0"/>
                      </a:endParaRPr>
                    </a:p>
                  </a:txBody>
                  <a:tcPr marL="121872" marR="121872" marT="45717" marB="45717" anchor="ctr"/>
                </a:tc>
                <a:extLst>
                  <a:ext uri="{0D108BD9-81ED-4DB2-BD59-A6C34878D82A}">
                    <a16:rowId xmlns:a16="http://schemas.microsoft.com/office/drawing/2014/main" val="10002"/>
                  </a:ext>
                </a:extLst>
              </a:tr>
            </a:tbl>
          </a:graphicData>
        </a:graphic>
      </p:graphicFrame>
      <p:sp>
        <p:nvSpPr>
          <p:cNvPr id="7" name="Rectangle 6">
            <a:extLst>
              <a:ext uri="{FF2B5EF4-FFF2-40B4-BE49-F238E27FC236}">
                <a16:creationId xmlns:a16="http://schemas.microsoft.com/office/drawing/2014/main" id="{CFCF0274-9E0B-48A4-9C19-696031723B7A}"/>
              </a:ext>
            </a:extLst>
          </p:cNvPr>
          <p:cNvSpPr/>
          <p:nvPr/>
        </p:nvSpPr>
        <p:spPr bwMode="auto">
          <a:xfrm>
            <a:off x="3388710"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 name="Rectangle 7">
            <a:extLst>
              <a:ext uri="{FF2B5EF4-FFF2-40B4-BE49-F238E27FC236}">
                <a16:creationId xmlns:a16="http://schemas.microsoft.com/office/drawing/2014/main" id="{6380776F-BDC5-4518-8F83-08567C7F26A5}"/>
              </a:ext>
            </a:extLst>
          </p:cNvPr>
          <p:cNvSpPr/>
          <p:nvPr/>
        </p:nvSpPr>
        <p:spPr bwMode="auto">
          <a:xfrm>
            <a:off x="1706618"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9" name="Rectangle 8">
            <a:extLst>
              <a:ext uri="{FF2B5EF4-FFF2-40B4-BE49-F238E27FC236}">
                <a16:creationId xmlns:a16="http://schemas.microsoft.com/office/drawing/2014/main" id="{E56C6DE9-73DC-4B90-A1A0-1AE3C17469DB}"/>
              </a:ext>
            </a:extLst>
          </p:cNvPr>
          <p:cNvSpPr/>
          <p:nvPr/>
        </p:nvSpPr>
        <p:spPr bwMode="auto">
          <a:xfrm>
            <a:off x="1947823"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0" name="Rectangle 9">
            <a:extLst>
              <a:ext uri="{FF2B5EF4-FFF2-40B4-BE49-F238E27FC236}">
                <a16:creationId xmlns:a16="http://schemas.microsoft.com/office/drawing/2014/main" id="{1AE73B46-9999-486B-8EB5-D3B2C3A30CE9}"/>
              </a:ext>
            </a:extLst>
          </p:cNvPr>
          <p:cNvSpPr/>
          <p:nvPr/>
        </p:nvSpPr>
        <p:spPr bwMode="auto">
          <a:xfrm>
            <a:off x="2182681"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 name="Rectangle 10">
            <a:extLst>
              <a:ext uri="{FF2B5EF4-FFF2-40B4-BE49-F238E27FC236}">
                <a16:creationId xmlns:a16="http://schemas.microsoft.com/office/drawing/2014/main" id="{BAF917E5-C6CE-414F-A076-CB559DB39643}"/>
              </a:ext>
            </a:extLst>
          </p:cNvPr>
          <p:cNvSpPr/>
          <p:nvPr/>
        </p:nvSpPr>
        <p:spPr bwMode="auto">
          <a:xfrm>
            <a:off x="2423887"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 name="Rectangle 11">
            <a:extLst>
              <a:ext uri="{FF2B5EF4-FFF2-40B4-BE49-F238E27FC236}">
                <a16:creationId xmlns:a16="http://schemas.microsoft.com/office/drawing/2014/main" id="{A906B908-48CE-47E6-A540-073B278F100F}"/>
              </a:ext>
            </a:extLst>
          </p:cNvPr>
          <p:cNvSpPr/>
          <p:nvPr/>
        </p:nvSpPr>
        <p:spPr bwMode="auto">
          <a:xfrm>
            <a:off x="2669324"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 name="Rectangle 12">
            <a:extLst>
              <a:ext uri="{FF2B5EF4-FFF2-40B4-BE49-F238E27FC236}">
                <a16:creationId xmlns:a16="http://schemas.microsoft.com/office/drawing/2014/main" id="{921451C8-D5E4-4D2B-977E-25B774A2179C}"/>
              </a:ext>
            </a:extLst>
          </p:cNvPr>
          <p:cNvSpPr/>
          <p:nvPr/>
        </p:nvSpPr>
        <p:spPr bwMode="auto">
          <a:xfrm>
            <a:off x="2910530" y="3998037"/>
            <a:ext cx="243322"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 name="Rectangle 13">
            <a:extLst>
              <a:ext uri="{FF2B5EF4-FFF2-40B4-BE49-F238E27FC236}">
                <a16:creationId xmlns:a16="http://schemas.microsoft.com/office/drawing/2014/main" id="{5D774C5E-5FCF-49D4-AFF2-DBCF13B83332}"/>
              </a:ext>
            </a:extLst>
          </p:cNvPr>
          <p:cNvSpPr/>
          <p:nvPr/>
        </p:nvSpPr>
        <p:spPr bwMode="auto">
          <a:xfrm>
            <a:off x="3147504"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 name="Rectangle 14">
            <a:extLst>
              <a:ext uri="{FF2B5EF4-FFF2-40B4-BE49-F238E27FC236}">
                <a16:creationId xmlns:a16="http://schemas.microsoft.com/office/drawing/2014/main" id="{C3E9B92D-E047-45F5-8D9C-1E24A16EBF17}"/>
              </a:ext>
            </a:extLst>
          </p:cNvPr>
          <p:cNvSpPr/>
          <p:nvPr/>
        </p:nvSpPr>
        <p:spPr bwMode="auto">
          <a:xfrm>
            <a:off x="3623569"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 name="Rectangle 15">
            <a:extLst>
              <a:ext uri="{FF2B5EF4-FFF2-40B4-BE49-F238E27FC236}">
                <a16:creationId xmlns:a16="http://schemas.microsoft.com/office/drawing/2014/main" id="{F820BF5E-69B4-4457-B3E5-3F1049A35055}"/>
              </a:ext>
            </a:extLst>
          </p:cNvPr>
          <p:cNvSpPr/>
          <p:nvPr/>
        </p:nvSpPr>
        <p:spPr bwMode="auto">
          <a:xfrm>
            <a:off x="3864774"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 name="Rectangle 16">
            <a:extLst>
              <a:ext uri="{FF2B5EF4-FFF2-40B4-BE49-F238E27FC236}">
                <a16:creationId xmlns:a16="http://schemas.microsoft.com/office/drawing/2014/main" id="{2C697391-6167-40BA-A8AB-941628C99A7F}"/>
              </a:ext>
            </a:extLst>
          </p:cNvPr>
          <p:cNvSpPr/>
          <p:nvPr/>
        </p:nvSpPr>
        <p:spPr bwMode="auto">
          <a:xfrm>
            <a:off x="4099632"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 name="Rectangle 17">
            <a:extLst>
              <a:ext uri="{FF2B5EF4-FFF2-40B4-BE49-F238E27FC236}">
                <a16:creationId xmlns:a16="http://schemas.microsoft.com/office/drawing/2014/main" id="{51DC0FF3-43A7-4CA3-A07C-604FA68A443B}"/>
              </a:ext>
            </a:extLst>
          </p:cNvPr>
          <p:cNvSpPr/>
          <p:nvPr/>
        </p:nvSpPr>
        <p:spPr bwMode="auto">
          <a:xfrm>
            <a:off x="4340838" y="3998037"/>
            <a:ext cx="243322"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 name="Rectangle 18">
            <a:extLst>
              <a:ext uri="{FF2B5EF4-FFF2-40B4-BE49-F238E27FC236}">
                <a16:creationId xmlns:a16="http://schemas.microsoft.com/office/drawing/2014/main" id="{BC33FB09-899E-4D37-A362-0F31B7110F28}"/>
              </a:ext>
            </a:extLst>
          </p:cNvPr>
          <p:cNvSpPr/>
          <p:nvPr/>
        </p:nvSpPr>
        <p:spPr bwMode="auto">
          <a:xfrm>
            <a:off x="4584160"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 name="Rectangle 19">
            <a:extLst>
              <a:ext uri="{FF2B5EF4-FFF2-40B4-BE49-F238E27FC236}">
                <a16:creationId xmlns:a16="http://schemas.microsoft.com/office/drawing/2014/main" id="{6D5E3406-50F2-4D9C-BDF8-8502E92BE98E}"/>
              </a:ext>
            </a:extLst>
          </p:cNvPr>
          <p:cNvSpPr/>
          <p:nvPr/>
        </p:nvSpPr>
        <p:spPr bwMode="auto">
          <a:xfrm>
            <a:off x="4825366"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 name="Rectangle 20">
            <a:extLst>
              <a:ext uri="{FF2B5EF4-FFF2-40B4-BE49-F238E27FC236}">
                <a16:creationId xmlns:a16="http://schemas.microsoft.com/office/drawing/2014/main" id="{CD207926-DFDD-424A-BCF6-65C02937E92D}"/>
              </a:ext>
            </a:extLst>
          </p:cNvPr>
          <p:cNvSpPr/>
          <p:nvPr/>
        </p:nvSpPr>
        <p:spPr bwMode="auto">
          <a:xfrm>
            <a:off x="5060223"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 name="Rectangle 21">
            <a:extLst>
              <a:ext uri="{FF2B5EF4-FFF2-40B4-BE49-F238E27FC236}">
                <a16:creationId xmlns:a16="http://schemas.microsoft.com/office/drawing/2014/main" id="{8670D276-70A8-4033-A53B-BB415ABC8B88}"/>
              </a:ext>
            </a:extLst>
          </p:cNvPr>
          <p:cNvSpPr/>
          <p:nvPr/>
        </p:nvSpPr>
        <p:spPr bwMode="auto">
          <a:xfrm>
            <a:off x="5301429"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 name="Rectangle 22">
            <a:extLst>
              <a:ext uri="{FF2B5EF4-FFF2-40B4-BE49-F238E27FC236}">
                <a16:creationId xmlns:a16="http://schemas.microsoft.com/office/drawing/2014/main" id="{3F90A450-CD47-4B7A-959D-8081CE52C96C}"/>
              </a:ext>
            </a:extLst>
          </p:cNvPr>
          <p:cNvSpPr/>
          <p:nvPr/>
        </p:nvSpPr>
        <p:spPr bwMode="auto">
          <a:xfrm>
            <a:off x="5538403"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 name="Rectangle 23">
            <a:extLst>
              <a:ext uri="{FF2B5EF4-FFF2-40B4-BE49-F238E27FC236}">
                <a16:creationId xmlns:a16="http://schemas.microsoft.com/office/drawing/2014/main" id="{BD0CC5F0-C371-412E-B075-0E16A3111781}"/>
              </a:ext>
            </a:extLst>
          </p:cNvPr>
          <p:cNvSpPr/>
          <p:nvPr/>
        </p:nvSpPr>
        <p:spPr bwMode="auto">
          <a:xfrm>
            <a:off x="5779609"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Rectangle 24">
            <a:extLst>
              <a:ext uri="{FF2B5EF4-FFF2-40B4-BE49-F238E27FC236}">
                <a16:creationId xmlns:a16="http://schemas.microsoft.com/office/drawing/2014/main" id="{AFB83AD5-A463-4711-AF35-83BA90D43B7B}"/>
              </a:ext>
            </a:extLst>
          </p:cNvPr>
          <p:cNvSpPr/>
          <p:nvPr/>
        </p:nvSpPr>
        <p:spPr bwMode="auto">
          <a:xfrm>
            <a:off x="6014467" y="3998037"/>
            <a:ext cx="243321"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 name="Rectangle 25">
            <a:extLst>
              <a:ext uri="{FF2B5EF4-FFF2-40B4-BE49-F238E27FC236}">
                <a16:creationId xmlns:a16="http://schemas.microsoft.com/office/drawing/2014/main" id="{0B1DD6D3-8E97-4810-B688-90F214CA2C04}"/>
              </a:ext>
            </a:extLst>
          </p:cNvPr>
          <p:cNvSpPr/>
          <p:nvPr/>
        </p:nvSpPr>
        <p:spPr bwMode="auto">
          <a:xfrm>
            <a:off x="6257789"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 name="Rectangle 26">
            <a:extLst>
              <a:ext uri="{FF2B5EF4-FFF2-40B4-BE49-F238E27FC236}">
                <a16:creationId xmlns:a16="http://schemas.microsoft.com/office/drawing/2014/main" id="{CCD6515E-30EC-48CF-BF49-9DA67E205E79}"/>
              </a:ext>
            </a:extLst>
          </p:cNvPr>
          <p:cNvSpPr/>
          <p:nvPr/>
        </p:nvSpPr>
        <p:spPr bwMode="auto">
          <a:xfrm>
            <a:off x="6498994"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 name="Rectangle 27">
            <a:extLst>
              <a:ext uri="{FF2B5EF4-FFF2-40B4-BE49-F238E27FC236}">
                <a16:creationId xmlns:a16="http://schemas.microsoft.com/office/drawing/2014/main" id="{1A961D1F-EDD7-4A2F-ADDD-FEB67A873E1A}"/>
              </a:ext>
            </a:extLst>
          </p:cNvPr>
          <p:cNvSpPr/>
          <p:nvPr/>
        </p:nvSpPr>
        <p:spPr bwMode="auto">
          <a:xfrm>
            <a:off x="6740200"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9" name="Rectangle 28">
            <a:extLst>
              <a:ext uri="{FF2B5EF4-FFF2-40B4-BE49-F238E27FC236}">
                <a16:creationId xmlns:a16="http://schemas.microsoft.com/office/drawing/2014/main" id="{1BCF3F3B-8021-4E26-BEDB-7BD75E47B775}"/>
              </a:ext>
            </a:extLst>
          </p:cNvPr>
          <p:cNvSpPr/>
          <p:nvPr/>
        </p:nvSpPr>
        <p:spPr bwMode="auto">
          <a:xfrm>
            <a:off x="6975059"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0" name="Rectangle 29">
            <a:extLst>
              <a:ext uri="{FF2B5EF4-FFF2-40B4-BE49-F238E27FC236}">
                <a16:creationId xmlns:a16="http://schemas.microsoft.com/office/drawing/2014/main" id="{FC115FFC-0FE0-4E72-9D8D-76D057CD9EB7}"/>
              </a:ext>
            </a:extLst>
          </p:cNvPr>
          <p:cNvSpPr/>
          <p:nvPr/>
        </p:nvSpPr>
        <p:spPr bwMode="auto">
          <a:xfrm>
            <a:off x="7216264" y="3998037"/>
            <a:ext cx="243321"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1" name="Rectangle 30">
            <a:extLst>
              <a:ext uri="{FF2B5EF4-FFF2-40B4-BE49-F238E27FC236}">
                <a16:creationId xmlns:a16="http://schemas.microsoft.com/office/drawing/2014/main" id="{85E7B650-397F-4B76-AB01-50AF9B7E790E}"/>
              </a:ext>
            </a:extLst>
          </p:cNvPr>
          <p:cNvSpPr/>
          <p:nvPr/>
        </p:nvSpPr>
        <p:spPr bwMode="auto">
          <a:xfrm>
            <a:off x="7453239"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2" name="Rectangle 31">
            <a:extLst>
              <a:ext uri="{FF2B5EF4-FFF2-40B4-BE49-F238E27FC236}">
                <a16:creationId xmlns:a16="http://schemas.microsoft.com/office/drawing/2014/main" id="{9800081B-675E-40EB-84A4-0F7D871A95E6}"/>
              </a:ext>
            </a:extLst>
          </p:cNvPr>
          <p:cNvSpPr/>
          <p:nvPr/>
        </p:nvSpPr>
        <p:spPr bwMode="auto">
          <a:xfrm>
            <a:off x="7694445" y="3998037"/>
            <a:ext cx="239089"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3" name="Rectangle 32">
            <a:extLst>
              <a:ext uri="{FF2B5EF4-FFF2-40B4-BE49-F238E27FC236}">
                <a16:creationId xmlns:a16="http://schemas.microsoft.com/office/drawing/2014/main" id="{7E127A27-EB1D-4990-8FF0-0617E95A7062}"/>
              </a:ext>
            </a:extLst>
          </p:cNvPr>
          <p:cNvSpPr/>
          <p:nvPr/>
        </p:nvSpPr>
        <p:spPr bwMode="auto">
          <a:xfrm>
            <a:off x="7929302"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4" name="Rectangle 33">
            <a:extLst>
              <a:ext uri="{FF2B5EF4-FFF2-40B4-BE49-F238E27FC236}">
                <a16:creationId xmlns:a16="http://schemas.microsoft.com/office/drawing/2014/main" id="{55C519F0-195A-472A-93E2-F36033924D7B}"/>
              </a:ext>
            </a:extLst>
          </p:cNvPr>
          <p:cNvSpPr/>
          <p:nvPr/>
        </p:nvSpPr>
        <p:spPr bwMode="auto">
          <a:xfrm>
            <a:off x="8170508"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5" name="Rectangle 34">
            <a:extLst>
              <a:ext uri="{FF2B5EF4-FFF2-40B4-BE49-F238E27FC236}">
                <a16:creationId xmlns:a16="http://schemas.microsoft.com/office/drawing/2014/main" id="{7D256C4A-4B70-4D30-9B84-DE9AD8B5AC6E}"/>
              </a:ext>
            </a:extLst>
          </p:cNvPr>
          <p:cNvSpPr/>
          <p:nvPr/>
        </p:nvSpPr>
        <p:spPr bwMode="auto">
          <a:xfrm>
            <a:off x="8411714"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6" name="Rectangle 35">
            <a:extLst>
              <a:ext uri="{FF2B5EF4-FFF2-40B4-BE49-F238E27FC236}">
                <a16:creationId xmlns:a16="http://schemas.microsoft.com/office/drawing/2014/main" id="{08FAA89E-25C1-43CB-9430-51C35BCADD5E}"/>
              </a:ext>
            </a:extLst>
          </p:cNvPr>
          <p:cNvSpPr/>
          <p:nvPr/>
        </p:nvSpPr>
        <p:spPr bwMode="auto">
          <a:xfrm>
            <a:off x="8652919"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7" name="Rectangle 36">
            <a:extLst>
              <a:ext uri="{FF2B5EF4-FFF2-40B4-BE49-F238E27FC236}">
                <a16:creationId xmlns:a16="http://schemas.microsoft.com/office/drawing/2014/main" id="{B7583A12-8BE4-41BE-86FE-EFA85DC55655}"/>
              </a:ext>
            </a:extLst>
          </p:cNvPr>
          <p:cNvSpPr/>
          <p:nvPr/>
        </p:nvSpPr>
        <p:spPr bwMode="auto">
          <a:xfrm>
            <a:off x="8889894"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8" name="Rectangle 37">
            <a:extLst>
              <a:ext uri="{FF2B5EF4-FFF2-40B4-BE49-F238E27FC236}">
                <a16:creationId xmlns:a16="http://schemas.microsoft.com/office/drawing/2014/main" id="{CE241280-4059-4DE0-8F2F-0CFFA7E4EE19}"/>
              </a:ext>
            </a:extLst>
          </p:cNvPr>
          <p:cNvSpPr/>
          <p:nvPr/>
        </p:nvSpPr>
        <p:spPr bwMode="auto">
          <a:xfrm>
            <a:off x="9131099" y="3998037"/>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9" name="Rectangle 38">
            <a:extLst>
              <a:ext uri="{FF2B5EF4-FFF2-40B4-BE49-F238E27FC236}">
                <a16:creationId xmlns:a16="http://schemas.microsoft.com/office/drawing/2014/main" id="{E14D1946-9BBF-495B-BDFE-29B944A6453D}"/>
              </a:ext>
            </a:extLst>
          </p:cNvPr>
          <p:cNvSpPr/>
          <p:nvPr/>
        </p:nvSpPr>
        <p:spPr bwMode="auto">
          <a:xfrm>
            <a:off x="1706617" y="3998037"/>
            <a:ext cx="7665687" cy="233363"/>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0" name="Rectangle 39">
            <a:extLst>
              <a:ext uri="{FF2B5EF4-FFF2-40B4-BE49-F238E27FC236}">
                <a16:creationId xmlns:a16="http://schemas.microsoft.com/office/drawing/2014/main" id="{66195959-BAF3-4D6A-ADEA-988E0B8EAA6F}"/>
              </a:ext>
            </a:extLst>
          </p:cNvPr>
          <p:cNvSpPr/>
          <p:nvPr/>
        </p:nvSpPr>
        <p:spPr bwMode="auto">
          <a:xfrm>
            <a:off x="1706618" y="3998037"/>
            <a:ext cx="241206" cy="233363"/>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1" name="Rectangle 40">
            <a:extLst>
              <a:ext uri="{FF2B5EF4-FFF2-40B4-BE49-F238E27FC236}">
                <a16:creationId xmlns:a16="http://schemas.microsoft.com/office/drawing/2014/main" id="{5B09EED0-CB41-4D22-B5CA-A7EDE17C1733}"/>
              </a:ext>
            </a:extLst>
          </p:cNvPr>
          <p:cNvSpPr/>
          <p:nvPr/>
        </p:nvSpPr>
        <p:spPr bwMode="auto">
          <a:xfrm>
            <a:off x="9880107" y="3998037"/>
            <a:ext cx="241206" cy="233363"/>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C</a:t>
            </a:r>
          </a:p>
        </p:txBody>
      </p:sp>
      <p:cxnSp>
        <p:nvCxnSpPr>
          <p:cNvPr id="42" name="Elbow Connector 45055">
            <a:extLst>
              <a:ext uri="{FF2B5EF4-FFF2-40B4-BE49-F238E27FC236}">
                <a16:creationId xmlns:a16="http://schemas.microsoft.com/office/drawing/2014/main" id="{E5D00820-1B29-42FF-8486-0B6455EB7169}"/>
              </a:ext>
            </a:extLst>
          </p:cNvPr>
          <p:cNvCxnSpPr>
            <a:stCxn id="40" idx="0"/>
            <a:endCxn id="8" idx="1"/>
          </p:cNvCxnSpPr>
          <p:nvPr/>
        </p:nvCxnSpPr>
        <p:spPr bwMode="auto">
          <a:xfrm rot="16200000" flipH="1" flipV="1">
            <a:off x="1708181" y="3996473"/>
            <a:ext cx="117475" cy="120602"/>
          </a:xfrm>
          <a:prstGeom prst="bentConnector4">
            <a:avLst>
              <a:gd name="adj1" fmla="val -155675"/>
              <a:gd name="adj2" fmla="val 330403"/>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43" name="Straight Arrow Connector 42">
            <a:extLst>
              <a:ext uri="{FF2B5EF4-FFF2-40B4-BE49-F238E27FC236}">
                <a16:creationId xmlns:a16="http://schemas.microsoft.com/office/drawing/2014/main" id="{C4BD15E7-59D9-4897-A58F-0E1DC69A0FB4}"/>
              </a:ext>
            </a:extLst>
          </p:cNvPr>
          <p:cNvCxnSpPr>
            <a:stCxn id="39" idx="3"/>
            <a:endCxn id="41" idx="1"/>
          </p:cNvCxnSpPr>
          <p:nvPr/>
        </p:nvCxnSpPr>
        <p:spPr bwMode="auto">
          <a:xfrm>
            <a:off x="9372304" y="4115511"/>
            <a:ext cx="507802"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44" name="TextBox 142">
            <a:extLst>
              <a:ext uri="{FF2B5EF4-FFF2-40B4-BE49-F238E27FC236}">
                <a16:creationId xmlns:a16="http://schemas.microsoft.com/office/drawing/2014/main" id="{79929907-4A8E-47F8-8863-0544E8F14AA4}"/>
              </a:ext>
            </a:extLst>
          </p:cNvPr>
          <p:cNvSpPr txBox="1">
            <a:spLocks noChangeArrowheads="1"/>
          </p:cNvSpPr>
          <p:nvPr/>
        </p:nvSpPr>
        <p:spPr bwMode="auto">
          <a:xfrm>
            <a:off x="5058108" y="3959937"/>
            <a:ext cx="125680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Register </a:t>
            </a:r>
          </a:p>
        </p:txBody>
      </p:sp>
      <p:sp>
        <p:nvSpPr>
          <p:cNvPr id="45" name="TextBox 142">
            <a:extLst>
              <a:ext uri="{FF2B5EF4-FFF2-40B4-BE49-F238E27FC236}">
                <a16:creationId xmlns:a16="http://schemas.microsoft.com/office/drawing/2014/main" id="{A14831B3-AD38-4D8F-B33B-0B392D1F4158}"/>
              </a:ext>
            </a:extLst>
          </p:cNvPr>
          <p:cNvSpPr txBox="1">
            <a:spLocks noChangeArrowheads="1"/>
          </p:cNvSpPr>
          <p:nvPr/>
        </p:nvSpPr>
        <p:spPr bwMode="auto">
          <a:xfrm>
            <a:off x="4220235" y="4333000"/>
            <a:ext cx="359481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Arithmetic shift right (ASR)</a:t>
            </a:r>
          </a:p>
        </p:txBody>
      </p:sp>
    </p:spTree>
    <p:extLst>
      <p:ext uri="{BB962C8B-B14F-4D97-AF65-F5344CB8AC3E}">
        <p14:creationId xmlns:p14="http://schemas.microsoft.com/office/powerpoint/2010/main" val="84780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Logical Shift Operation</a:t>
            </a:r>
            <a:endParaRPr lang="en-US" dirty="0"/>
          </a:p>
        </p:txBody>
      </p:sp>
      <p:graphicFrame>
        <p:nvGraphicFramePr>
          <p:cNvPr id="6" name="Table 5">
            <a:extLst>
              <a:ext uri="{FF2B5EF4-FFF2-40B4-BE49-F238E27FC236}">
                <a16:creationId xmlns:a16="http://schemas.microsoft.com/office/drawing/2014/main" id="{B63C3E70-6AA9-4271-97D8-DCF339AE0B04}"/>
              </a:ext>
            </a:extLst>
          </p:cNvPr>
          <p:cNvGraphicFramePr>
            <a:graphicFrameLocks noGrp="1"/>
          </p:cNvGraphicFramePr>
          <p:nvPr/>
        </p:nvGraphicFramePr>
        <p:xfrm>
          <a:off x="317376" y="949326"/>
          <a:ext cx="11552486" cy="3569353"/>
        </p:xfrm>
        <a:graphic>
          <a:graphicData uri="http://schemas.openxmlformats.org/drawingml/2006/table">
            <a:tbl>
              <a:tblPr firstRow="1" bandRow="1">
                <a:tableStyleId>{5C22544A-7EE6-4342-B048-85BDC9FD1C3A}</a:tableStyleId>
              </a:tblPr>
              <a:tblGrid>
                <a:gridCol w="2386667">
                  <a:extLst>
                    <a:ext uri="{9D8B030D-6E8A-4147-A177-3AD203B41FA5}">
                      <a16:colId xmlns:a16="http://schemas.microsoft.com/office/drawing/2014/main" val="20000"/>
                    </a:ext>
                  </a:extLst>
                </a:gridCol>
                <a:gridCol w="5039931">
                  <a:extLst>
                    <a:ext uri="{9D8B030D-6E8A-4147-A177-3AD203B41FA5}">
                      <a16:colId xmlns:a16="http://schemas.microsoft.com/office/drawing/2014/main" val="20001"/>
                    </a:ext>
                  </a:extLst>
                </a:gridCol>
                <a:gridCol w="1904256">
                  <a:extLst>
                    <a:ext uri="{9D8B030D-6E8A-4147-A177-3AD203B41FA5}">
                      <a16:colId xmlns:a16="http://schemas.microsoft.com/office/drawing/2014/main" val="20002"/>
                    </a:ext>
                  </a:extLst>
                </a:gridCol>
                <a:gridCol w="2221632">
                  <a:extLst>
                    <a:ext uri="{9D8B030D-6E8A-4147-A177-3AD203B41FA5}">
                      <a16:colId xmlns:a16="http://schemas.microsoft.com/office/drawing/2014/main" val="20003"/>
                    </a:ext>
                  </a:extLst>
                </a:gridCol>
              </a:tblGrid>
              <a:tr h="518132">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Syntax</a:t>
                      </a:r>
                      <a:endParaRPr lang="en-GB" sz="1400" b="0" i="0" u="none" strike="noStrike" dirty="0">
                        <a:effectLst/>
                        <a:latin typeface="+mn-lt"/>
                        <a:cs typeface="Arial" panose="020B0604020202020204" pitchFamily="34" charset="0"/>
                      </a:endParaRPr>
                    </a:p>
                  </a:txBody>
                  <a:tcPr marL="121872" marR="121872" marT="45706" marB="45706"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Description</a:t>
                      </a:r>
                      <a:r>
                        <a:rPr lang="en-GB" sz="1400" b="1" i="0" u="none" strike="noStrike" kern="1200" baseline="0" dirty="0">
                          <a:solidFill>
                            <a:srgbClr val="FFFFFF"/>
                          </a:solidFill>
                          <a:effectLst/>
                          <a:latin typeface="+mn-lt"/>
                          <a:cs typeface="Arial" panose="020B0604020202020204" pitchFamily="34" charset="0"/>
                        </a:rPr>
                        <a:t> </a:t>
                      </a:r>
                      <a:endParaRPr lang="en-GB" sz="1400" b="0" i="0" u="none" strike="noStrike" dirty="0">
                        <a:effectLst/>
                        <a:latin typeface="+mn-lt"/>
                        <a:cs typeface="Arial" panose="020B0604020202020204" pitchFamily="34" charset="0"/>
                      </a:endParaRPr>
                    </a:p>
                  </a:txBody>
                  <a:tcPr marL="121872" marR="121872" marT="45706" marB="45706"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a:t>
                      </a:r>
                      <a:endParaRPr lang="en-GB" sz="1400" b="0" i="0" u="none" strike="noStrike" dirty="0">
                        <a:effectLst/>
                        <a:latin typeface="+mn-lt"/>
                        <a:cs typeface="Arial" panose="020B0604020202020204" pitchFamily="34" charset="0"/>
                      </a:endParaRPr>
                    </a:p>
                  </a:txBody>
                  <a:tcPr marL="121872" marR="121872" marT="45706" marB="45706"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 explanation</a:t>
                      </a:r>
                      <a:endParaRPr lang="en-GB" sz="1400" b="0" i="0" u="none" strike="noStrike" dirty="0">
                        <a:effectLst/>
                        <a:latin typeface="+mn-lt"/>
                        <a:cs typeface="Arial" panose="020B0604020202020204" pitchFamily="34" charset="0"/>
                      </a:endParaRPr>
                    </a:p>
                  </a:txBody>
                  <a:tcPr marL="121872" marR="121872" marT="45706" marB="45706" anchor="ctr"/>
                </a:tc>
                <a:extLst>
                  <a:ext uri="{0D108BD9-81ED-4DB2-BD59-A6C34878D82A}">
                    <a16:rowId xmlns:a16="http://schemas.microsoft.com/office/drawing/2014/main" val="10000"/>
                  </a:ext>
                </a:extLst>
              </a:tr>
              <a:tr h="760739">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LSRS &lt;Rd&gt;, &lt;Rm&gt;</a:t>
                      </a: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Logic shift right</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Rd = Rd &gt;&gt; Rm,</a:t>
                      </a:r>
                      <a:r>
                        <a:rPr lang="en-GB" sz="1200" b="0" i="0" u="none" strike="noStrike" baseline="0" dirty="0">
                          <a:effectLst/>
                          <a:latin typeface="+mn-lt"/>
                          <a:cs typeface="Arial" panose="020B0604020202020204" pitchFamily="34" charset="0"/>
                        </a:rPr>
                        <a:t> last bit shift out is copy to APSR.C, APSR.N, APSR.Z are also updated</a:t>
                      </a:r>
                      <a:endParaRPr lang="en-GB" sz="1200" b="0" i="0" u="none" strike="noStrike" dirty="0">
                        <a:effectLst/>
                        <a:latin typeface="+mn-lt"/>
                        <a:cs typeface="Arial" panose="020B0604020202020204" pitchFamily="34" charset="0"/>
                      </a:endParaRP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LSRS   R0,   R1</a:t>
                      </a:r>
                    </a:p>
                  </a:txBody>
                  <a:tcPr marL="121872" marR="121872" marT="45717" marB="45717"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R0</a:t>
                      </a:r>
                      <a:r>
                        <a:rPr lang="en-GB" sz="1200" b="0" i="0" u="none" strike="noStrike" baseline="0" dirty="0">
                          <a:effectLst/>
                          <a:latin typeface="+mn-lt"/>
                          <a:cs typeface="Arial" panose="020B0604020202020204" pitchFamily="34" charset="0"/>
                        </a:rPr>
                        <a:t> = R0 &gt;&gt; R1, update APSR</a:t>
                      </a:r>
                      <a:endParaRPr lang="en-GB" sz="1200" b="0" i="0" u="none" strike="noStrike" dirty="0">
                        <a:effectLst/>
                        <a:latin typeface="+mn-lt"/>
                        <a:cs typeface="Arial" panose="020B0604020202020204" pitchFamily="34" charset="0"/>
                      </a:endParaRPr>
                    </a:p>
                  </a:txBody>
                  <a:tcPr marL="121872" marR="121872" marT="45717" marB="45717" anchor="ctr"/>
                </a:tc>
                <a:extLst>
                  <a:ext uri="{0D108BD9-81ED-4DB2-BD59-A6C34878D82A}">
                    <a16:rowId xmlns:a16="http://schemas.microsoft.com/office/drawing/2014/main" val="10001"/>
                  </a:ext>
                </a:extLst>
              </a:tr>
              <a:tr h="769004">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LS</a:t>
                      </a:r>
                      <a:r>
                        <a:rPr lang="en-GB" sz="1200" b="0" i="0" u="none" strike="noStrike" baseline="0" dirty="0">
                          <a:effectLst/>
                          <a:latin typeface="+mn-lt"/>
                          <a:cs typeface="Arial" panose="020B0604020202020204" pitchFamily="34" charset="0"/>
                        </a:rPr>
                        <a:t>RS &lt;Rd&gt;, &lt;Rm&gt;, #immed5</a:t>
                      </a:r>
                      <a:endParaRPr lang="en-GB" sz="1200" b="0" i="0" u="none" strike="noStrike" dirty="0">
                        <a:effectLst/>
                        <a:latin typeface="+mn-lt"/>
                        <a:cs typeface="Arial" panose="020B0604020202020204" pitchFamily="34" charset="0"/>
                      </a:endParaRP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Logic shift right</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Rd = Rm &gt;&gt; #immed5,</a:t>
                      </a:r>
                      <a:r>
                        <a:rPr lang="en-GB" sz="1200" b="0" i="0" u="none" strike="noStrike" baseline="0" dirty="0">
                          <a:effectLst/>
                          <a:latin typeface="+mn-lt"/>
                          <a:cs typeface="Arial" panose="020B0604020202020204" pitchFamily="34" charset="0"/>
                        </a:rPr>
                        <a:t> last bit shift out is copy to APSR.C, APSR.N, APSR.Z are also updated</a:t>
                      </a:r>
                      <a:endParaRPr lang="en-GB" sz="1200" b="0" i="0" u="none" strike="noStrike" dirty="0">
                        <a:effectLst/>
                        <a:latin typeface="+mn-lt"/>
                        <a:cs typeface="Arial" panose="020B0604020202020204" pitchFamily="34" charset="0"/>
                      </a:endParaRP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LSRS   R0,   R1,   #0x01</a:t>
                      </a:r>
                    </a:p>
                  </a:txBody>
                  <a:tcPr marL="121872" marR="121872" marT="45717" marB="45717" anchor="ctr"/>
                </a:tc>
                <a:tc>
                  <a:txBody>
                    <a:bodyPr/>
                    <a:lstStyle/>
                    <a:p>
                      <a:pPr marL="0" marR="0" indent="0" algn="l" rtl="0" eaLnBrk="1" fontAlgn="auto" latinLnBrk="0" hangingPunct="1">
                        <a:spcBef>
                          <a:spcPts val="0"/>
                        </a:spcBef>
                        <a:spcAft>
                          <a:spcPts val="0"/>
                        </a:spcAft>
                      </a:pPr>
                      <a:r>
                        <a:rPr lang="en-GB" sz="1200" b="0" i="0" u="none" strike="noStrike" baseline="0" dirty="0">
                          <a:effectLst/>
                          <a:latin typeface="+mn-lt"/>
                          <a:cs typeface="Arial" panose="020B0604020202020204" pitchFamily="34" charset="0"/>
                        </a:rPr>
                        <a:t>R0 = R1 &gt;&gt; 1, update APSR</a:t>
                      </a:r>
                    </a:p>
                  </a:txBody>
                  <a:tcPr marL="121872" marR="121872" marT="45717" marB="45717" anchor="ctr"/>
                </a:tc>
                <a:extLst>
                  <a:ext uri="{0D108BD9-81ED-4DB2-BD59-A6C34878D82A}">
                    <a16:rowId xmlns:a16="http://schemas.microsoft.com/office/drawing/2014/main" val="10002"/>
                  </a:ext>
                </a:extLst>
              </a:tr>
              <a:tr h="760739">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LSLS &lt;Rd&gt;, &lt;Rm&gt;</a:t>
                      </a:r>
                    </a:p>
                  </a:txBody>
                  <a:tcPr marL="121872" marR="121872" marT="45706" marB="45706"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Logic shift left</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Rd = Rd &lt;&lt; Rm,</a:t>
                      </a:r>
                      <a:r>
                        <a:rPr lang="en-GB" sz="1200" b="0" i="0" u="none" strike="noStrike" baseline="0" dirty="0">
                          <a:effectLst/>
                          <a:latin typeface="+mn-lt"/>
                          <a:cs typeface="Arial" panose="020B0604020202020204" pitchFamily="34" charset="0"/>
                        </a:rPr>
                        <a:t> last bit shift out is copy to APSR.C, APSR.N, APSR.Z are also updated</a:t>
                      </a:r>
                      <a:endParaRPr lang="en-GB" sz="1200" b="0" i="0" u="none" strike="noStrike" dirty="0">
                        <a:effectLst/>
                        <a:latin typeface="+mn-lt"/>
                        <a:cs typeface="Arial" panose="020B0604020202020204" pitchFamily="34" charset="0"/>
                      </a:endParaRPr>
                    </a:p>
                  </a:txBody>
                  <a:tcPr marL="121872" marR="121872" marT="45706" marB="45706"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LSLS   R0,   R1</a:t>
                      </a:r>
                    </a:p>
                  </a:txBody>
                  <a:tcPr marL="121872" marR="121872" marT="45706" marB="4570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R0</a:t>
                      </a:r>
                      <a:r>
                        <a:rPr lang="en-GB" sz="1200" b="0" i="0" u="none" strike="noStrike" baseline="0" dirty="0">
                          <a:effectLst/>
                          <a:latin typeface="+mn-lt"/>
                          <a:cs typeface="Arial" panose="020B0604020202020204" pitchFamily="34" charset="0"/>
                        </a:rPr>
                        <a:t> = R0 &lt;&lt; R1, update APSR</a:t>
                      </a:r>
                      <a:endParaRPr lang="en-GB" sz="1200" b="0" i="0" u="none" strike="noStrike" dirty="0">
                        <a:effectLst/>
                        <a:latin typeface="+mn-lt"/>
                        <a:cs typeface="Arial" panose="020B0604020202020204" pitchFamily="34" charset="0"/>
                      </a:endParaRPr>
                    </a:p>
                  </a:txBody>
                  <a:tcPr marL="121872" marR="121872" marT="45706" marB="45706" anchor="ctr"/>
                </a:tc>
                <a:extLst>
                  <a:ext uri="{0D108BD9-81ED-4DB2-BD59-A6C34878D82A}">
                    <a16:rowId xmlns:a16="http://schemas.microsoft.com/office/drawing/2014/main" val="10003"/>
                  </a:ext>
                </a:extLst>
              </a:tr>
              <a:tr h="760739">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LSLS</a:t>
                      </a:r>
                      <a:r>
                        <a:rPr lang="en-GB" sz="1200" b="0" i="0" u="none" strike="noStrike" baseline="0" dirty="0">
                          <a:effectLst/>
                          <a:latin typeface="+mn-lt"/>
                          <a:cs typeface="Arial" panose="020B0604020202020204" pitchFamily="34" charset="0"/>
                        </a:rPr>
                        <a:t> &lt;Rd&gt;, &lt;Rm&gt;, #immed5</a:t>
                      </a:r>
                      <a:endParaRPr lang="en-GB" sz="1200" b="0" i="0" u="none" strike="noStrike" dirty="0">
                        <a:effectLst/>
                        <a:latin typeface="+mn-lt"/>
                        <a:cs typeface="Arial" panose="020B0604020202020204" pitchFamily="34" charset="0"/>
                      </a:endParaRPr>
                    </a:p>
                  </a:txBody>
                  <a:tcPr marL="121872" marR="121872" marT="45706" marB="45706"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Logic shift left</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Rd = Rm &lt;&lt; #immed5,</a:t>
                      </a:r>
                      <a:r>
                        <a:rPr lang="en-GB" sz="1200" b="0" i="0" u="none" strike="noStrike" baseline="0" dirty="0">
                          <a:effectLst/>
                          <a:latin typeface="+mn-lt"/>
                          <a:cs typeface="Arial" panose="020B0604020202020204" pitchFamily="34" charset="0"/>
                        </a:rPr>
                        <a:t> last bit shift out is copy to APSR.C, APSR.N, APSR.Z are also updated</a:t>
                      </a:r>
                      <a:endParaRPr lang="en-GB" sz="1200" b="0" i="0" u="none" strike="noStrike" dirty="0">
                        <a:effectLst/>
                        <a:latin typeface="+mn-lt"/>
                        <a:cs typeface="Arial" panose="020B0604020202020204" pitchFamily="34" charset="0"/>
                      </a:endParaRPr>
                    </a:p>
                  </a:txBody>
                  <a:tcPr marL="121872" marR="121872" marT="45706" marB="45706"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LSLS   R0,   R1,   #0x01</a:t>
                      </a:r>
                    </a:p>
                  </a:txBody>
                  <a:tcPr marL="121872" marR="121872" marT="45706" marB="45706" anchor="ctr"/>
                </a:tc>
                <a:tc>
                  <a:txBody>
                    <a:bodyPr/>
                    <a:lstStyle/>
                    <a:p>
                      <a:pPr marL="0" marR="0" indent="0" algn="l" rtl="0" eaLnBrk="1" fontAlgn="auto" latinLnBrk="0" hangingPunct="1">
                        <a:spcBef>
                          <a:spcPts val="0"/>
                        </a:spcBef>
                        <a:spcAft>
                          <a:spcPts val="0"/>
                        </a:spcAft>
                      </a:pPr>
                      <a:r>
                        <a:rPr lang="en-GB" sz="1200" b="0" i="0" u="none" strike="noStrike" baseline="0" dirty="0">
                          <a:effectLst/>
                          <a:latin typeface="+mn-lt"/>
                          <a:cs typeface="Arial" panose="020B0604020202020204" pitchFamily="34" charset="0"/>
                        </a:rPr>
                        <a:t>R0 = R1 &lt;&lt; 1, update APSR</a:t>
                      </a:r>
                    </a:p>
                  </a:txBody>
                  <a:tcPr marL="121872" marR="121872" marT="45706" marB="45706" anchor="ctr"/>
                </a:tc>
                <a:extLst>
                  <a:ext uri="{0D108BD9-81ED-4DB2-BD59-A6C34878D82A}">
                    <a16:rowId xmlns:a16="http://schemas.microsoft.com/office/drawing/2014/main" val="10004"/>
                  </a:ext>
                </a:extLst>
              </a:tr>
            </a:tbl>
          </a:graphicData>
        </a:graphic>
      </p:graphicFrame>
      <p:sp>
        <p:nvSpPr>
          <p:cNvPr id="7" name="Rectangle 6">
            <a:extLst>
              <a:ext uri="{FF2B5EF4-FFF2-40B4-BE49-F238E27FC236}">
                <a16:creationId xmlns:a16="http://schemas.microsoft.com/office/drawing/2014/main" id="{49EE6562-1456-4597-9836-1044C481D17C}"/>
              </a:ext>
            </a:extLst>
          </p:cNvPr>
          <p:cNvSpPr/>
          <p:nvPr/>
        </p:nvSpPr>
        <p:spPr bwMode="auto">
          <a:xfrm>
            <a:off x="3510179" y="4669631"/>
            <a:ext cx="243322"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 name="Rectangle 7">
            <a:extLst>
              <a:ext uri="{FF2B5EF4-FFF2-40B4-BE49-F238E27FC236}">
                <a16:creationId xmlns:a16="http://schemas.microsoft.com/office/drawing/2014/main" id="{5D93DEE3-D7D0-4B8B-AC7E-D32896873417}"/>
              </a:ext>
            </a:extLst>
          </p:cNvPr>
          <p:cNvSpPr/>
          <p:nvPr/>
        </p:nvSpPr>
        <p:spPr bwMode="auto">
          <a:xfrm>
            <a:off x="1830201" y="4669631"/>
            <a:ext cx="239091"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9" name="Rectangle 8">
            <a:extLst>
              <a:ext uri="{FF2B5EF4-FFF2-40B4-BE49-F238E27FC236}">
                <a16:creationId xmlns:a16="http://schemas.microsoft.com/office/drawing/2014/main" id="{854F3DC5-3E48-409B-AEFF-AF86F9A562EE}"/>
              </a:ext>
            </a:extLst>
          </p:cNvPr>
          <p:cNvSpPr/>
          <p:nvPr/>
        </p:nvSpPr>
        <p:spPr bwMode="auto">
          <a:xfrm>
            <a:off x="2069292"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0" name="Rectangle 9">
            <a:extLst>
              <a:ext uri="{FF2B5EF4-FFF2-40B4-BE49-F238E27FC236}">
                <a16:creationId xmlns:a16="http://schemas.microsoft.com/office/drawing/2014/main" id="{8A447A47-BBC3-4B81-8105-3E754127ECDE}"/>
              </a:ext>
            </a:extLst>
          </p:cNvPr>
          <p:cNvSpPr/>
          <p:nvPr/>
        </p:nvSpPr>
        <p:spPr bwMode="auto">
          <a:xfrm>
            <a:off x="2306266"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 name="Rectangle 10">
            <a:extLst>
              <a:ext uri="{FF2B5EF4-FFF2-40B4-BE49-F238E27FC236}">
                <a16:creationId xmlns:a16="http://schemas.microsoft.com/office/drawing/2014/main" id="{2D117F51-4A58-4A97-8CC5-58E8B59CBE88}"/>
              </a:ext>
            </a:extLst>
          </p:cNvPr>
          <p:cNvSpPr/>
          <p:nvPr/>
        </p:nvSpPr>
        <p:spPr bwMode="auto">
          <a:xfrm>
            <a:off x="2547472"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 name="Rectangle 11">
            <a:extLst>
              <a:ext uri="{FF2B5EF4-FFF2-40B4-BE49-F238E27FC236}">
                <a16:creationId xmlns:a16="http://schemas.microsoft.com/office/drawing/2014/main" id="{8ED22AE9-CE3B-43A1-BD2D-93DB0583F138}"/>
              </a:ext>
            </a:extLst>
          </p:cNvPr>
          <p:cNvSpPr/>
          <p:nvPr/>
        </p:nvSpPr>
        <p:spPr bwMode="auto">
          <a:xfrm>
            <a:off x="2792909"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 name="Rectangle 12">
            <a:extLst>
              <a:ext uri="{FF2B5EF4-FFF2-40B4-BE49-F238E27FC236}">
                <a16:creationId xmlns:a16="http://schemas.microsoft.com/office/drawing/2014/main" id="{61388DC2-0F91-4C69-A2F2-D0C81D4F22CA}"/>
              </a:ext>
            </a:extLst>
          </p:cNvPr>
          <p:cNvSpPr/>
          <p:nvPr/>
        </p:nvSpPr>
        <p:spPr bwMode="auto">
          <a:xfrm>
            <a:off x="3034115"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 name="Rectangle 13">
            <a:extLst>
              <a:ext uri="{FF2B5EF4-FFF2-40B4-BE49-F238E27FC236}">
                <a16:creationId xmlns:a16="http://schemas.microsoft.com/office/drawing/2014/main" id="{4043EF8C-1F29-4ADF-85E1-DA58BA6B3E8D}"/>
              </a:ext>
            </a:extLst>
          </p:cNvPr>
          <p:cNvSpPr/>
          <p:nvPr/>
        </p:nvSpPr>
        <p:spPr bwMode="auto">
          <a:xfrm>
            <a:off x="3268973"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 name="Rectangle 14">
            <a:extLst>
              <a:ext uri="{FF2B5EF4-FFF2-40B4-BE49-F238E27FC236}">
                <a16:creationId xmlns:a16="http://schemas.microsoft.com/office/drawing/2014/main" id="{26C7D2FC-1110-4E09-850D-CA2E46899687}"/>
              </a:ext>
            </a:extLst>
          </p:cNvPr>
          <p:cNvSpPr/>
          <p:nvPr/>
        </p:nvSpPr>
        <p:spPr bwMode="auto">
          <a:xfrm>
            <a:off x="3745037"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 name="Rectangle 15">
            <a:extLst>
              <a:ext uri="{FF2B5EF4-FFF2-40B4-BE49-F238E27FC236}">
                <a16:creationId xmlns:a16="http://schemas.microsoft.com/office/drawing/2014/main" id="{9F22C85B-49C1-4081-A469-C8552E138870}"/>
              </a:ext>
            </a:extLst>
          </p:cNvPr>
          <p:cNvSpPr/>
          <p:nvPr/>
        </p:nvSpPr>
        <p:spPr bwMode="auto">
          <a:xfrm>
            <a:off x="3986243"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 name="Rectangle 16">
            <a:extLst>
              <a:ext uri="{FF2B5EF4-FFF2-40B4-BE49-F238E27FC236}">
                <a16:creationId xmlns:a16="http://schemas.microsoft.com/office/drawing/2014/main" id="{4865C555-47FE-469B-B57E-3EA41E19CB3D}"/>
              </a:ext>
            </a:extLst>
          </p:cNvPr>
          <p:cNvSpPr/>
          <p:nvPr/>
        </p:nvSpPr>
        <p:spPr bwMode="auto">
          <a:xfrm>
            <a:off x="4223217"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 name="Rectangle 17">
            <a:extLst>
              <a:ext uri="{FF2B5EF4-FFF2-40B4-BE49-F238E27FC236}">
                <a16:creationId xmlns:a16="http://schemas.microsoft.com/office/drawing/2014/main" id="{D871AF05-31F6-46F8-9540-734E4EF3C647}"/>
              </a:ext>
            </a:extLst>
          </p:cNvPr>
          <p:cNvSpPr/>
          <p:nvPr/>
        </p:nvSpPr>
        <p:spPr bwMode="auto">
          <a:xfrm>
            <a:off x="4464423"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 name="Rectangle 18">
            <a:extLst>
              <a:ext uri="{FF2B5EF4-FFF2-40B4-BE49-F238E27FC236}">
                <a16:creationId xmlns:a16="http://schemas.microsoft.com/office/drawing/2014/main" id="{91DD46DA-A767-4B04-8B52-1C86DD0E711C}"/>
              </a:ext>
            </a:extLst>
          </p:cNvPr>
          <p:cNvSpPr/>
          <p:nvPr/>
        </p:nvSpPr>
        <p:spPr bwMode="auto">
          <a:xfrm>
            <a:off x="4705629"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 name="Rectangle 19">
            <a:extLst>
              <a:ext uri="{FF2B5EF4-FFF2-40B4-BE49-F238E27FC236}">
                <a16:creationId xmlns:a16="http://schemas.microsoft.com/office/drawing/2014/main" id="{5F917B3B-FDF0-4884-918B-91A660A44E4A}"/>
              </a:ext>
            </a:extLst>
          </p:cNvPr>
          <p:cNvSpPr/>
          <p:nvPr/>
        </p:nvSpPr>
        <p:spPr bwMode="auto">
          <a:xfrm>
            <a:off x="4946834"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 name="Rectangle 20">
            <a:extLst>
              <a:ext uri="{FF2B5EF4-FFF2-40B4-BE49-F238E27FC236}">
                <a16:creationId xmlns:a16="http://schemas.microsoft.com/office/drawing/2014/main" id="{BA700544-E763-4DDD-92A2-51569FD14E64}"/>
              </a:ext>
            </a:extLst>
          </p:cNvPr>
          <p:cNvSpPr/>
          <p:nvPr/>
        </p:nvSpPr>
        <p:spPr bwMode="auto">
          <a:xfrm>
            <a:off x="5183808"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 name="Rectangle 21">
            <a:extLst>
              <a:ext uri="{FF2B5EF4-FFF2-40B4-BE49-F238E27FC236}">
                <a16:creationId xmlns:a16="http://schemas.microsoft.com/office/drawing/2014/main" id="{5C1E732E-ED73-4BC2-B99D-86E82716BD56}"/>
              </a:ext>
            </a:extLst>
          </p:cNvPr>
          <p:cNvSpPr/>
          <p:nvPr/>
        </p:nvSpPr>
        <p:spPr bwMode="auto">
          <a:xfrm>
            <a:off x="5425014"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 name="Rectangle 22">
            <a:extLst>
              <a:ext uri="{FF2B5EF4-FFF2-40B4-BE49-F238E27FC236}">
                <a16:creationId xmlns:a16="http://schemas.microsoft.com/office/drawing/2014/main" id="{09241DDA-CF2D-40BF-9CDF-FCFCE618AA05}"/>
              </a:ext>
            </a:extLst>
          </p:cNvPr>
          <p:cNvSpPr/>
          <p:nvPr/>
        </p:nvSpPr>
        <p:spPr bwMode="auto">
          <a:xfrm>
            <a:off x="5659872"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 name="Rectangle 23">
            <a:extLst>
              <a:ext uri="{FF2B5EF4-FFF2-40B4-BE49-F238E27FC236}">
                <a16:creationId xmlns:a16="http://schemas.microsoft.com/office/drawing/2014/main" id="{75202C26-FFB5-4AB4-8713-9F40D23DFE79}"/>
              </a:ext>
            </a:extLst>
          </p:cNvPr>
          <p:cNvSpPr/>
          <p:nvPr/>
        </p:nvSpPr>
        <p:spPr bwMode="auto">
          <a:xfrm>
            <a:off x="5901077"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Rectangle 24">
            <a:extLst>
              <a:ext uri="{FF2B5EF4-FFF2-40B4-BE49-F238E27FC236}">
                <a16:creationId xmlns:a16="http://schemas.microsoft.com/office/drawing/2014/main" id="{665EBCD8-653A-48A8-A37C-B5C62F0EDF05}"/>
              </a:ext>
            </a:extLst>
          </p:cNvPr>
          <p:cNvSpPr/>
          <p:nvPr/>
        </p:nvSpPr>
        <p:spPr bwMode="auto">
          <a:xfrm>
            <a:off x="6138052"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 name="Rectangle 25">
            <a:extLst>
              <a:ext uri="{FF2B5EF4-FFF2-40B4-BE49-F238E27FC236}">
                <a16:creationId xmlns:a16="http://schemas.microsoft.com/office/drawing/2014/main" id="{59068172-F9C4-4EF2-BD88-804916791F61}"/>
              </a:ext>
            </a:extLst>
          </p:cNvPr>
          <p:cNvSpPr/>
          <p:nvPr/>
        </p:nvSpPr>
        <p:spPr bwMode="auto">
          <a:xfrm>
            <a:off x="6379257"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 name="Rectangle 26">
            <a:extLst>
              <a:ext uri="{FF2B5EF4-FFF2-40B4-BE49-F238E27FC236}">
                <a16:creationId xmlns:a16="http://schemas.microsoft.com/office/drawing/2014/main" id="{DCFED37D-4ECD-431C-9933-4BCB78BD0B77}"/>
              </a:ext>
            </a:extLst>
          </p:cNvPr>
          <p:cNvSpPr/>
          <p:nvPr/>
        </p:nvSpPr>
        <p:spPr bwMode="auto">
          <a:xfrm>
            <a:off x="6620463"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 name="Rectangle 27">
            <a:extLst>
              <a:ext uri="{FF2B5EF4-FFF2-40B4-BE49-F238E27FC236}">
                <a16:creationId xmlns:a16="http://schemas.microsoft.com/office/drawing/2014/main" id="{3BABDD2D-B9AE-4447-AAD4-ACF5FD7C6A79}"/>
              </a:ext>
            </a:extLst>
          </p:cNvPr>
          <p:cNvSpPr/>
          <p:nvPr/>
        </p:nvSpPr>
        <p:spPr bwMode="auto">
          <a:xfrm>
            <a:off x="6861669"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9" name="Rectangle 28">
            <a:extLst>
              <a:ext uri="{FF2B5EF4-FFF2-40B4-BE49-F238E27FC236}">
                <a16:creationId xmlns:a16="http://schemas.microsoft.com/office/drawing/2014/main" id="{9769FBA5-6EBE-4242-AC9C-9C7308A32BE2}"/>
              </a:ext>
            </a:extLst>
          </p:cNvPr>
          <p:cNvSpPr/>
          <p:nvPr/>
        </p:nvSpPr>
        <p:spPr bwMode="auto">
          <a:xfrm>
            <a:off x="7098643"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0" name="Rectangle 29">
            <a:extLst>
              <a:ext uri="{FF2B5EF4-FFF2-40B4-BE49-F238E27FC236}">
                <a16:creationId xmlns:a16="http://schemas.microsoft.com/office/drawing/2014/main" id="{E023FD7A-B555-489E-B5AA-1501C480B0B1}"/>
              </a:ext>
            </a:extLst>
          </p:cNvPr>
          <p:cNvSpPr/>
          <p:nvPr/>
        </p:nvSpPr>
        <p:spPr bwMode="auto">
          <a:xfrm>
            <a:off x="7339849"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1" name="Rectangle 30">
            <a:extLst>
              <a:ext uri="{FF2B5EF4-FFF2-40B4-BE49-F238E27FC236}">
                <a16:creationId xmlns:a16="http://schemas.microsoft.com/office/drawing/2014/main" id="{E11FD51E-231F-46C4-AF5E-62BCAA37CC25}"/>
              </a:ext>
            </a:extLst>
          </p:cNvPr>
          <p:cNvSpPr/>
          <p:nvPr/>
        </p:nvSpPr>
        <p:spPr bwMode="auto">
          <a:xfrm>
            <a:off x="7574707"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2" name="Rectangle 31">
            <a:extLst>
              <a:ext uri="{FF2B5EF4-FFF2-40B4-BE49-F238E27FC236}">
                <a16:creationId xmlns:a16="http://schemas.microsoft.com/office/drawing/2014/main" id="{88291975-5383-4E9E-84BF-D62F882C27DA}"/>
              </a:ext>
            </a:extLst>
          </p:cNvPr>
          <p:cNvSpPr/>
          <p:nvPr/>
        </p:nvSpPr>
        <p:spPr bwMode="auto">
          <a:xfrm>
            <a:off x="7815913"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3" name="Rectangle 32">
            <a:extLst>
              <a:ext uri="{FF2B5EF4-FFF2-40B4-BE49-F238E27FC236}">
                <a16:creationId xmlns:a16="http://schemas.microsoft.com/office/drawing/2014/main" id="{E72DC053-2941-461F-9C14-59D583C489D7}"/>
              </a:ext>
            </a:extLst>
          </p:cNvPr>
          <p:cNvSpPr/>
          <p:nvPr/>
        </p:nvSpPr>
        <p:spPr bwMode="auto">
          <a:xfrm>
            <a:off x="8050771"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4" name="Rectangle 33">
            <a:extLst>
              <a:ext uri="{FF2B5EF4-FFF2-40B4-BE49-F238E27FC236}">
                <a16:creationId xmlns:a16="http://schemas.microsoft.com/office/drawing/2014/main" id="{D1426D43-B861-4B9E-95D6-2800CC686F47}"/>
              </a:ext>
            </a:extLst>
          </p:cNvPr>
          <p:cNvSpPr/>
          <p:nvPr/>
        </p:nvSpPr>
        <p:spPr bwMode="auto">
          <a:xfrm>
            <a:off x="8291977"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5" name="Rectangle 34">
            <a:extLst>
              <a:ext uri="{FF2B5EF4-FFF2-40B4-BE49-F238E27FC236}">
                <a16:creationId xmlns:a16="http://schemas.microsoft.com/office/drawing/2014/main" id="{C3A39C47-0C1A-4989-AC19-1220C0506EDC}"/>
              </a:ext>
            </a:extLst>
          </p:cNvPr>
          <p:cNvSpPr/>
          <p:nvPr/>
        </p:nvSpPr>
        <p:spPr bwMode="auto">
          <a:xfrm>
            <a:off x="8533183" y="4669631"/>
            <a:ext cx="243322"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6" name="Rectangle 35">
            <a:extLst>
              <a:ext uri="{FF2B5EF4-FFF2-40B4-BE49-F238E27FC236}">
                <a16:creationId xmlns:a16="http://schemas.microsoft.com/office/drawing/2014/main" id="{68346F75-ABB7-45E6-9C5F-B2EFEAC15546}"/>
              </a:ext>
            </a:extLst>
          </p:cNvPr>
          <p:cNvSpPr/>
          <p:nvPr/>
        </p:nvSpPr>
        <p:spPr bwMode="auto">
          <a:xfrm>
            <a:off x="8776505"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7" name="Rectangle 36">
            <a:extLst>
              <a:ext uri="{FF2B5EF4-FFF2-40B4-BE49-F238E27FC236}">
                <a16:creationId xmlns:a16="http://schemas.microsoft.com/office/drawing/2014/main" id="{891C67C6-FE67-408A-85BE-AB94DBD82EFA}"/>
              </a:ext>
            </a:extLst>
          </p:cNvPr>
          <p:cNvSpPr/>
          <p:nvPr/>
        </p:nvSpPr>
        <p:spPr bwMode="auto">
          <a:xfrm>
            <a:off x="9011362"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8" name="Rectangle 37">
            <a:extLst>
              <a:ext uri="{FF2B5EF4-FFF2-40B4-BE49-F238E27FC236}">
                <a16:creationId xmlns:a16="http://schemas.microsoft.com/office/drawing/2014/main" id="{1E70B9AA-849C-4626-A5DD-3963B336638C}"/>
              </a:ext>
            </a:extLst>
          </p:cNvPr>
          <p:cNvSpPr/>
          <p:nvPr/>
        </p:nvSpPr>
        <p:spPr bwMode="auto">
          <a:xfrm>
            <a:off x="9252568" y="4669631"/>
            <a:ext cx="241206" cy="233363"/>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9" name="Rectangle 38">
            <a:extLst>
              <a:ext uri="{FF2B5EF4-FFF2-40B4-BE49-F238E27FC236}">
                <a16:creationId xmlns:a16="http://schemas.microsoft.com/office/drawing/2014/main" id="{D14AD436-5445-412F-8E93-4ED1AA07B87B}"/>
              </a:ext>
            </a:extLst>
          </p:cNvPr>
          <p:cNvSpPr/>
          <p:nvPr/>
        </p:nvSpPr>
        <p:spPr bwMode="auto">
          <a:xfrm>
            <a:off x="1830202" y="4669631"/>
            <a:ext cx="7663572" cy="233363"/>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0" name="Rectangle 39">
            <a:extLst>
              <a:ext uri="{FF2B5EF4-FFF2-40B4-BE49-F238E27FC236}">
                <a16:creationId xmlns:a16="http://schemas.microsoft.com/office/drawing/2014/main" id="{ECC58C47-A72D-4B0F-8E5F-4AF661D1E0E1}"/>
              </a:ext>
            </a:extLst>
          </p:cNvPr>
          <p:cNvSpPr/>
          <p:nvPr/>
        </p:nvSpPr>
        <p:spPr bwMode="auto">
          <a:xfrm>
            <a:off x="1830201" y="4669631"/>
            <a:ext cx="239091" cy="233363"/>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1" name="Rectangle 40">
            <a:extLst>
              <a:ext uri="{FF2B5EF4-FFF2-40B4-BE49-F238E27FC236}">
                <a16:creationId xmlns:a16="http://schemas.microsoft.com/office/drawing/2014/main" id="{8DD54A9B-7EFF-46C7-89BE-956DF06B8423}"/>
              </a:ext>
            </a:extLst>
          </p:cNvPr>
          <p:cNvSpPr/>
          <p:nvPr/>
        </p:nvSpPr>
        <p:spPr bwMode="auto">
          <a:xfrm>
            <a:off x="1079079" y="4669631"/>
            <a:ext cx="239089" cy="233363"/>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C</a:t>
            </a:r>
          </a:p>
        </p:txBody>
      </p:sp>
      <p:cxnSp>
        <p:nvCxnSpPr>
          <p:cNvPr id="42" name="Straight Arrow Connector 41">
            <a:extLst>
              <a:ext uri="{FF2B5EF4-FFF2-40B4-BE49-F238E27FC236}">
                <a16:creationId xmlns:a16="http://schemas.microsoft.com/office/drawing/2014/main" id="{A765AFCF-E9F2-49D6-9917-42E94A77317E}"/>
              </a:ext>
            </a:extLst>
          </p:cNvPr>
          <p:cNvCxnSpPr>
            <a:stCxn id="40" idx="1"/>
            <a:endCxn id="41" idx="3"/>
          </p:cNvCxnSpPr>
          <p:nvPr/>
        </p:nvCxnSpPr>
        <p:spPr bwMode="auto">
          <a:xfrm flipH="1">
            <a:off x="1318168" y="4785518"/>
            <a:ext cx="51203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43" name="TextBox 142">
            <a:extLst>
              <a:ext uri="{FF2B5EF4-FFF2-40B4-BE49-F238E27FC236}">
                <a16:creationId xmlns:a16="http://schemas.microsoft.com/office/drawing/2014/main" id="{3FBF158F-75F9-4E39-AA45-EFD6EE931685}"/>
              </a:ext>
            </a:extLst>
          </p:cNvPr>
          <p:cNvSpPr txBox="1">
            <a:spLocks noChangeArrowheads="1"/>
          </p:cNvSpPr>
          <p:nvPr/>
        </p:nvSpPr>
        <p:spPr bwMode="auto">
          <a:xfrm>
            <a:off x="5179576" y="4631531"/>
            <a:ext cx="12589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Register </a:t>
            </a:r>
          </a:p>
        </p:txBody>
      </p:sp>
      <p:sp>
        <p:nvSpPr>
          <p:cNvPr id="44" name="TextBox 142">
            <a:extLst>
              <a:ext uri="{FF2B5EF4-FFF2-40B4-BE49-F238E27FC236}">
                <a16:creationId xmlns:a16="http://schemas.microsoft.com/office/drawing/2014/main" id="{E7634A7F-0B03-49A0-BBA4-304AD6D735B0}"/>
              </a:ext>
            </a:extLst>
          </p:cNvPr>
          <p:cNvSpPr txBox="1">
            <a:spLocks noChangeArrowheads="1"/>
          </p:cNvSpPr>
          <p:nvPr/>
        </p:nvSpPr>
        <p:spPr bwMode="auto">
          <a:xfrm>
            <a:off x="4633690" y="5003006"/>
            <a:ext cx="287754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Logic shift left (LSL)</a:t>
            </a:r>
          </a:p>
        </p:txBody>
      </p:sp>
      <p:cxnSp>
        <p:nvCxnSpPr>
          <p:cNvPr id="45" name="Straight Arrow Connector 44">
            <a:extLst>
              <a:ext uri="{FF2B5EF4-FFF2-40B4-BE49-F238E27FC236}">
                <a16:creationId xmlns:a16="http://schemas.microsoft.com/office/drawing/2014/main" id="{52901348-85D2-4140-9959-942E8BDED831}"/>
              </a:ext>
            </a:extLst>
          </p:cNvPr>
          <p:cNvCxnSpPr/>
          <p:nvPr/>
        </p:nvCxnSpPr>
        <p:spPr bwMode="auto">
          <a:xfrm flipH="1">
            <a:off x="9493773" y="4785518"/>
            <a:ext cx="53530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46" name="TextBox 142">
            <a:extLst>
              <a:ext uri="{FF2B5EF4-FFF2-40B4-BE49-F238E27FC236}">
                <a16:creationId xmlns:a16="http://schemas.microsoft.com/office/drawing/2014/main" id="{3926FEE9-1E38-4078-93E0-B7EEEF3C27CA}"/>
              </a:ext>
            </a:extLst>
          </p:cNvPr>
          <p:cNvSpPr txBox="1">
            <a:spLocks noChangeArrowheads="1"/>
          </p:cNvSpPr>
          <p:nvPr/>
        </p:nvSpPr>
        <p:spPr bwMode="auto">
          <a:xfrm>
            <a:off x="9942331" y="4631530"/>
            <a:ext cx="4422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0</a:t>
            </a:r>
          </a:p>
        </p:txBody>
      </p:sp>
      <p:sp>
        <p:nvSpPr>
          <p:cNvPr id="47" name="Rectangle 46">
            <a:extLst>
              <a:ext uri="{FF2B5EF4-FFF2-40B4-BE49-F238E27FC236}">
                <a16:creationId xmlns:a16="http://schemas.microsoft.com/office/drawing/2014/main" id="{CE39C6C6-E8C6-46D1-8C33-C50F368A9BE4}"/>
              </a:ext>
            </a:extLst>
          </p:cNvPr>
          <p:cNvSpPr/>
          <p:nvPr/>
        </p:nvSpPr>
        <p:spPr bwMode="auto">
          <a:xfrm>
            <a:off x="3454108"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8" name="Rectangle 47">
            <a:extLst>
              <a:ext uri="{FF2B5EF4-FFF2-40B4-BE49-F238E27FC236}">
                <a16:creationId xmlns:a16="http://schemas.microsoft.com/office/drawing/2014/main" id="{35F8EEA9-7A66-4FFF-9FBD-A62E78C22F40}"/>
              </a:ext>
            </a:extLst>
          </p:cNvPr>
          <p:cNvSpPr/>
          <p:nvPr/>
        </p:nvSpPr>
        <p:spPr bwMode="auto">
          <a:xfrm>
            <a:off x="1772016"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9" name="Rectangle 48">
            <a:extLst>
              <a:ext uri="{FF2B5EF4-FFF2-40B4-BE49-F238E27FC236}">
                <a16:creationId xmlns:a16="http://schemas.microsoft.com/office/drawing/2014/main" id="{0CE49F76-3859-4199-B332-894DFB3B6738}"/>
              </a:ext>
            </a:extLst>
          </p:cNvPr>
          <p:cNvSpPr/>
          <p:nvPr/>
        </p:nvSpPr>
        <p:spPr bwMode="auto">
          <a:xfrm>
            <a:off x="2013222"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50" name="Rectangle 49">
            <a:extLst>
              <a:ext uri="{FF2B5EF4-FFF2-40B4-BE49-F238E27FC236}">
                <a16:creationId xmlns:a16="http://schemas.microsoft.com/office/drawing/2014/main" id="{CA3BD566-4751-4AE9-A2AC-87EF93570802}"/>
              </a:ext>
            </a:extLst>
          </p:cNvPr>
          <p:cNvSpPr/>
          <p:nvPr/>
        </p:nvSpPr>
        <p:spPr bwMode="auto">
          <a:xfrm>
            <a:off x="2248079"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51" name="Rectangle 50">
            <a:extLst>
              <a:ext uri="{FF2B5EF4-FFF2-40B4-BE49-F238E27FC236}">
                <a16:creationId xmlns:a16="http://schemas.microsoft.com/office/drawing/2014/main" id="{41E1CF4C-F781-44C9-A2D1-7BE2402FC33F}"/>
              </a:ext>
            </a:extLst>
          </p:cNvPr>
          <p:cNvSpPr/>
          <p:nvPr/>
        </p:nvSpPr>
        <p:spPr bwMode="auto">
          <a:xfrm>
            <a:off x="2489285"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52" name="Rectangle 51">
            <a:extLst>
              <a:ext uri="{FF2B5EF4-FFF2-40B4-BE49-F238E27FC236}">
                <a16:creationId xmlns:a16="http://schemas.microsoft.com/office/drawing/2014/main" id="{AB368E1B-BD7B-4A6E-9B66-CDAFB585E45F}"/>
              </a:ext>
            </a:extLst>
          </p:cNvPr>
          <p:cNvSpPr/>
          <p:nvPr/>
        </p:nvSpPr>
        <p:spPr bwMode="auto">
          <a:xfrm>
            <a:off x="2734723"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53" name="Rectangle 52">
            <a:extLst>
              <a:ext uri="{FF2B5EF4-FFF2-40B4-BE49-F238E27FC236}">
                <a16:creationId xmlns:a16="http://schemas.microsoft.com/office/drawing/2014/main" id="{7E646520-C036-4AEF-8480-BDFA9E07F003}"/>
              </a:ext>
            </a:extLst>
          </p:cNvPr>
          <p:cNvSpPr/>
          <p:nvPr/>
        </p:nvSpPr>
        <p:spPr bwMode="auto">
          <a:xfrm>
            <a:off x="2975929" y="5607050"/>
            <a:ext cx="243322"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4" name="Rectangle 53">
            <a:extLst>
              <a:ext uri="{FF2B5EF4-FFF2-40B4-BE49-F238E27FC236}">
                <a16:creationId xmlns:a16="http://schemas.microsoft.com/office/drawing/2014/main" id="{F6C19C8F-1F09-4E62-B5C2-E14FE6E28103}"/>
              </a:ext>
            </a:extLst>
          </p:cNvPr>
          <p:cNvSpPr/>
          <p:nvPr/>
        </p:nvSpPr>
        <p:spPr bwMode="auto">
          <a:xfrm>
            <a:off x="3212902"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5" name="Rectangle 54">
            <a:extLst>
              <a:ext uri="{FF2B5EF4-FFF2-40B4-BE49-F238E27FC236}">
                <a16:creationId xmlns:a16="http://schemas.microsoft.com/office/drawing/2014/main" id="{16FA434E-541C-433F-8A2D-04509D0F6F8C}"/>
              </a:ext>
            </a:extLst>
          </p:cNvPr>
          <p:cNvSpPr/>
          <p:nvPr/>
        </p:nvSpPr>
        <p:spPr bwMode="auto">
          <a:xfrm>
            <a:off x="3688967"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6" name="Rectangle 55">
            <a:extLst>
              <a:ext uri="{FF2B5EF4-FFF2-40B4-BE49-F238E27FC236}">
                <a16:creationId xmlns:a16="http://schemas.microsoft.com/office/drawing/2014/main" id="{96E83BE6-D02E-4F2A-B0C1-F3071445A901}"/>
              </a:ext>
            </a:extLst>
          </p:cNvPr>
          <p:cNvSpPr/>
          <p:nvPr/>
        </p:nvSpPr>
        <p:spPr bwMode="auto">
          <a:xfrm>
            <a:off x="3930173"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7" name="Rectangle 56">
            <a:extLst>
              <a:ext uri="{FF2B5EF4-FFF2-40B4-BE49-F238E27FC236}">
                <a16:creationId xmlns:a16="http://schemas.microsoft.com/office/drawing/2014/main" id="{7EAA0DEA-19A4-4156-9531-5B3876AFA990}"/>
              </a:ext>
            </a:extLst>
          </p:cNvPr>
          <p:cNvSpPr/>
          <p:nvPr/>
        </p:nvSpPr>
        <p:spPr bwMode="auto">
          <a:xfrm>
            <a:off x="4165030"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8" name="Rectangle 57">
            <a:extLst>
              <a:ext uri="{FF2B5EF4-FFF2-40B4-BE49-F238E27FC236}">
                <a16:creationId xmlns:a16="http://schemas.microsoft.com/office/drawing/2014/main" id="{ACA7FB3C-92F6-4839-AF35-9660B8C36552}"/>
              </a:ext>
            </a:extLst>
          </p:cNvPr>
          <p:cNvSpPr/>
          <p:nvPr/>
        </p:nvSpPr>
        <p:spPr bwMode="auto">
          <a:xfrm>
            <a:off x="4406236" y="5607050"/>
            <a:ext cx="243322"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9" name="Rectangle 58">
            <a:extLst>
              <a:ext uri="{FF2B5EF4-FFF2-40B4-BE49-F238E27FC236}">
                <a16:creationId xmlns:a16="http://schemas.microsoft.com/office/drawing/2014/main" id="{9D600F6C-614A-4861-A9DE-18051C52D794}"/>
              </a:ext>
            </a:extLst>
          </p:cNvPr>
          <p:cNvSpPr/>
          <p:nvPr/>
        </p:nvSpPr>
        <p:spPr bwMode="auto">
          <a:xfrm>
            <a:off x="4649558"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0" name="Rectangle 59">
            <a:extLst>
              <a:ext uri="{FF2B5EF4-FFF2-40B4-BE49-F238E27FC236}">
                <a16:creationId xmlns:a16="http://schemas.microsoft.com/office/drawing/2014/main" id="{E3FE20EF-1410-4F90-9BC2-9486AE0C52E6}"/>
              </a:ext>
            </a:extLst>
          </p:cNvPr>
          <p:cNvSpPr/>
          <p:nvPr/>
        </p:nvSpPr>
        <p:spPr bwMode="auto">
          <a:xfrm>
            <a:off x="4890764"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1" name="Rectangle 60">
            <a:extLst>
              <a:ext uri="{FF2B5EF4-FFF2-40B4-BE49-F238E27FC236}">
                <a16:creationId xmlns:a16="http://schemas.microsoft.com/office/drawing/2014/main" id="{672B8C96-E6BD-412B-8FB3-16CA61683E0E}"/>
              </a:ext>
            </a:extLst>
          </p:cNvPr>
          <p:cNvSpPr/>
          <p:nvPr/>
        </p:nvSpPr>
        <p:spPr bwMode="auto">
          <a:xfrm>
            <a:off x="5125622"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2" name="Rectangle 61">
            <a:extLst>
              <a:ext uri="{FF2B5EF4-FFF2-40B4-BE49-F238E27FC236}">
                <a16:creationId xmlns:a16="http://schemas.microsoft.com/office/drawing/2014/main" id="{385220AE-8AED-4613-8DF7-3FD3D6353F15}"/>
              </a:ext>
            </a:extLst>
          </p:cNvPr>
          <p:cNvSpPr/>
          <p:nvPr/>
        </p:nvSpPr>
        <p:spPr bwMode="auto">
          <a:xfrm>
            <a:off x="5366828"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3" name="Rectangle 62">
            <a:extLst>
              <a:ext uri="{FF2B5EF4-FFF2-40B4-BE49-F238E27FC236}">
                <a16:creationId xmlns:a16="http://schemas.microsoft.com/office/drawing/2014/main" id="{E7D3E5C8-C7C2-4F81-9BA6-DB05DF8D3DC0}"/>
              </a:ext>
            </a:extLst>
          </p:cNvPr>
          <p:cNvSpPr/>
          <p:nvPr/>
        </p:nvSpPr>
        <p:spPr bwMode="auto">
          <a:xfrm>
            <a:off x="5603802"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4" name="Rectangle 63">
            <a:extLst>
              <a:ext uri="{FF2B5EF4-FFF2-40B4-BE49-F238E27FC236}">
                <a16:creationId xmlns:a16="http://schemas.microsoft.com/office/drawing/2014/main" id="{AA369441-EA2C-4704-8DE5-15EE2BDAC2ED}"/>
              </a:ext>
            </a:extLst>
          </p:cNvPr>
          <p:cNvSpPr/>
          <p:nvPr/>
        </p:nvSpPr>
        <p:spPr bwMode="auto">
          <a:xfrm>
            <a:off x="5845007"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5" name="Rectangle 64">
            <a:extLst>
              <a:ext uri="{FF2B5EF4-FFF2-40B4-BE49-F238E27FC236}">
                <a16:creationId xmlns:a16="http://schemas.microsoft.com/office/drawing/2014/main" id="{8B2E701F-A457-4D53-B560-4F642172FEB7}"/>
              </a:ext>
            </a:extLst>
          </p:cNvPr>
          <p:cNvSpPr/>
          <p:nvPr/>
        </p:nvSpPr>
        <p:spPr bwMode="auto">
          <a:xfrm>
            <a:off x="6079866" y="5607050"/>
            <a:ext cx="243321"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6" name="Rectangle 65">
            <a:extLst>
              <a:ext uri="{FF2B5EF4-FFF2-40B4-BE49-F238E27FC236}">
                <a16:creationId xmlns:a16="http://schemas.microsoft.com/office/drawing/2014/main" id="{3B104255-CA11-4875-A579-7EEA9BA61B79}"/>
              </a:ext>
            </a:extLst>
          </p:cNvPr>
          <p:cNvSpPr/>
          <p:nvPr/>
        </p:nvSpPr>
        <p:spPr bwMode="auto">
          <a:xfrm>
            <a:off x="6323187"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7" name="Rectangle 66">
            <a:extLst>
              <a:ext uri="{FF2B5EF4-FFF2-40B4-BE49-F238E27FC236}">
                <a16:creationId xmlns:a16="http://schemas.microsoft.com/office/drawing/2014/main" id="{472CB30B-6433-4C0E-AEE2-E268E72FE34A}"/>
              </a:ext>
            </a:extLst>
          </p:cNvPr>
          <p:cNvSpPr/>
          <p:nvPr/>
        </p:nvSpPr>
        <p:spPr bwMode="auto">
          <a:xfrm>
            <a:off x="6564393"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8" name="Rectangle 67">
            <a:extLst>
              <a:ext uri="{FF2B5EF4-FFF2-40B4-BE49-F238E27FC236}">
                <a16:creationId xmlns:a16="http://schemas.microsoft.com/office/drawing/2014/main" id="{BCC564B4-FE40-4C86-B377-687E3A05E381}"/>
              </a:ext>
            </a:extLst>
          </p:cNvPr>
          <p:cNvSpPr/>
          <p:nvPr/>
        </p:nvSpPr>
        <p:spPr bwMode="auto">
          <a:xfrm>
            <a:off x="6805599"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9" name="Rectangle 68">
            <a:extLst>
              <a:ext uri="{FF2B5EF4-FFF2-40B4-BE49-F238E27FC236}">
                <a16:creationId xmlns:a16="http://schemas.microsoft.com/office/drawing/2014/main" id="{BE2B8A4A-3347-4843-BB11-0BD32E88FD7F}"/>
              </a:ext>
            </a:extLst>
          </p:cNvPr>
          <p:cNvSpPr/>
          <p:nvPr/>
        </p:nvSpPr>
        <p:spPr bwMode="auto">
          <a:xfrm>
            <a:off x="7040458"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0" name="Rectangle 69">
            <a:extLst>
              <a:ext uri="{FF2B5EF4-FFF2-40B4-BE49-F238E27FC236}">
                <a16:creationId xmlns:a16="http://schemas.microsoft.com/office/drawing/2014/main" id="{08A7DC5F-621F-492E-ADD6-BAB530C5F5AC}"/>
              </a:ext>
            </a:extLst>
          </p:cNvPr>
          <p:cNvSpPr/>
          <p:nvPr/>
        </p:nvSpPr>
        <p:spPr bwMode="auto">
          <a:xfrm>
            <a:off x="7281663" y="5607050"/>
            <a:ext cx="243321"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1" name="Rectangle 70">
            <a:extLst>
              <a:ext uri="{FF2B5EF4-FFF2-40B4-BE49-F238E27FC236}">
                <a16:creationId xmlns:a16="http://schemas.microsoft.com/office/drawing/2014/main" id="{F0D9C3B9-F4BA-44DC-A267-6C5F7EAC4BDD}"/>
              </a:ext>
            </a:extLst>
          </p:cNvPr>
          <p:cNvSpPr/>
          <p:nvPr/>
        </p:nvSpPr>
        <p:spPr bwMode="auto">
          <a:xfrm>
            <a:off x="7518637"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2" name="Rectangle 71">
            <a:extLst>
              <a:ext uri="{FF2B5EF4-FFF2-40B4-BE49-F238E27FC236}">
                <a16:creationId xmlns:a16="http://schemas.microsoft.com/office/drawing/2014/main" id="{670773ED-8A04-4B6F-8C48-A21E92952711}"/>
              </a:ext>
            </a:extLst>
          </p:cNvPr>
          <p:cNvSpPr/>
          <p:nvPr/>
        </p:nvSpPr>
        <p:spPr bwMode="auto">
          <a:xfrm>
            <a:off x="7759843" y="5607050"/>
            <a:ext cx="239089"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3" name="Rectangle 72">
            <a:extLst>
              <a:ext uri="{FF2B5EF4-FFF2-40B4-BE49-F238E27FC236}">
                <a16:creationId xmlns:a16="http://schemas.microsoft.com/office/drawing/2014/main" id="{3937372F-C09B-4910-ACCA-7410D4BA30B2}"/>
              </a:ext>
            </a:extLst>
          </p:cNvPr>
          <p:cNvSpPr/>
          <p:nvPr/>
        </p:nvSpPr>
        <p:spPr bwMode="auto">
          <a:xfrm>
            <a:off x="7994701"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4" name="Rectangle 73">
            <a:extLst>
              <a:ext uri="{FF2B5EF4-FFF2-40B4-BE49-F238E27FC236}">
                <a16:creationId xmlns:a16="http://schemas.microsoft.com/office/drawing/2014/main" id="{AF6CE984-4A25-47B6-AB90-0285E64D1332}"/>
              </a:ext>
            </a:extLst>
          </p:cNvPr>
          <p:cNvSpPr/>
          <p:nvPr/>
        </p:nvSpPr>
        <p:spPr bwMode="auto">
          <a:xfrm>
            <a:off x="8235906"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5" name="Rectangle 74">
            <a:extLst>
              <a:ext uri="{FF2B5EF4-FFF2-40B4-BE49-F238E27FC236}">
                <a16:creationId xmlns:a16="http://schemas.microsoft.com/office/drawing/2014/main" id="{73CA3A44-DCAF-4406-AE19-456E50AABDB3}"/>
              </a:ext>
            </a:extLst>
          </p:cNvPr>
          <p:cNvSpPr/>
          <p:nvPr/>
        </p:nvSpPr>
        <p:spPr bwMode="auto">
          <a:xfrm>
            <a:off x="8477112"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6" name="Rectangle 75">
            <a:extLst>
              <a:ext uri="{FF2B5EF4-FFF2-40B4-BE49-F238E27FC236}">
                <a16:creationId xmlns:a16="http://schemas.microsoft.com/office/drawing/2014/main" id="{264B5BB3-09FD-4235-A394-6CE4ECE58C38}"/>
              </a:ext>
            </a:extLst>
          </p:cNvPr>
          <p:cNvSpPr/>
          <p:nvPr/>
        </p:nvSpPr>
        <p:spPr bwMode="auto">
          <a:xfrm>
            <a:off x="8718318"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7" name="Rectangle 76">
            <a:extLst>
              <a:ext uri="{FF2B5EF4-FFF2-40B4-BE49-F238E27FC236}">
                <a16:creationId xmlns:a16="http://schemas.microsoft.com/office/drawing/2014/main" id="{27111AD0-DEB3-43D5-8691-DEA7E8536C42}"/>
              </a:ext>
            </a:extLst>
          </p:cNvPr>
          <p:cNvSpPr/>
          <p:nvPr/>
        </p:nvSpPr>
        <p:spPr bwMode="auto">
          <a:xfrm>
            <a:off x="8955292"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8" name="Rectangle 77">
            <a:extLst>
              <a:ext uri="{FF2B5EF4-FFF2-40B4-BE49-F238E27FC236}">
                <a16:creationId xmlns:a16="http://schemas.microsoft.com/office/drawing/2014/main" id="{1146F488-4947-4EF5-B45E-A7A6AF8F051E}"/>
              </a:ext>
            </a:extLst>
          </p:cNvPr>
          <p:cNvSpPr/>
          <p:nvPr/>
        </p:nvSpPr>
        <p:spPr bwMode="auto">
          <a:xfrm>
            <a:off x="9196498" y="5607050"/>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9" name="Rectangle 78">
            <a:extLst>
              <a:ext uri="{FF2B5EF4-FFF2-40B4-BE49-F238E27FC236}">
                <a16:creationId xmlns:a16="http://schemas.microsoft.com/office/drawing/2014/main" id="{BF56EC69-0DAD-4946-A017-9CAC49015586}"/>
              </a:ext>
            </a:extLst>
          </p:cNvPr>
          <p:cNvSpPr/>
          <p:nvPr/>
        </p:nvSpPr>
        <p:spPr bwMode="auto">
          <a:xfrm>
            <a:off x="1772016" y="5607050"/>
            <a:ext cx="7665687" cy="2349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0" name="Rectangle 79">
            <a:extLst>
              <a:ext uri="{FF2B5EF4-FFF2-40B4-BE49-F238E27FC236}">
                <a16:creationId xmlns:a16="http://schemas.microsoft.com/office/drawing/2014/main" id="{F5B821F0-73DF-4148-A677-561AA44D2249}"/>
              </a:ext>
            </a:extLst>
          </p:cNvPr>
          <p:cNvSpPr/>
          <p:nvPr/>
        </p:nvSpPr>
        <p:spPr bwMode="auto">
          <a:xfrm>
            <a:off x="1772016" y="5607050"/>
            <a:ext cx="241206" cy="234950"/>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1" name="Rectangle 80">
            <a:extLst>
              <a:ext uri="{FF2B5EF4-FFF2-40B4-BE49-F238E27FC236}">
                <a16:creationId xmlns:a16="http://schemas.microsoft.com/office/drawing/2014/main" id="{F49652DC-A419-406E-AFAA-ED7F44F01ACC}"/>
              </a:ext>
            </a:extLst>
          </p:cNvPr>
          <p:cNvSpPr/>
          <p:nvPr/>
        </p:nvSpPr>
        <p:spPr bwMode="auto">
          <a:xfrm>
            <a:off x="9945505" y="5607050"/>
            <a:ext cx="241206" cy="234950"/>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C</a:t>
            </a:r>
          </a:p>
        </p:txBody>
      </p:sp>
      <p:cxnSp>
        <p:nvCxnSpPr>
          <p:cNvPr id="82" name="Straight Arrow Connector 81">
            <a:extLst>
              <a:ext uri="{FF2B5EF4-FFF2-40B4-BE49-F238E27FC236}">
                <a16:creationId xmlns:a16="http://schemas.microsoft.com/office/drawing/2014/main" id="{11258C7E-DA85-42A9-8143-827AB089DB3B}"/>
              </a:ext>
            </a:extLst>
          </p:cNvPr>
          <p:cNvCxnSpPr>
            <a:stCxn id="79" idx="3"/>
            <a:endCxn id="81" idx="1"/>
          </p:cNvCxnSpPr>
          <p:nvPr/>
        </p:nvCxnSpPr>
        <p:spPr bwMode="auto">
          <a:xfrm>
            <a:off x="9437703" y="5724525"/>
            <a:ext cx="507802"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83" name="TextBox 142">
            <a:extLst>
              <a:ext uri="{FF2B5EF4-FFF2-40B4-BE49-F238E27FC236}">
                <a16:creationId xmlns:a16="http://schemas.microsoft.com/office/drawing/2014/main" id="{D925A144-58E1-4ECD-B20A-D2A53870B19A}"/>
              </a:ext>
            </a:extLst>
          </p:cNvPr>
          <p:cNvSpPr txBox="1">
            <a:spLocks noChangeArrowheads="1"/>
          </p:cNvSpPr>
          <p:nvPr/>
        </p:nvSpPr>
        <p:spPr bwMode="auto">
          <a:xfrm>
            <a:off x="5123507" y="5570539"/>
            <a:ext cx="125680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Register </a:t>
            </a:r>
          </a:p>
        </p:txBody>
      </p:sp>
      <p:sp>
        <p:nvSpPr>
          <p:cNvPr id="84" name="TextBox 142">
            <a:extLst>
              <a:ext uri="{FF2B5EF4-FFF2-40B4-BE49-F238E27FC236}">
                <a16:creationId xmlns:a16="http://schemas.microsoft.com/office/drawing/2014/main" id="{61AE9D3A-C317-4AC9-86A7-A3A6204846A5}"/>
              </a:ext>
            </a:extLst>
          </p:cNvPr>
          <p:cNvSpPr txBox="1">
            <a:spLocks noChangeArrowheads="1"/>
          </p:cNvSpPr>
          <p:nvPr/>
        </p:nvSpPr>
        <p:spPr bwMode="auto">
          <a:xfrm>
            <a:off x="4577619" y="5942013"/>
            <a:ext cx="28754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Logic shift right (LSR)</a:t>
            </a:r>
          </a:p>
        </p:txBody>
      </p:sp>
      <p:cxnSp>
        <p:nvCxnSpPr>
          <p:cNvPr id="85" name="Straight Arrow Connector 84">
            <a:extLst>
              <a:ext uri="{FF2B5EF4-FFF2-40B4-BE49-F238E27FC236}">
                <a16:creationId xmlns:a16="http://schemas.microsoft.com/office/drawing/2014/main" id="{421BA5AB-1F87-4B08-9312-075F85D8779B}"/>
              </a:ext>
            </a:extLst>
          </p:cNvPr>
          <p:cNvCxnSpPr/>
          <p:nvPr/>
        </p:nvCxnSpPr>
        <p:spPr bwMode="auto">
          <a:xfrm>
            <a:off x="1264214" y="5724525"/>
            <a:ext cx="507802"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86" name="TextBox 142">
            <a:extLst>
              <a:ext uri="{FF2B5EF4-FFF2-40B4-BE49-F238E27FC236}">
                <a16:creationId xmlns:a16="http://schemas.microsoft.com/office/drawing/2014/main" id="{6ADFB0B3-06D5-44BE-AAD5-9ADBDEC5C0CD}"/>
              </a:ext>
            </a:extLst>
          </p:cNvPr>
          <p:cNvSpPr txBox="1">
            <a:spLocks noChangeArrowheads="1"/>
          </p:cNvSpPr>
          <p:nvPr/>
        </p:nvSpPr>
        <p:spPr bwMode="auto">
          <a:xfrm>
            <a:off x="967997" y="5594350"/>
            <a:ext cx="4443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0</a:t>
            </a:r>
          </a:p>
        </p:txBody>
      </p:sp>
    </p:spTree>
    <p:extLst>
      <p:ext uri="{BB962C8B-B14F-4D97-AF65-F5344CB8AC3E}">
        <p14:creationId xmlns:p14="http://schemas.microsoft.com/office/powerpoint/2010/main" val="1523766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Rotate Operation</a:t>
            </a:r>
            <a:endParaRPr lang="en-US" dirty="0"/>
          </a:p>
        </p:txBody>
      </p:sp>
      <p:graphicFrame>
        <p:nvGraphicFramePr>
          <p:cNvPr id="6" name="Table 5">
            <a:extLst>
              <a:ext uri="{FF2B5EF4-FFF2-40B4-BE49-F238E27FC236}">
                <a16:creationId xmlns:a16="http://schemas.microsoft.com/office/drawing/2014/main" id="{20987D35-7AD4-4301-97F1-515CC6AC2CFF}"/>
              </a:ext>
            </a:extLst>
          </p:cNvPr>
          <p:cNvGraphicFramePr>
            <a:graphicFrameLocks noGrp="1"/>
          </p:cNvGraphicFramePr>
          <p:nvPr/>
        </p:nvGraphicFramePr>
        <p:xfrm>
          <a:off x="492125" y="1536180"/>
          <a:ext cx="11552486" cy="1278871"/>
        </p:xfrm>
        <a:graphic>
          <a:graphicData uri="http://schemas.openxmlformats.org/drawingml/2006/table">
            <a:tbl>
              <a:tblPr firstRow="1" bandRow="1">
                <a:tableStyleId>{5C22544A-7EE6-4342-B048-85BDC9FD1C3A}</a:tableStyleId>
              </a:tblPr>
              <a:tblGrid>
                <a:gridCol w="2386667">
                  <a:extLst>
                    <a:ext uri="{9D8B030D-6E8A-4147-A177-3AD203B41FA5}">
                      <a16:colId xmlns:a16="http://schemas.microsoft.com/office/drawing/2014/main" val="20000"/>
                    </a:ext>
                  </a:extLst>
                </a:gridCol>
                <a:gridCol w="5039931">
                  <a:extLst>
                    <a:ext uri="{9D8B030D-6E8A-4147-A177-3AD203B41FA5}">
                      <a16:colId xmlns:a16="http://schemas.microsoft.com/office/drawing/2014/main" val="20001"/>
                    </a:ext>
                  </a:extLst>
                </a:gridCol>
                <a:gridCol w="1904256">
                  <a:extLst>
                    <a:ext uri="{9D8B030D-6E8A-4147-A177-3AD203B41FA5}">
                      <a16:colId xmlns:a16="http://schemas.microsoft.com/office/drawing/2014/main" val="20002"/>
                    </a:ext>
                  </a:extLst>
                </a:gridCol>
                <a:gridCol w="2221632">
                  <a:extLst>
                    <a:ext uri="{9D8B030D-6E8A-4147-A177-3AD203B41FA5}">
                      <a16:colId xmlns:a16="http://schemas.microsoft.com/office/drawing/2014/main" val="20003"/>
                    </a:ext>
                  </a:extLst>
                </a:gridCol>
              </a:tblGrid>
              <a:tr h="518132">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Syntax</a:t>
                      </a:r>
                      <a:endParaRPr lang="en-GB" sz="1400" b="0" i="0" u="none" strike="noStrike" dirty="0">
                        <a:effectLst/>
                        <a:latin typeface="+mn-lt"/>
                        <a:cs typeface="Arial" panose="020B0604020202020204" pitchFamily="34" charset="0"/>
                      </a:endParaRPr>
                    </a:p>
                  </a:txBody>
                  <a:tcPr marL="121872" marR="121872" marT="45706" marB="45706"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Description</a:t>
                      </a:r>
                      <a:r>
                        <a:rPr lang="en-GB" sz="1400" b="1" i="0" u="none" strike="noStrike" kern="1200" baseline="0" dirty="0">
                          <a:solidFill>
                            <a:srgbClr val="FFFFFF"/>
                          </a:solidFill>
                          <a:effectLst/>
                          <a:latin typeface="+mn-lt"/>
                          <a:cs typeface="Arial" panose="020B0604020202020204" pitchFamily="34" charset="0"/>
                        </a:rPr>
                        <a:t> </a:t>
                      </a:r>
                      <a:endParaRPr lang="en-GB" sz="1400" b="0" i="0" u="none" strike="noStrike" dirty="0">
                        <a:effectLst/>
                        <a:latin typeface="+mn-lt"/>
                        <a:cs typeface="Arial" panose="020B0604020202020204" pitchFamily="34" charset="0"/>
                      </a:endParaRPr>
                    </a:p>
                  </a:txBody>
                  <a:tcPr marL="121872" marR="121872" marT="45706" marB="45706"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a:t>
                      </a:r>
                      <a:endParaRPr lang="en-GB" sz="1400" b="0" i="0" u="none" strike="noStrike" dirty="0">
                        <a:effectLst/>
                        <a:latin typeface="+mn-lt"/>
                        <a:cs typeface="Arial" panose="020B0604020202020204" pitchFamily="34" charset="0"/>
                      </a:endParaRPr>
                    </a:p>
                  </a:txBody>
                  <a:tcPr marL="121872" marR="121872" marT="45706" marB="45706"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 explanation</a:t>
                      </a:r>
                      <a:endParaRPr lang="en-GB" sz="1400" b="0" i="0" u="none" strike="noStrike" dirty="0">
                        <a:effectLst/>
                        <a:latin typeface="+mn-lt"/>
                        <a:cs typeface="Arial" panose="020B0604020202020204" pitchFamily="34" charset="0"/>
                      </a:endParaRPr>
                    </a:p>
                  </a:txBody>
                  <a:tcPr marL="121872" marR="121872" marT="45706" marB="45706" anchor="ctr"/>
                </a:tc>
                <a:extLst>
                  <a:ext uri="{0D108BD9-81ED-4DB2-BD59-A6C34878D82A}">
                    <a16:rowId xmlns:a16="http://schemas.microsoft.com/office/drawing/2014/main" val="10000"/>
                  </a:ext>
                </a:extLst>
              </a:tr>
              <a:tr h="760739">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RORS &lt;Rd&gt;, &lt;Rm&gt;</a:t>
                      </a:r>
                    </a:p>
                  </a:txBody>
                  <a:tcPr marL="121872" marR="121872" marT="45706" marB="45706"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Rotate right.</a:t>
                      </a:r>
                    </a:p>
                    <a:p>
                      <a:pPr marL="0" marR="0" indent="0" algn="l" defTabSz="914400" rtl="0" eaLnBrk="1" fontAlgn="t"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Rd = Rd rotate right by Rm bits, </a:t>
                      </a:r>
                      <a:r>
                        <a:rPr lang="en-GB" sz="1200" b="0" i="0" u="none" strike="noStrike" baseline="0" dirty="0">
                          <a:effectLst/>
                          <a:latin typeface="+mn-lt"/>
                          <a:cs typeface="Arial" panose="020B0604020202020204" pitchFamily="34" charset="0"/>
                        </a:rPr>
                        <a:t>last bit shift out is copy to APSR.C, APSR.N, APSR.Z are also updated</a:t>
                      </a:r>
                      <a:endParaRPr lang="en-GB" sz="1200" b="0" i="0" u="none" strike="noStrike" dirty="0">
                        <a:effectLst/>
                        <a:latin typeface="+mn-lt"/>
                        <a:cs typeface="Arial" panose="020B0604020202020204" pitchFamily="34" charset="0"/>
                      </a:endParaRPr>
                    </a:p>
                  </a:txBody>
                  <a:tcPr marL="121872" marR="121872" marT="45706" marB="45706"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RORS</a:t>
                      </a:r>
                      <a:r>
                        <a:rPr lang="en-GB" sz="1200" b="0" i="0" u="none" strike="noStrike" baseline="0" dirty="0">
                          <a:effectLst/>
                          <a:latin typeface="+mn-lt"/>
                          <a:cs typeface="Arial" panose="020B0604020202020204" pitchFamily="34" charset="0"/>
                        </a:rPr>
                        <a:t>   R0,   R1</a:t>
                      </a:r>
                      <a:endParaRPr lang="en-GB" sz="1200" b="0" i="0" u="none" strike="noStrike" dirty="0">
                        <a:effectLst/>
                        <a:latin typeface="+mn-lt"/>
                        <a:cs typeface="Arial" panose="020B0604020202020204" pitchFamily="34" charset="0"/>
                      </a:endParaRPr>
                    </a:p>
                  </a:txBody>
                  <a:tcPr marL="121872" marR="121872" marT="45706" marB="45706" anchor="ctr"/>
                </a:tc>
                <a:tc>
                  <a:txBody>
                    <a:bodyPr/>
                    <a:lstStyle/>
                    <a:p>
                      <a:pPr marL="0" marR="0" indent="0" algn="l" rtl="0" eaLnBrk="1" fontAlgn="auto" latinLnBrk="0" hangingPunct="1">
                        <a:spcBef>
                          <a:spcPts val="0"/>
                        </a:spcBef>
                        <a:spcAft>
                          <a:spcPts val="0"/>
                        </a:spcAft>
                      </a:pPr>
                      <a:r>
                        <a:rPr lang="en-GB" sz="1200" b="0" i="0" u="none" strike="noStrike" baseline="0" dirty="0">
                          <a:effectLst/>
                          <a:latin typeface="+mn-lt"/>
                          <a:cs typeface="Arial" panose="020B0604020202020204" pitchFamily="34" charset="0"/>
                        </a:rPr>
                        <a:t>R0 = R0 &gt;&gt; R1 (rotate)</a:t>
                      </a:r>
                    </a:p>
                    <a:p>
                      <a:pPr marL="0" marR="0" indent="0" algn="l" rtl="0" eaLnBrk="1" fontAlgn="auto" latinLnBrk="0" hangingPunct="1">
                        <a:spcBef>
                          <a:spcPts val="0"/>
                        </a:spcBef>
                        <a:spcAft>
                          <a:spcPts val="0"/>
                        </a:spcAft>
                      </a:pPr>
                      <a:r>
                        <a:rPr lang="en-GB" sz="1200" b="0" i="0" u="none" strike="noStrike" baseline="0" dirty="0">
                          <a:effectLst/>
                          <a:latin typeface="+mn-lt"/>
                          <a:cs typeface="Arial" panose="020B0604020202020204" pitchFamily="34" charset="0"/>
                        </a:rPr>
                        <a:t>Update APSR.</a:t>
                      </a:r>
                    </a:p>
                  </a:txBody>
                  <a:tcPr marL="121872" marR="121872" marT="45706" marB="45706" anchor="ctr"/>
                </a:tc>
                <a:extLst>
                  <a:ext uri="{0D108BD9-81ED-4DB2-BD59-A6C34878D82A}">
                    <a16:rowId xmlns:a16="http://schemas.microsoft.com/office/drawing/2014/main" val="10001"/>
                  </a:ext>
                </a:extLst>
              </a:tr>
            </a:tbl>
          </a:graphicData>
        </a:graphic>
      </p:graphicFrame>
      <p:sp>
        <p:nvSpPr>
          <p:cNvPr id="7" name="TextBox 142">
            <a:extLst>
              <a:ext uri="{FF2B5EF4-FFF2-40B4-BE49-F238E27FC236}">
                <a16:creationId xmlns:a16="http://schemas.microsoft.com/office/drawing/2014/main" id="{18FBE090-04BD-45D3-9871-52D94498F8FB}"/>
              </a:ext>
            </a:extLst>
          </p:cNvPr>
          <p:cNvSpPr txBox="1">
            <a:spLocks noChangeArrowheads="1"/>
          </p:cNvSpPr>
          <p:nvPr/>
        </p:nvSpPr>
        <p:spPr bwMode="auto">
          <a:xfrm>
            <a:off x="4866624" y="4319068"/>
            <a:ext cx="287754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Rotate right (ROR)</a:t>
            </a:r>
          </a:p>
        </p:txBody>
      </p:sp>
      <p:sp>
        <p:nvSpPr>
          <p:cNvPr id="8" name="Rectangle 7">
            <a:extLst>
              <a:ext uri="{FF2B5EF4-FFF2-40B4-BE49-F238E27FC236}">
                <a16:creationId xmlns:a16="http://schemas.microsoft.com/office/drawing/2014/main" id="{F5E35902-AD4C-4241-ACA5-6F11C346329B}"/>
              </a:ext>
            </a:extLst>
          </p:cNvPr>
          <p:cNvSpPr/>
          <p:nvPr/>
        </p:nvSpPr>
        <p:spPr bwMode="auto">
          <a:xfrm>
            <a:off x="3734649"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 name="Rectangle 8">
            <a:extLst>
              <a:ext uri="{FF2B5EF4-FFF2-40B4-BE49-F238E27FC236}">
                <a16:creationId xmlns:a16="http://schemas.microsoft.com/office/drawing/2014/main" id="{4BD8785B-E076-4751-AB11-486A42C463B5}"/>
              </a:ext>
            </a:extLst>
          </p:cNvPr>
          <p:cNvSpPr/>
          <p:nvPr/>
        </p:nvSpPr>
        <p:spPr bwMode="auto">
          <a:xfrm>
            <a:off x="2054672" y="3963467"/>
            <a:ext cx="239091"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0" name="Rectangle 9">
            <a:extLst>
              <a:ext uri="{FF2B5EF4-FFF2-40B4-BE49-F238E27FC236}">
                <a16:creationId xmlns:a16="http://schemas.microsoft.com/office/drawing/2014/main" id="{9B80D278-4ABB-4C1B-B5F5-441CAD11CE6B}"/>
              </a:ext>
            </a:extLst>
          </p:cNvPr>
          <p:cNvSpPr/>
          <p:nvPr/>
        </p:nvSpPr>
        <p:spPr bwMode="auto">
          <a:xfrm>
            <a:off x="2293763"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 name="Rectangle 10">
            <a:extLst>
              <a:ext uri="{FF2B5EF4-FFF2-40B4-BE49-F238E27FC236}">
                <a16:creationId xmlns:a16="http://schemas.microsoft.com/office/drawing/2014/main" id="{D464B221-DA4E-412E-96BD-477D89AA9FB1}"/>
              </a:ext>
            </a:extLst>
          </p:cNvPr>
          <p:cNvSpPr/>
          <p:nvPr/>
        </p:nvSpPr>
        <p:spPr bwMode="auto">
          <a:xfrm>
            <a:off x="2528620"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 name="Rectangle 11">
            <a:extLst>
              <a:ext uri="{FF2B5EF4-FFF2-40B4-BE49-F238E27FC236}">
                <a16:creationId xmlns:a16="http://schemas.microsoft.com/office/drawing/2014/main" id="{26732778-C9E0-450D-8240-89F7E7E91EBE}"/>
              </a:ext>
            </a:extLst>
          </p:cNvPr>
          <p:cNvSpPr/>
          <p:nvPr/>
        </p:nvSpPr>
        <p:spPr bwMode="auto">
          <a:xfrm>
            <a:off x="2769826" y="3963467"/>
            <a:ext cx="243322"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 name="Rectangle 12">
            <a:extLst>
              <a:ext uri="{FF2B5EF4-FFF2-40B4-BE49-F238E27FC236}">
                <a16:creationId xmlns:a16="http://schemas.microsoft.com/office/drawing/2014/main" id="{814D29BD-9B0C-4AB6-8DA9-18075190C991}"/>
              </a:ext>
            </a:extLst>
          </p:cNvPr>
          <p:cNvSpPr/>
          <p:nvPr/>
        </p:nvSpPr>
        <p:spPr bwMode="auto">
          <a:xfrm>
            <a:off x="3015264" y="3963467"/>
            <a:ext cx="243322"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4" name="Rectangle 13">
            <a:extLst>
              <a:ext uri="{FF2B5EF4-FFF2-40B4-BE49-F238E27FC236}">
                <a16:creationId xmlns:a16="http://schemas.microsoft.com/office/drawing/2014/main" id="{8EC359B7-3E27-4177-A278-38458FAEF54F}"/>
              </a:ext>
            </a:extLst>
          </p:cNvPr>
          <p:cNvSpPr/>
          <p:nvPr/>
        </p:nvSpPr>
        <p:spPr bwMode="auto">
          <a:xfrm>
            <a:off x="3258586"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 name="Rectangle 14">
            <a:extLst>
              <a:ext uri="{FF2B5EF4-FFF2-40B4-BE49-F238E27FC236}">
                <a16:creationId xmlns:a16="http://schemas.microsoft.com/office/drawing/2014/main" id="{B689B904-DB3E-476D-94FE-985EC4C0394F}"/>
              </a:ext>
            </a:extLst>
          </p:cNvPr>
          <p:cNvSpPr/>
          <p:nvPr/>
        </p:nvSpPr>
        <p:spPr bwMode="auto">
          <a:xfrm>
            <a:off x="3493443"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 name="Rectangle 15">
            <a:extLst>
              <a:ext uri="{FF2B5EF4-FFF2-40B4-BE49-F238E27FC236}">
                <a16:creationId xmlns:a16="http://schemas.microsoft.com/office/drawing/2014/main" id="{1B4E3FD3-72FB-4C2A-B197-D9BF6B1D8A1F}"/>
              </a:ext>
            </a:extLst>
          </p:cNvPr>
          <p:cNvSpPr/>
          <p:nvPr/>
        </p:nvSpPr>
        <p:spPr bwMode="auto">
          <a:xfrm>
            <a:off x="3969508"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 name="Rectangle 16">
            <a:extLst>
              <a:ext uri="{FF2B5EF4-FFF2-40B4-BE49-F238E27FC236}">
                <a16:creationId xmlns:a16="http://schemas.microsoft.com/office/drawing/2014/main" id="{DDF822CA-37CC-47AC-B977-6FB1FF72C0E0}"/>
              </a:ext>
            </a:extLst>
          </p:cNvPr>
          <p:cNvSpPr/>
          <p:nvPr/>
        </p:nvSpPr>
        <p:spPr bwMode="auto">
          <a:xfrm>
            <a:off x="4210714"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 name="Rectangle 17">
            <a:extLst>
              <a:ext uri="{FF2B5EF4-FFF2-40B4-BE49-F238E27FC236}">
                <a16:creationId xmlns:a16="http://schemas.microsoft.com/office/drawing/2014/main" id="{791A6D7C-DDF0-4AC7-9D90-1E64923616B2}"/>
              </a:ext>
            </a:extLst>
          </p:cNvPr>
          <p:cNvSpPr/>
          <p:nvPr/>
        </p:nvSpPr>
        <p:spPr bwMode="auto">
          <a:xfrm>
            <a:off x="4445571"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 name="Rectangle 18">
            <a:extLst>
              <a:ext uri="{FF2B5EF4-FFF2-40B4-BE49-F238E27FC236}">
                <a16:creationId xmlns:a16="http://schemas.microsoft.com/office/drawing/2014/main" id="{36206B3A-C6BD-42C9-8AE6-A96881A5BE87}"/>
              </a:ext>
            </a:extLst>
          </p:cNvPr>
          <p:cNvSpPr/>
          <p:nvPr/>
        </p:nvSpPr>
        <p:spPr bwMode="auto">
          <a:xfrm>
            <a:off x="4686777" y="3963467"/>
            <a:ext cx="243322"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 name="Rectangle 19">
            <a:extLst>
              <a:ext uri="{FF2B5EF4-FFF2-40B4-BE49-F238E27FC236}">
                <a16:creationId xmlns:a16="http://schemas.microsoft.com/office/drawing/2014/main" id="{5805DE12-DEC1-4D4C-A144-45071E054114}"/>
              </a:ext>
            </a:extLst>
          </p:cNvPr>
          <p:cNvSpPr/>
          <p:nvPr/>
        </p:nvSpPr>
        <p:spPr bwMode="auto">
          <a:xfrm>
            <a:off x="4930099"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 name="Rectangle 20">
            <a:extLst>
              <a:ext uri="{FF2B5EF4-FFF2-40B4-BE49-F238E27FC236}">
                <a16:creationId xmlns:a16="http://schemas.microsoft.com/office/drawing/2014/main" id="{5EA430FB-3576-4996-B406-33DF11B770DD}"/>
              </a:ext>
            </a:extLst>
          </p:cNvPr>
          <p:cNvSpPr/>
          <p:nvPr/>
        </p:nvSpPr>
        <p:spPr bwMode="auto">
          <a:xfrm>
            <a:off x="5171305"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 name="Rectangle 21">
            <a:extLst>
              <a:ext uri="{FF2B5EF4-FFF2-40B4-BE49-F238E27FC236}">
                <a16:creationId xmlns:a16="http://schemas.microsoft.com/office/drawing/2014/main" id="{DAB4CE0A-8900-4642-9946-99A5F75BB919}"/>
              </a:ext>
            </a:extLst>
          </p:cNvPr>
          <p:cNvSpPr/>
          <p:nvPr/>
        </p:nvSpPr>
        <p:spPr bwMode="auto">
          <a:xfrm>
            <a:off x="5406163"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 name="Rectangle 22">
            <a:extLst>
              <a:ext uri="{FF2B5EF4-FFF2-40B4-BE49-F238E27FC236}">
                <a16:creationId xmlns:a16="http://schemas.microsoft.com/office/drawing/2014/main" id="{B39872A0-CA77-4924-B665-786080A2BA49}"/>
              </a:ext>
            </a:extLst>
          </p:cNvPr>
          <p:cNvSpPr/>
          <p:nvPr/>
        </p:nvSpPr>
        <p:spPr bwMode="auto">
          <a:xfrm>
            <a:off x="5647369" y="3963467"/>
            <a:ext cx="243322"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 name="Rectangle 23">
            <a:extLst>
              <a:ext uri="{FF2B5EF4-FFF2-40B4-BE49-F238E27FC236}">
                <a16:creationId xmlns:a16="http://schemas.microsoft.com/office/drawing/2014/main" id="{1BD262AB-A243-490D-882A-A43C1C552917}"/>
              </a:ext>
            </a:extLst>
          </p:cNvPr>
          <p:cNvSpPr/>
          <p:nvPr/>
        </p:nvSpPr>
        <p:spPr bwMode="auto">
          <a:xfrm>
            <a:off x="5884343"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Rectangle 24">
            <a:extLst>
              <a:ext uri="{FF2B5EF4-FFF2-40B4-BE49-F238E27FC236}">
                <a16:creationId xmlns:a16="http://schemas.microsoft.com/office/drawing/2014/main" id="{91D037E2-B601-4B0A-B1CE-E18B631EB13C}"/>
              </a:ext>
            </a:extLst>
          </p:cNvPr>
          <p:cNvSpPr/>
          <p:nvPr/>
        </p:nvSpPr>
        <p:spPr bwMode="auto">
          <a:xfrm>
            <a:off x="6125548"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 name="Rectangle 25">
            <a:extLst>
              <a:ext uri="{FF2B5EF4-FFF2-40B4-BE49-F238E27FC236}">
                <a16:creationId xmlns:a16="http://schemas.microsoft.com/office/drawing/2014/main" id="{3A005995-79A4-41BF-9A9D-EDBE8B4C12C0}"/>
              </a:ext>
            </a:extLst>
          </p:cNvPr>
          <p:cNvSpPr/>
          <p:nvPr/>
        </p:nvSpPr>
        <p:spPr bwMode="auto">
          <a:xfrm>
            <a:off x="6360407" y="3963467"/>
            <a:ext cx="243321"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 name="Rectangle 26">
            <a:extLst>
              <a:ext uri="{FF2B5EF4-FFF2-40B4-BE49-F238E27FC236}">
                <a16:creationId xmlns:a16="http://schemas.microsoft.com/office/drawing/2014/main" id="{4E643B66-5D3C-4EA4-9D25-BE789A38C855}"/>
              </a:ext>
            </a:extLst>
          </p:cNvPr>
          <p:cNvSpPr/>
          <p:nvPr/>
        </p:nvSpPr>
        <p:spPr bwMode="auto">
          <a:xfrm>
            <a:off x="6603728"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 name="Rectangle 27">
            <a:extLst>
              <a:ext uri="{FF2B5EF4-FFF2-40B4-BE49-F238E27FC236}">
                <a16:creationId xmlns:a16="http://schemas.microsoft.com/office/drawing/2014/main" id="{1C95C5E5-948C-41DE-B8C6-A61C60D77C09}"/>
              </a:ext>
            </a:extLst>
          </p:cNvPr>
          <p:cNvSpPr/>
          <p:nvPr/>
        </p:nvSpPr>
        <p:spPr bwMode="auto">
          <a:xfrm>
            <a:off x="6844934"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9" name="Rectangle 28">
            <a:extLst>
              <a:ext uri="{FF2B5EF4-FFF2-40B4-BE49-F238E27FC236}">
                <a16:creationId xmlns:a16="http://schemas.microsoft.com/office/drawing/2014/main" id="{B458EFFE-5CB7-4816-89D2-73EB86BB79E2}"/>
              </a:ext>
            </a:extLst>
          </p:cNvPr>
          <p:cNvSpPr/>
          <p:nvPr/>
        </p:nvSpPr>
        <p:spPr bwMode="auto">
          <a:xfrm>
            <a:off x="7086140"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0" name="Rectangle 29">
            <a:extLst>
              <a:ext uri="{FF2B5EF4-FFF2-40B4-BE49-F238E27FC236}">
                <a16:creationId xmlns:a16="http://schemas.microsoft.com/office/drawing/2014/main" id="{16D1E8BB-2D70-4FF5-8475-9F477541944C}"/>
              </a:ext>
            </a:extLst>
          </p:cNvPr>
          <p:cNvSpPr/>
          <p:nvPr/>
        </p:nvSpPr>
        <p:spPr bwMode="auto">
          <a:xfrm>
            <a:off x="7320998" y="3963467"/>
            <a:ext cx="243321"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1" name="Rectangle 30">
            <a:extLst>
              <a:ext uri="{FF2B5EF4-FFF2-40B4-BE49-F238E27FC236}">
                <a16:creationId xmlns:a16="http://schemas.microsoft.com/office/drawing/2014/main" id="{3C7F3381-8E85-443C-87CA-36D2DE9173C7}"/>
              </a:ext>
            </a:extLst>
          </p:cNvPr>
          <p:cNvSpPr/>
          <p:nvPr/>
        </p:nvSpPr>
        <p:spPr bwMode="auto">
          <a:xfrm>
            <a:off x="7564320"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2" name="Rectangle 31">
            <a:extLst>
              <a:ext uri="{FF2B5EF4-FFF2-40B4-BE49-F238E27FC236}">
                <a16:creationId xmlns:a16="http://schemas.microsoft.com/office/drawing/2014/main" id="{86833CCD-F37D-4E80-AA79-259D0E81A495}"/>
              </a:ext>
            </a:extLst>
          </p:cNvPr>
          <p:cNvSpPr/>
          <p:nvPr/>
        </p:nvSpPr>
        <p:spPr bwMode="auto">
          <a:xfrm>
            <a:off x="7799178"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3" name="Rectangle 32">
            <a:extLst>
              <a:ext uri="{FF2B5EF4-FFF2-40B4-BE49-F238E27FC236}">
                <a16:creationId xmlns:a16="http://schemas.microsoft.com/office/drawing/2014/main" id="{279A1E16-0D3A-4FDC-9FE6-D4A73838951F}"/>
              </a:ext>
            </a:extLst>
          </p:cNvPr>
          <p:cNvSpPr/>
          <p:nvPr/>
        </p:nvSpPr>
        <p:spPr bwMode="auto">
          <a:xfrm>
            <a:off x="8040384" y="3963467"/>
            <a:ext cx="239089"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4" name="Rectangle 33">
            <a:extLst>
              <a:ext uri="{FF2B5EF4-FFF2-40B4-BE49-F238E27FC236}">
                <a16:creationId xmlns:a16="http://schemas.microsoft.com/office/drawing/2014/main" id="{3222772C-0E42-4F89-BD74-2D0DAC3D2805}"/>
              </a:ext>
            </a:extLst>
          </p:cNvPr>
          <p:cNvSpPr/>
          <p:nvPr/>
        </p:nvSpPr>
        <p:spPr bwMode="auto">
          <a:xfrm>
            <a:off x="8275242"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5" name="Rectangle 34">
            <a:extLst>
              <a:ext uri="{FF2B5EF4-FFF2-40B4-BE49-F238E27FC236}">
                <a16:creationId xmlns:a16="http://schemas.microsoft.com/office/drawing/2014/main" id="{E14782C3-0BB6-49C7-BE5F-C7E5CDCD4A9C}"/>
              </a:ext>
            </a:extLst>
          </p:cNvPr>
          <p:cNvSpPr/>
          <p:nvPr/>
        </p:nvSpPr>
        <p:spPr bwMode="auto">
          <a:xfrm>
            <a:off x="8516447"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6" name="Rectangle 35">
            <a:extLst>
              <a:ext uri="{FF2B5EF4-FFF2-40B4-BE49-F238E27FC236}">
                <a16:creationId xmlns:a16="http://schemas.microsoft.com/office/drawing/2014/main" id="{BD15FEB0-7F36-4C95-90DC-9476DD28601A}"/>
              </a:ext>
            </a:extLst>
          </p:cNvPr>
          <p:cNvSpPr/>
          <p:nvPr/>
        </p:nvSpPr>
        <p:spPr bwMode="auto">
          <a:xfrm>
            <a:off x="8757653"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7" name="Rectangle 36">
            <a:extLst>
              <a:ext uri="{FF2B5EF4-FFF2-40B4-BE49-F238E27FC236}">
                <a16:creationId xmlns:a16="http://schemas.microsoft.com/office/drawing/2014/main" id="{55493B1D-CD2F-46D8-96D0-367A190E35E2}"/>
              </a:ext>
            </a:extLst>
          </p:cNvPr>
          <p:cNvSpPr/>
          <p:nvPr/>
        </p:nvSpPr>
        <p:spPr bwMode="auto">
          <a:xfrm>
            <a:off x="8998859"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8" name="Rectangle 37">
            <a:extLst>
              <a:ext uri="{FF2B5EF4-FFF2-40B4-BE49-F238E27FC236}">
                <a16:creationId xmlns:a16="http://schemas.microsoft.com/office/drawing/2014/main" id="{44F47850-91E2-4C79-85A7-085B71CB05A4}"/>
              </a:ext>
            </a:extLst>
          </p:cNvPr>
          <p:cNvSpPr/>
          <p:nvPr/>
        </p:nvSpPr>
        <p:spPr bwMode="auto">
          <a:xfrm>
            <a:off x="9235833" y="3963467"/>
            <a:ext cx="241206" cy="234950"/>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9" name="Rectangle 38">
            <a:extLst>
              <a:ext uri="{FF2B5EF4-FFF2-40B4-BE49-F238E27FC236}">
                <a16:creationId xmlns:a16="http://schemas.microsoft.com/office/drawing/2014/main" id="{B9DDB0B7-8795-46B9-A498-59DD2954DAF0}"/>
              </a:ext>
            </a:extLst>
          </p:cNvPr>
          <p:cNvSpPr/>
          <p:nvPr/>
        </p:nvSpPr>
        <p:spPr bwMode="auto">
          <a:xfrm>
            <a:off x="9477039" y="3963467"/>
            <a:ext cx="241206" cy="234950"/>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0" name="Rectangle 39">
            <a:extLst>
              <a:ext uri="{FF2B5EF4-FFF2-40B4-BE49-F238E27FC236}">
                <a16:creationId xmlns:a16="http://schemas.microsoft.com/office/drawing/2014/main" id="{A6254699-9F6E-457A-89CB-DA7200477905}"/>
              </a:ext>
            </a:extLst>
          </p:cNvPr>
          <p:cNvSpPr/>
          <p:nvPr/>
        </p:nvSpPr>
        <p:spPr bwMode="auto">
          <a:xfrm>
            <a:off x="2054673" y="3963467"/>
            <a:ext cx="7663572" cy="2349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1" name="Rectangle 40">
            <a:extLst>
              <a:ext uri="{FF2B5EF4-FFF2-40B4-BE49-F238E27FC236}">
                <a16:creationId xmlns:a16="http://schemas.microsoft.com/office/drawing/2014/main" id="{E0300F9A-1CC6-4037-8086-8F41B22EE58A}"/>
              </a:ext>
            </a:extLst>
          </p:cNvPr>
          <p:cNvSpPr/>
          <p:nvPr/>
        </p:nvSpPr>
        <p:spPr bwMode="auto">
          <a:xfrm>
            <a:off x="2054672" y="3963467"/>
            <a:ext cx="239091" cy="234950"/>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2" name="Rectangle 41">
            <a:extLst>
              <a:ext uri="{FF2B5EF4-FFF2-40B4-BE49-F238E27FC236}">
                <a16:creationId xmlns:a16="http://schemas.microsoft.com/office/drawing/2014/main" id="{7EB91F26-68AB-4874-B4B3-FA46C2261D62}"/>
              </a:ext>
            </a:extLst>
          </p:cNvPr>
          <p:cNvSpPr/>
          <p:nvPr/>
        </p:nvSpPr>
        <p:spPr bwMode="auto">
          <a:xfrm>
            <a:off x="10228163" y="3963467"/>
            <a:ext cx="239089" cy="234950"/>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C</a:t>
            </a:r>
          </a:p>
        </p:txBody>
      </p:sp>
      <p:cxnSp>
        <p:nvCxnSpPr>
          <p:cNvPr id="43" name="Straight Arrow Connector 42">
            <a:extLst>
              <a:ext uri="{FF2B5EF4-FFF2-40B4-BE49-F238E27FC236}">
                <a16:creationId xmlns:a16="http://schemas.microsoft.com/office/drawing/2014/main" id="{46EFD2E0-A061-4E6D-BF81-1C80A29A972E}"/>
              </a:ext>
            </a:extLst>
          </p:cNvPr>
          <p:cNvCxnSpPr>
            <a:stCxn id="40" idx="3"/>
            <a:endCxn id="42" idx="1"/>
          </p:cNvCxnSpPr>
          <p:nvPr/>
        </p:nvCxnSpPr>
        <p:spPr bwMode="auto">
          <a:xfrm>
            <a:off x="9718244" y="4080942"/>
            <a:ext cx="50991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44" name="TextBox 142">
            <a:extLst>
              <a:ext uri="{FF2B5EF4-FFF2-40B4-BE49-F238E27FC236}">
                <a16:creationId xmlns:a16="http://schemas.microsoft.com/office/drawing/2014/main" id="{1A7ECC69-0833-4531-A2F5-905333B76133}"/>
              </a:ext>
            </a:extLst>
          </p:cNvPr>
          <p:cNvSpPr txBox="1">
            <a:spLocks noChangeArrowheads="1"/>
          </p:cNvSpPr>
          <p:nvPr/>
        </p:nvSpPr>
        <p:spPr bwMode="auto">
          <a:xfrm>
            <a:off x="5404048" y="3926955"/>
            <a:ext cx="125680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Register </a:t>
            </a:r>
          </a:p>
        </p:txBody>
      </p:sp>
      <p:cxnSp>
        <p:nvCxnSpPr>
          <p:cNvPr id="45" name="Elbow Connector 171">
            <a:extLst>
              <a:ext uri="{FF2B5EF4-FFF2-40B4-BE49-F238E27FC236}">
                <a16:creationId xmlns:a16="http://schemas.microsoft.com/office/drawing/2014/main" id="{05D2DB79-65A9-4619-9F2E-2B9AD5C4AE93}"/>
              </a:ext>
            </a:extLst>
          </p:cNvPr>
          <p:cNvCxnSpPr>
            <a:stCxn id="39" idx="0"/>
            <a:endCxn id="41" idx="1"/>
          </p:cNvCxnSpPr>
          <p:nvPr/>
        </p:nvCxnSpPr>
        <p:spPr bwMode="auto">
          <a:xfrm rot="16200000" flipH="1" flipV="1">
            <a:off x="5767419" y="250720"/>
            <a:ext cx="117475" cy="7542970"/>
          </a:xfrm>
          <a:prstGeom prst="bentConnector4">
            <a:avLst>
              <a:gd name="adj1" fmla="val -195383"/>
              <a:gd name="adj2" fmla="val 104039"/>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46" name="Rectangle 45">
            <a:extLst>
              <a:ext uri="{FF2B5EF4-FFF2-40B4-BE49-F238E27FC236}">
                <a16:creationId xmlns:a16="http://schemas.microsoft.com/office/drawing/2014/main" id="{F3CF892C-18A7-4AAB-8C97-E5236C3E8AD3}"/>
              </a:ext>
            </a:extLst>
          </p:cNvPr>
          <p:cNvSpPr/>
          <p:nvPr/>
        </p:nvSpPr>
        <p:spPr bwMode="auto">
          <a:xfrm>
            <a:off x="9485501" y="3963467"/>
            <a:ext cx="239091" cy="234950"/>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Tree>
    <p:extLst>
      <p:ext uri="{BB962C8B-B14F-4D97-AF65-F5344CB8AC3E}">
        <p14:creationId xmlns:p14="http://schemas.microsoft.com/office/powerpoint/2010/main" val="3601054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Reverse Ordering Operation</a:t>
            </a:r>
            <a:endParaRPr lang="en-US" dirty="0"/>
          </a:p>
        </p:txBody>
      </p:sp>
      <p:graphicFrame>
        <p:nvGraphicFramePr>
          <p:cNvPr id="6" name="Table 5">
            <a:extLst>
              <a:ext uri="{FF2B5EF4-FFF2-40B4-BE49-F238E27FC236}">
                <a16:creationId xmlns:a16="http://schemas.microsoft.com/office/drawing/2014/main" id="{4AA0C7A6-5A7E-449F-B5C6-930E142B2E76}"/>
              </a:ext>
            </a:extLst>
          </p:cNvPr>
          <p:cNvGraphicFramePr>
            <a:graphicFrameLocks noGrp="1"/>
          </p:cNvGraphicFramePr>
          <p:nvPr/>
        </p:nvGraphicFramePr>
        <p:xfrm>
          <a:off x="492125" y="1113098"/>
          <a:ext cx="11552486" cy="2933700"/>
        </p:xfrm>
        <a:graphic>
          <a:graphicData uri="http://schemas.openxmlformats.org/drawingml/2006/table">
            <a:tbl>
              <a:tblPr firstRow="1" bandRow="1">
                <a:tableStyleId>{5C22544A-7EE6-4342-B048-85BDC9FD1C3A}</a:tableStyleId>
              </a:tblPr>
              <a:tblGrid>
                <a:gridCol w="2386667">
                  <a:extLst>
                    <a:ext uri="{9D8B030D-6E8A-4147-A177-3AD203B41FA5}">
                      <a16:colId xmlns:a16="http://schemas.microsoft.com/office/drawing/2014/main" val="20000"/>
                    </a:ext>
                  </a:extLst>
                </a:gridCol>
                <a:gridCol w="5039931">
                  <a:extLst>
                    <a:ext uri="{9D8B030D-6E8A-4147-A177-3AD203B41FA5}">
                      <a16:colId xmlns:a16="http://schemas.microsoft.com/office/drawing/2014/main" val="20001"/>
                    </a:ext>
                  </a:extLst>
                </a:gridCol>
                <a:gridCol w="1904256">
                  <a:extLst>
                    <a:ext uri="{9D8B030D-6E8A-4147-A177-3AD203B41FA5}">
                      <a16:colId xmlns:a16="http://schemas.microsoft.com/office/drawing/2014/main" val="20002"/>
                    </a:ext>
                  </a:extLst>
                </a:gridCol>
                <a:gridCol w="2221632">
                  <a:extLst>
                    <a:ext uri="{9D8B030D-6E8A-4147-A177-3AD203B41FA5}">
                      <a16:colId xmlns:a16="http://schemas.microsoft.com/office/drawing/2014/main" val="20003"/>
                    </a:ext>
                  </a:extLst>
                </a:gridCol>
              </a:tblGrid>
              <a:tr h="518187">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Syntax</a:t>
                      </a:r>
                      <a:endParaRPr lang="en-GB" sz="1400" b="0" i="0" u="none" strike="noStrike" dirty="0">
                        <a:effectLst/>
                        <a:latin typeface="+mn-lt"/>
                        <a:cs typeface="Arial" panose="020B0604020202020204" pitchFamily="34" charset="0"/>
                      </a:endParaRPr>
                    </a:p>
                  </a:txBody>
                  <a:tcPr marL="121872" marR="121872"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Description</a:t>
                      </a:r>
                      <a:r>
                        <a:rPr lang="en-GB" sz="1400" b="1" i="0" u="none" strike="noStrike" kern="1200" baseline="0" dirty="0">
                          <a:solidFill>
                            <a:srgbClr val="FFFFFF"/>
                          </a:solidFill>
                          <a:effectLst/>
                          <a:latin typeface="+mn-lt"/>
                          <a:cs typeface="Arial" panose="020B0604020202020204" pitchFamily="34" charset="0"/>
                        </a:rPr>
                        <a:t> </a:t>
                      </a:r>
                      <a:endParaRPr lang="en-GB" sz="1400" b="0" i="0" u="none" strike="noStrike" dirty="0">
                        <a:effectLst/>
                        <a:latin typeface="+mn-lt"/>
                        <a:cs typeface="Arial" panose="020B0604020202020204" pitchFamily="34" charset="0"/>
                      </a:endParaRPr>
                    </a:p>
                  </a:txBody>
                  <a:tcPr marL="121872" marR="121872"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a:t>
                      </a:r>
                      <a:endParaRPr lang="en-GB" sz="1400" b="0" i="0" u="none" strike="noStrike" dirty="0">
                        <a:effectLst/>
                        <a:latin typeface="+mn-lt"/>
                        <a:cs typeface="Arial" panose="020B0604020202020204" pitchFamily="34" charset="0"/>
                      </a:endParaRPr>
                    </a:p>
                  </a:txBody>
                  <a:tcPr marL="121872" marR="121872"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 explanation</a:t>
                      </a:r>
                      <a:endParaRPr lang="en-GB" sz="1400" b="0" i="0" u="none" strike="noStrike" dirty="0">
                        <a:effectLst/>
                        <a:latin typeface="+mn-lt"/>
                        <a:cs typeface="Arial" panose="020B0604020202020204" pitchFamily="34" charset="0"/>
                      </a:endParaRPr>
                    </a:p>
                  </a:txBody>
                  <a:tcPr marL="121872" marR="121872" anchor="ctr"/>
                </a:tc>
                <a:extLst>
                  <a:ext uri="{0D108BD9-81ED-4DB2-BD59-A6C34878D82A}">
                    <a16:rowId xmlns:a16="http://schemas.microsoft.com/office/drawing/2014/main" val="10000"/>
                  </a:ext>
                </a:extLst>
              </a:tr>
              <a:tr h="805171">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REV &lt;Rd&gt;, &lt;Rm&gt;</a:t>
                      </a:r>
                    </a:p>
                  </a:txBody>
                  <a:tcPr marL="121872" marR="12187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Byte order reverse</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Rd = {Rm [7:0], Rm [15:8], Rm [23:16], Rm [31:24] }</a:t>
                      </a:r>
                    </a:p>
                  </a:txBody>
                  <a:tcPr marL="121872" marR="12187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REV </a:t>
                      </a:r>
                      <a:r>
                        <a:rPr lang="en-GB" sz="1200" b="0" i="0" u="none" strike="noStrike" baseline="0" dirty="0">
                          <a:effectLst/>
                          <a:latin typeface="+mn-lt"/>
                          <a:cs typeface="Arial" panose="020B0604020202020204" pitchFamily="34" charset="0"/>
                        </a:rPr>
                        <a:t>  R0,   R1</a:t>
                      </a:r>
                      <a:endParaRPr lang="en-GB" sz="1200" b="0" i="0" u="none" strike="noStrike" dirty="0">
                        <a:effectLst/>
                        <a:latin typeface="+mn-lt"/>
                        <a:cs typeface="Arial" panose="020B0604020202020204" pitchFamily="34" charset="0"/>
                      </a:endParaRPr>
                    </a:p>
                  </a:txBody>
                  <a:tcPr marL="121872" marR="121872"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R0 = {R1 [7:0], R1 [15:8], R1 [23:16], R1 [31:24] }</a:t>
                      </a:r>
                    </a:p>
                  </a:txBody>
                  <a:tcPr marL="121872" marR="121872" anchor="ctr"/>
                </a:tc>
                <a:extLst>
                  <a:ext uri="{0D108BD9-81ED-4DB2-BD59-A6C34878D82A}">
                    <a16:rowId xmlns:a16="http://schemas.microsoft.com/office/drawing/2014/main" val="10001"/>
                  </a:ext>
                </a:extLst>
              </a:tr>
              <a:tr h="805171">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REV16</a:t>
                      </a:r>
                      <a:r>
                        <a:rPr lang="en-GB" sz="1200" b="0" i="0" u="none" strike="noStrike" baseline="0" dirty="0">
                          <a:effectLst/>
                          <a:latin typeface="+mn-lt"/>
                          <a:cs typeface="Arial" panose="020B0604020202020204" pitchFamily="34" charset="0"/>
                        </a:rPr>
                        <a:t> &lt;Rd&gt;, &lt;Rm&gt;</a:t>
                      </a:r>
                      <a:endParaRPr lang="en-GB" sz="1200" b="0" i="0" u="none" strike="noStrike" dirty="0">
                        <a:effectLst/>
                        <a:latin typeface="+mn-lt"/>
                        <a:cs typeface="Arial" panose="020B0604020202020204" pitchFamily="34" charset="0"/>
                      </a:endParaRPr>
                    </a:p>
                  </a:txBody>
                  <a:tcPr marL="121872" marR="12187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Byte order reverse within half word</a:t>
                      </a:r>
                    </a:p>
                    <a:p>
                      <a:pPr marL="0" marR="0" indent="0" algn="l" defTabSz="914400" rtl="0" eaLnBrk="1" fontAlgn="t"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Rd = {Rm [23:16], Rm [31:24], Rm [7:0], Rm [15:8] }</a:t>
                      </a:r>
                    </a:p>
                  </a:txBody>
                  <a:tcPr marL="121872" marR="12187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REV   R0,   R1</a:t>
                      </a:r>
                    </a:p>
                  </a:txBody>
                  <a:tcPr marL="121872" marR="121872"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R0 = {R1 [23:16], R1 [31:24], R1 [7:0], R1 [15:8] }</a:t>
                      </a:r>
                    </a:p>
                  </a:txBody>
                  <a:tcPr marL="121872" marR="121872" anchor="ctr"/>
                </a:tc>
                <a:extLst>
                  <a:ext uri="{0D108BD9-81ED-4DB2-BD59-A6C34878D82A}">
                    <a16:rowId xmlns:a16="http://schemas.microsoft.com/office/drawing/2014/main" val="10002"/>
                  </a:ext>
                </a:extLst>
              </a:tr>
              <a:tr h="805171">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REVSH</a:t>
                      </a:r>
                      <a:r>
                        <a:rPr lang="en-GB" sz="1200" b="0" i="0" u="none" strike="noStrike" baseline="0" dirty="0">
                          <a:effectLst/>
                          <a:latin typeface="+mn-lt"/>
                          <a:cs typeface="Arial" panose="020B0604020202020204" pitchFamily="34" charset="0"/>
                        </a:rPr>
                        <a:t> &lt;Rd&gt;, &lt;Rm&gt;</a:t>
                      </a:r>
                      <a:endParaRPr lang="en-GB" sz="1200" b="0" i="0" u="none" strike="noStrike" dirty="0">
                        <a:effectLst/>
                        <a:latin typeface="+mn-lt"/>
                        <a:cs typeface="Arial" panose="020B0604020202020204" pitchFamily="34" charset="0"/>
                      </a:endParaRPr>
                    </a:p>
                  </a:txBody>
                  <a:tcPr marL="121872" marR="12187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Byte order reverse within lower half word, then sign extend result</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Rd</a:t>
                      </a:r>
                      <a:r>
                        <a:rPr lang="en-GB" sz="1200" b="0" i="0" u="none" strike="noStrike" baseline="0" dirty="0">
                          <a:effectLst/>
                          <a:latin typeface="+mn-lt"/>
                          <a:cs typeface="Arial" panose="020B0604020202020204" pitchFamily="34" charset="0"/>
                        </a:rPr>
                        <a:t> = SignExtend { Rm [7:0], Rm [15:8] }</a:t>
                      </a:r>
                      <a:endParaRPr lang="en-GB" sz="1200" b="0" i="0" u="none" strike="noStrike" dirty="0">
                        <a:effectLst/>
                        <a:latin typeface="+mn-lt"/>
                        <a:cs typeface="Arial" panose="020B0604020202020204" pitchFamily="34" charset="0"/>
                      </a:endParaRPr>
                    </a:p>
                  </a:txBody>
                  <a:tcPr marL="121872" marR="12187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REVSH</a:t>
                      </a:r>
                      <a:r>
                        <a:rPr lang="en-GB" sz="1200" b="0" i="0" u="none" strike="noStrike" baseline="0" dirty="0">
                          <a:effectLst/>
                          <a:latin typeface="+mn-lt"/>
                          <a:cs typeface="Arial" panose="020B0604020202020204" pitchFamily="34" charset="0"/>
                        </a:rPr>
                        <a:t>   R0,   R1</a:t>
                      </a:r>
                      <a:endParaRPr lang="en-GB" sz="1200" b="0" i="0" u="none" strike="noStrike" dirty="0">
                        <a:effectLst/>
                        <a:latin typeface="+mn-lt"/>
                        <a:cs typeface="Arial" panose="020B0604020202020204" pitchFamily="34" charset="0"/>
                      </a:endParaRPr>
                    </a:p>
                  </a:txBody>
                  <a:tcPr marL="121872" marR="121872"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R0</a:t>
                      </a:r>
                      <a:r>
                        <a:rPr lang="en-GB" sz="1200" b="0" i="0" u="none" strike="noStrike" baseline="0" dirty="0">
                          <a:effectLst/>
                          <a:latin typeface="+mn-lt"/>
                          <a:cs typeface="Arial" panose="020B0604020202020204" pitchFamily="34" charset="0"/>
                        </a:rPr>
                        <a:t> = SignExtend { R1 [7:0], R1 [15:8] }</a:t>
                      </a:r>
                      <a:endParaRPr lang="en-GB" sz="1200" b="0" i="0" u="none" strike="noStrike" dirty="0">
                        <a:effectLst/>
                        <a:latin typeface="+mn-lt"/>
                        <a:cs typeface="Arial" panose="020B0604020202020204" pitchFamily="34" charset="0"/>
                      </a:endParaRPr>
                    </a:p>
                  </a:txBody>
                  <a:tcPr marL="121872" marR="121872" anchor="ctr"/>
                </a:tc>
                <a:extLst>
                  <a:ext uri="{0D108BD9-81ED-4DB2-BD59-A6C34878D82A}">
                    <a16:rowId xmlns:a16="http://schemas.microsoft.com/office/drawing/2014/main" val="10003"/>
                  </a:ext>
                </a:extLst>
              </a:tr>
            </a:tbl>
          </a:graphicData>
        </a:graphic>
      </p:graphicFrame>
      <p:grpSp>
        <p:nvGrpSpPr>
          <p:cNvPr id="7" name="Group 2">
            <a:extLst>
              <a:ext uri="{FF2B5EF4-FFF2-40B4-BE49-F238E27FC236}">
                <a16:creationId xmlns:a16="http://schemas.microsoft.com/office/drawing/2014/main" id="{DE0E08F9-1E35-4AA8-BB37-316DE9EA3B14}"/>
              </a:ext>
            </a:extLst>
          </p:cNvPr>
          <p:cNvGrpSpPr>
            <a:grpSpLocks/>
          </p:cNvGrpSpPr>
          <p:nvPr/>
        </p:nvGrpSpPr>
        <p:grpSpPr bwMode="auto">
          <a:xfrm>
            <a:off x="3164432" y="4853249"/>
            <a:ext cx="736312" cy="168275"/>
            <a:chOff x="4191216" y="4381145"/>
            <a:chExt cx="684752" cy="168350"/>
          </a:xfrm>
        </p:grpSpPr>
        <p:sp>
          <p:nvSpPr>
            <p:cNvPr id="8" name="Rectangle 7">
              <a:extLst>
                <a:ext uri="{FF2B5EF4-FFF2-40B4-BE49-F238E27FC236}">
                  <a16:creationId xmlns:a16="http://schemas.microsoft.com/office/drawing/2014/main" id="{EB97A7EF-13EB-41B9-B893-FE5273CD270D}"/>
                </a:ext>
              </a:extLst>
            </p:cNvPr>
            <p:cNvSpPr/>
            <p:nvPr/>
          </p:nvSpPr>
          <p:spPr bwMode="auto">
            <a:xfrm>
              <a:off x="4789390" y="4381145"/>
              <a:ext cx="86578"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 name="Rectangle 8">
              <a:extLst>
                <a:ext uri="{FF2B5EF4-FFF2-40B4-BE49-F238E27FC236}">
                  <a16:creationId xmlns:a16="http://schemas.microsoft.com/office/drawing/2014/main" id="{2C5ACB29-E2E2-4EE0-ABC0-B6FEC79E1780}"/>
                </a:ext>
              </a:extLst>
            </p:cNvPr>
            <p:cNvSpPr/>
            <p:nvPr/>
          </p:nvSpPr>
          <p:spPr bwMode="auto">
            <a:xfrm>
              <a:off x="4191216" y="4381145"/>
              <a:ext cx="84610"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0" name="Rectangle 9">
              <a:extLst>
                <a:ext uri="{FF2B5EF4-FFF2-40B4-BE49-F238E27FC236}">
                  <a16:creationId xmlns:a16="http://schemas.microsoft.com/office/drawing/2014/main" id="{0CE7658A-ACEC-4C1F-8952-79E3F82CAFC9}"/>
                </a:ext>
              </a:extLst>
            </p:cNvPr>
            <p:cNvSpPr/>
            <p:nvPr/>
          </p:nvSpPr>
          <p:spPr bwMode="auto">
            <a:xfrm>
              <a:off x="4275826" y="4381145"/>
              <a:ext cx="86578"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 name="Rectangle 10">
              <a:extLst>
                <a:ext uri="{FF2B5EF4-FFF2-40B4-BE49-F238E27FC236}">
                  <a16:creationId xmlns:a16="http://schemas.microsoft.com/office/drawing/2014/main" id="{5BEDE76B-2528-4050-B29F-2DA80F65D3BD}"/>
                </a:ext>
              </a:extLst>
            </p:cNvPr>
            <p:cNvSpPr/>
            <p:nvPr/>
          </p:nvSpPr>
          <p:spPr bwMode="auto">
            <a:xfrm>
              <a:off x="4360436" y="4381145"/>
              <a:ext cx="86578"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 name="Rectangle 11">
              <a:extLst>
                <a:ext uri="{FF2B5EF4-FFF2-40B4-BE49-F238E27FC236}">
                  <a16:creationId xmlns:a16="http://schemas.microsoft.com/office/drawing/2014/main" id="{49D81976-86EA-46AF-9D41-001990062F64}"/>
                </a:ext>
              </a:extLst>
            </p:cNvPr>
            <p:cNvSpPr/>
            <p:nvPr/>
          </p:nvSpPr>
          <p:spPr bwMode="auto">
            <a:xfrm>
              <a:off x="4447014" y="4381145"/>
              <a:ext cx="84610"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 name="Rectangle 12">
              <a:extLst>
                <a:ext uri="{FF2B5EF4-FFF2-40B4-BE49-F238E27FC236}">
                  <a16:creationId xmlns:a16="http://schemas.microsoft.com/office/drawing/2014/main" id="{9AAE0122-50BA-4970-8997-26EFA2F7A917}"/>
                </a:ext>
              </a:extLst>
            </p:cNvPr>
            <p:cNvSpPr/>
            <p:nvPr/>
          </p:nvSpPr>
          <p:spPr bwMode="auto">
            <a:xfrm>
              <a:off x="4533592" y="4381145"/>
              <a:ext cx="86578"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4" name="Rectangle 13">
              <a:extLst>
                <a:ext uri="{FF2B5EF4-FFF2-40B4-BE49-F238E27FC236}">
                  <a16:creationId xmlns:a16="http://schemas.microsoft.com/office/drawing/2014/main" id="{01FF5EE7-5599-47EA-995B-B513102D39B9}"/>
                </a:ext>
              </a:extLst>
            </p:cNvPr>
            <p:cNvSpPr/>
            <p:nvPr/>
          </p:nvSpPr>
          <p:spPr bwMode="auto">
            <a:xfrm>
              <a:off x="4620170" y="4381145"/>
              <a:ext cx="86578"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 name="Rectangle 14">
              <a:extLst>
                <a:ext uri="{FF2B5EF4-FFF2-40B4-BE49-F238E27FC236}">
                  <a16:creationId xmlns:a16="http://schemas.microsoft.com/office/drawing/2014/main" id="{77DB9D68-A87E-4587-92A0-53D620433F56}"/>
                </a:ext>
              </a:extLst>
            </p:cNvPr>
            <p:cNvSpPr/>
            <p:nvPr/>
          </p:nvSpPr>
          <p:spPr bwMode="auto">
            <a:xfrm>
              <a:off x="4704779" y="4381145"/>
              <a:ext cx="84611"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 name="Rectangle 15">
              <a:extLst>
                <a:ext uri="{FF2B5EF4-FFF2-40B4-BE49-F238E27FC236}">
                  <a16:creationId xmlns:a16="http://schemas.microsoft.com/office/drawing/2014/main" id="{0D3392B3-2547-4E4D-B236-2B01331E3C97}"/>
                </a:ext>
              </a:extLst>
            </p:cNvPr>
            <p:cNvSpPr/>
            <p:nvPr/>
          </p:nvSpPr>
          <p:spPr bwMode="auto">
            <a:xfrm>
              <a:off x="4191216" y="4381145"/>
              <a:ext cx="684752" cy="1683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sp>
        <p:nvSpPr>
          <p:cNvPr id="17" name="TextBox 142">
            <a:extLst>
              <a:ext uri="{FF2B5EF4-FFF2-40B4-BE49-F238E27FC236}">
                <a16:creationId xmlns:a16="http://schemas.microsoft.com/office/drawing/2014/main" id="{2D578A08-9BA6-4295-9A8E-516064F417A3}"/>
              </a:ext>
            </a:extLst>
          </p:cNvPr>
          <p:cNvSpPr txBox="1">
            <a:spLocks noChangeArrowheads="1"/>
          </p:cNvSpPr>
          <p:nvPr/>
        </p:nvSpPr>
        <p:spPr bwMode="auto">
          <a:xfrm>
            <a:off x="1205165" y="5807337"/>
            <a:ext cx="218777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REV operation </a:t>
            </a:r>
          </a:p>
        </p:txBody>
      </p:sp>
      <p:grpSp>
        <p:nvGrpSpPr>
          <p:cNvPr id="18" name="Group 5">
            <a:extLst>
              <a:ext uri="{FF2B5EF4-FFF2-40B4-BE49-F238E27FC236}">
                <a16:creationId xmlns:a16="http://schemas.microsoft.com/office/drawing/2014/main" id="{4A18A03B-CF9E-47BD-86F4-8C8838511718}"/>
              </a:ext>
            </a:extLst>
          </p:cNvPr>
          <p:cNvGrpSpPr>
            <a:grpSpLocks/>
          </p:cNvGrpSpPr>
          <p:nvPr/>
        </p:nvGrpSpPr>
        <p:grpSpPr bwMode="auto">
          <a:xfrm>
            <a:off x="2320211" y="4853249"/>
            <a:ext cx="736312" cy="168275"/>
            <a:chOff x="1658658" y="4381145"/>
            <a:chExt cx="684752" cy="168350"/>
          </a:xfrm>
        </p:grpSpPr>
        <p:sp>
          <p:nvSpPr>
            <p:cNvPr id="19" name="Rectangle 18">
              <a:extLst>
                <a:ext uri="{FF2B5EF4-FFF2-40B4-BE49-F238E27FC236}">
                  <a16:creationId xmlns:a16="http://schemas.microsoft.com/office/drawing/2014/main" id="{33F89555-EB02-4CE8-87EB-31195458132D}"/>
                </a:ext>
              </a:extLst>
            </p:cNvPr>
            <p:cNvSpPr/>
            <p:nvPr/>
          </p:nvSpPr>
          <p:spPr bwMode="auto">
            <a:xfrm>
              <a:off x="2256832" y="4381145"/>
              <a:ext cx="86578"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 name="Rectangle 19">
              <a:extLst>
                <a:ext uri="{FF2B5EF4-FFF2-40B4-BE49-F238E27FC236}">
                  <a16:creationId xmlns:a16="http://schemas.microsoft.com/office/drawing/2014/main" id="{E00064FD-B33D-4DFD-9AED-887464797A37}"/>
                </a:ext>
              </a:extLst>
            </p:cNvPr>
            <p:cNvSpPr/>
            <p:nvPr/>
          </p:nvSpPr>
          <p:spPr bwMode="auto">
            <a:xfrm>
              <a:off x="1658658" y="4381145"/>
              <a:ext cx="84611"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1" name="Rectangle 20">
              <a:extLst>
                <a:ext uri="{FF2B5EF4-FFF2-40B4-BE49-F238E27FC236}">
                  <a16:creationId xmlns:a16="http://schemas.microsoft.com/office/drawing/2014/main" id="{71314812-93F5-44AF-A83C-531D5EA8DC37}"/>
                </a:ext>
              </a:extLst>
            </p:cNvPr>
            <p:cNvSpPr/>
            <p:nvPr/>
          </p:nvSpPr>
          <p:spPr bwMode="auto">
            <a:xfrm>
              <a:off x="1743269" y="4381145"/>
              <a:ext cx="86578"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2" name="Rectangle 21">
              <a:extLst>
                <a:ext uri="{FF2B5EF4-FFF2-40B4-BE49-F238E27FC236}">
                  <a16:creationId xmlns:a16="http://schemas.microsoft.com/office/drawing/2014/main" id="{A0875C99-112E-4104-AEC6-B644F57B257D}"/>
                </a:ext>
              </a:extLst>
            </p:cNvPr>
            <p:cNvSpPr/>
            <p:nvPr/>
          </p:nvSpPr>
          <p:spPr bwMode="auto">
            <a:xfrm>
              <a:off x="1827878" y="4381145"/>
              <a:ext cx="86578"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3" name="Rectangle 22">
              <a:extLst>
                <a:ext uri="{FF2B5EF4-FFF2-40B4-BE49-F238E27FC236}">
                  <a16:creationId xmlns:a16="http://schemas.microsoft.com/office/drawing/2014/main" id="{01D5A56E-E512-42ED-8176-FB1431556140}"/>
                </a:ext>
              </a:extLst>
            </p:cNvPr>
            <p:cNvSpPr/>
            <p:nvPr/>
          </p:nvSpPr>
          <p:spPr bwMode="auto">
            <a:xfrm>
              <a:off x="1914456" y="4381145"/>
              <a:ext cx="84611"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4" name="Rectangle 23">
              <a:extLst>
                <a:ext uri="{FF2B5EF4-FFF2-40B4-BE49-F238E27FC236}">
                  <a16:creationId xmlns:a16="http://schemas.microsoft.com/office/drawing/2014/main" id="{B103789E-5F9C-41BB-A2F5-B6043B7DC410}"/>
                </a:ext>
              </a:extLst>
            </p:cNvPr>
            <p:cNvSpPr/>
            <p:nvPr/>
          </p:nvSpPr>
          <p:spPr bwMode="auto">
            <a:xfrm>
              <a:off x="2001034" y="4381145"/>
              <a:ext cx="86578"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5" name="Rectangle 24">
              <a:extLst>
                <a:ext uri="{FF2B5EF4-FFF2-40B4-BE49-F238E27FC236}">
                  <a16:creationId xmlns:a16="http://schemas.microsoft.com/office/drawing/2014/main" id="{DB617654-1313-4858-A97E-C277C2D92080}"/>
                </a:ext>
              </a:extLst>
            </p:cNvPr>
            <p:cNvSpPr/>
            <p:nvPr/>
          </p:nvSpPr>
          <p:spPr bwMode="auto">
            <a:xfrm>
              <a:off x="2087612" y="4381145"/>
              <a:ext cx="86578"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 name="Rectangle 25">
              <a:extLst>
                <a:ext uri="{FF2B5EF4-FFF2-40B4-BE49-F238E27FC236}">
                  <a16:creationId xmlns:a16="http://schemas.microsoft.com/office/drawing/2014/main" id="{67BE5606-E133-4734-B852-E1362C08D89A}"/>
                </a:ext>
              </a:extLst>
            </p:cNvPr>
            <p:cNvSpPr/>
            <p:nvPr/>
          </p:nvSpPr>
          <p:spPr bwMode="auto">
            <a:xfrm>
              <a:off x="2172223" y="4381145"/>
              <a:ext cx="84610"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 name="Rectangle 26">
              <a:extLst>
                <a:ext uri="{FF2B5EF4-FFF2-40B4-BE49-F238E27FC236}">
                  <a16:creationId xmlns:a16="http://schemas.microsoft.com/office/drawing/2014/main" id="{4FF2A40F-FD15-4EF9-9079-901B34DA4E41}"/>
                </a:ext>
              </a:extLst>
            </p:cNvPr>
            <p:cNvSpPr/>
            <p:nvPr/>
          </p:nvSpPr>
          <p:spPr bwMode="auto">
            <a:xfrm>
              <a:off x="1658658" y="4381145"/>
              <a:ext cx="684752" cy="1683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grpSp>
        <p:nvGrpSpPr>
          <p:cNvPr id="28" name="Group 6">
            <a:extLst>
              <a:ext uri="{FF2B5EF4-FFF2-40B4-BE49-F238E27FC236}">
                <a16:creationId xmlns:a16="http://schemas.microsoft.com/office/drawing/2014/main" id="{0D9E2FFB-CF8A-495C-BC1D-2BE195B1C229}"/>
              </a:ext>
            </a:extLst>
          </p:cNvPr>
          <p:cNvGrpSpPr>
            <a:grpSpLocks/>
          </p:cNvGrpSpPr>
          <p:nvPr/>
        </p:nvGrpSpPr>
        <p:grpSpPr bwMode="auto">
          <a:xfrm>
            <a:off x="1437906" y="4853249"/>
            <a:ext cx="736312" cy="168275"/>
            <a:chOff x="2456377" y="4381145"/>
            <a:chExt cx="684752" cy="168350"/>
          </a:xfrm>
        </p:grpSpPr>
        <p:sp>
          <p:nvSpPr>
            <p:cNvPr id="29" name="Rectangle 28">
              <a:extLst>
                <a:ext uri="{FF2B5EF4-FFF2-40B4-BE49-F238E27FC236}">
                  <a16:creationId xmlns:a16="http://schemas.microsoft.com/office/drawing/2014/main" id="{26D0F359-6677-4899-9283-A86BE07C56BC}"/>
                </a:ext>
              </a:extLst>
            </p:cNvPr>
            <p:cNvSpPr/>
            <p:nvPr/>
          </p:nvSpPr>
          <p:spPr bwMode="auto">
            <a:xfrm>
              <a:off x="3054551" y="4381145"/>
              <a:ext cx="86578"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0" name="Rectangle 29">
              <a:extLst>
                <a:ext uri="{FF2B5EF4-FFF2-40B4-BE49-F238E27FC236}">
                  <a16:creationId xmlns:a16="http://schemas.microsoft.com/office/drawing/2014/main" id="{FA82DBCB-1AF9-4808-94A9-43CC155141EE}"/>
                </a:ext>
              </a:extLst>
            </p:cNvPr>
            <p:cNvSpPr/>
            <p:nvPr/>
          </p:nvSpPr>
          <p:spPr bwMode="auto">
            <a:xfrm>
              <a:off x="2456377" y="4381145"/>
              <a:ext cx="84610"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31" name="Rectangle 30">
              <a:extLst>
                <a:ext uri="{FF2B5EF4-FFF2-40B4-BE49-F238E27FC236}">
                  <a16:creationId xmlns:a16="http://schemas.microsoft.com/office/drawing/2014/main" id="{207A9EB7-AB66-4058-A0F9-429C905055A7}"/>
                </a:ext>
              </a:extLst>
            </p:cNvPr>
            <p:cNvSpPr/>
            <p:nvPr/>
          </p:nvSpPr>
          <p:spPr bwMode="auto">
            <a:xfrm>
              <a:off x="2540987" y="4381145"/>
              <a:ext cx="86578"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32" name="Rectangle 31">
              <a:extLst>
                <a:ext uri="{FF2B5EF4-FFF2-40B4-BE49-F238E27FC236}">
                  <a16:creationId xmlns:a16="http://schemas.microsoft.com/office/drawing/2014/main" id="{8FEB1E36-95A5-49B8-832A-0A6A55CBA108}"/>
                </a:ext>
              </a:extLst>
            </p:cNvPr>
            <p:cNvSpPr/>
            <p:nvPr/>
          </p:nvSpPr>
          <p:spPr bwMode="auto">
            <a:xfrm>
              <a:off x="2625597" y="4381145"/>
              <a:ext cx="86578"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33" name="Rectangle 32">
              <a:extLst>
                <a:ext uri="{FF2B5EF4-FFF2-40B4-BE49-F238E27FC236}">
                  <a16:creationId xmlns:a16="http://schemas.microsoft.com/office/drawing/2014/main" id="{0AF5B670-1DFC-4F33-B9F5-C0420AACD46A}"/>
                </a:ext>
              </a:extLst>
            </p:cNvPr>
            <p:cNvSpPr/>
            <p:nvPr/>
          </p:nvSpPr>
          <p:spPr bwMode="auto">
            <a:xfrm>
              <a:off x="2712175" y="4381145"/>
              <a:ext cx="84610"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34" name="Rectangle 33">
              <a:extLst>
                <a:ext uri="{FF2B5EF4-FFF2-40B4-BE49-F238E27FC236}">
                  <a16:creationId xmlns:a16="http://schemas.microsoft.com/office/drawing/2014/main" id="{02E5233A-3EC9-4577-9CEC-D0370A73D5C6}"/>
                </a:ext>
              </a:extLst>
            </p:cNvPr>
            <p:cNvSpPr/>
            <p:nvPr/>
          </p:nvSpPr>
          <p:spPr bwMode="auto">
            <a:xfrm>
              <a:off x="2798753" y="4381145"/>
              <a:ext cx="86578"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35" name="Rectangle 34">
              <a:extLst>
                <a:ext uri="{FF2B5EF4-FFF2-40B4-BE49-F238E27FC236}">
                  <a16:creationId xmlns:a16="http://schemas.microsoft.com/office/drawing/2014/main" id="{CD6941A7-71FB-4B29-B264-1B082EC33F63}"/>
                </a:ext>
              </a:extLst>
            </p:cNvPr>
            <p:cNvSpPr/>
            <p:nvPr/>
          </p:nvSpPr>
          <p:spPr bwMode="auto">
            <a:xfrm>
              <a:off x="2885331" y="4381145"/>
              <a:ext cx="86578"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6" name="Rectangle 35">
              <a:extLst>
                <a:ext uri="{FF2B5EF4-FFF2-40B4-BE49-F238E27FC236}">
                  <a16:creationId xmlns:a16="http://schemas.microsoft.com/office/drawing/2014/main" id="{725B37C3-CCA2-4D84-8783-8C94A8353F26}"/>
                </a:ext>
              </a:extLst>
            </p:cNvPr>
            <p:cNvSpPr/>
            <p:nvPr/>
          </p:nvSpPr>
          <p:spPr bwMode="auto">
            <a:xfrm>
              <a:off x="2969940" y="4381145"/>
              <a:ext cx="84611"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7" name="Rectangle 36">
              <a:extLst>
                <a:ext uri="{FF2B5EF4-FFF2-40B4-BE49-F238E27FC236}">
                  <a16:creationId xmlns:a16="http://schemas.microsoft.com/office/drawing/2014/main" id="{92244963-C50D-4263-A24D-27331AC7C5CF}"/>
                </a:ext>
              </a:extLst>
            </p:cNvPr>
            <p:cNvSpPr/>
            <p:nvPr/>
          </p:nvSpPr>
          <p:spPr bwMode="auto">
            <a:xfrm>
              <a:off x="2456377" y="4381145"/>
              <a:ext cx="684752" cy="1683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grpSp>
        <p:nvGrpSpPr>
          <p:cNvPr id="38" name="Group 4">
            <a:extLst>
              <a:ext uri="{FF2B5EF4-FFF2-40B4-BE49-F238E27FC236}">
                <a16:creationId xmlns:a16="http://schemas.microsoft.com/office/drawing/2014/main" id="{DA3E1DFC-D265-4B2D-AFC3-1784C39FB415}"/>
              </a:ext>
            </a:extLst>
          </p:cNvPr>
          <p:cNvGrpSpPr>
            <a:grpSpLocks/>
          </p:cNvGrpSpPr>
          <p:nvPr/>
        </p:nvGrpSpPr>
        <p:grpSpPr bwMode="auto">
          <a:xfrm>
            <a:off x="561949" y="4853249"/>
            <a:ext cx="736312" cy="168275"/>
            <a:chOff x="3290641" y="4381145"/>
            <a:chExt cx="684752" cy="168350"/>
          </a:xfrm>
        </p:grpSpPr>
        <p:sp>
          <p:nvSpPr>
            <p:cNvPr id="39" name="Rectangle 38">
              <a:extLst>
                <a:ext uri="{FF2B5EF4-FFF2-40B4-BE49-F238E27FC236}">
                  <a16:creationId xmlns:a16="http://schemas.microsoft.com/office/drawing/2014/main" id="{C1D8003B-10B5-4653-BB90-72D6C2AADABB}"/>
                </a:ext>
              </a:extLst>
            </p:cNvPr>
            <p:cNvSpPr/>
            <p:nvPr/>
          </p:nvSpPr>
          <p:spPr bwMode="auto">
            <a:xfrm>
              <a:off x="3888815" y="4381145"/>
              <a:ext cx="86578"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0" name="Rectangle 39">
              <a:extLst>
                <a:ext uri="{FF2B5EF4-FFF2-40B4-BE49-F238E27FC236}">
                  <a16:creationId xmlns:a16="http://schemas.microsoft.com/office/drawing/2014/main" id="{EDA8914E-9ACF-4DDE-AB94-3E82EDF34376}"/>
                </a:ext>
              </a:extLst>
            </p:cNvPr>
            <p:cNvSpPr/>
            <p:nvPr/>
          </p:nvSpPr>
          <p:spPr bwMode="auto">
            <a:xfrm>
              <a:off x="3290641" y="4381145"/>
              <a:ext cx="84610"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1" name="Rectangle 40">
              <a:extLst>
                <a:ext uri="{FF2B5EF4-FFF2-40B4-BE49-F238E27FC236}">
                  <a16:creationId xmlns:a16="http://schemas.microsoft.com/office/drawing/2014/main" id="{A19AE1D3-7037-4EC8-8266-845CB6B25E55}"/>
                </a:ext>
              </a:extLst>
            </p:cNvPr>
            <p:cNvSpPr/>
            <p:nvPr/>
          </p:nvSpPr>
          <p:spPr bwMode="auto">
            <a:xfrm>
              <a:off x="3375251" y="4381145"/>
              <a:ext cx="86578"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2" name="Rectangle 41">
              <a:extLst>
                <a:ext uri="{FF2B5EF4-FFF2-40B4-BE49-F238E27FC236}">
                  <a16:creationId xmlns:a16="http://schemas.microsoft.com/office/drawing/2014/main" id="{D967D642-1D35-425C-B04B-6DB795A8E170}"/>
                </a:ext>
              </a:extLst>
            </p:cNvPr>
            <p:cNvSpPr/>
            <p:nvPr/>
          </p:nvSpPr>
          <p:spPr bwMode="auto">
            <a:xfrm>
              <a:off x="3459861" y="4381145"/>
              <a:ext cx="86578"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3" name="Rectangle 42">
              <a:extLst>
                <a:ext uri="{FF2B5EF4-FFF2-40B4-BE49-F238E27FC236}">
                  <a16:creationId xmlns:a16="http://schemas.microsoft.com/office/drawing/2014/main" id="{205DE1F8-0AC3-405E-8968-8A168EFACBB9}"/>
                </a:ext>
              </a:extLst>
            </p:cNvPr>
            <p:cNvSpPr/>
            <p:nvPr/>
          </p:nvSpPr>
          <p:spPr bwMode="auto">
            <a:xfrm>
              <a:off x="3546439" y="4381145"/>
              <a:ext cx="84610"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4" name="Rectangle 43">
              <a:extLst>
                <a:ext uri="{FF2B5EF4-FFF2-40B4-BE49-F238E27FC236}">
                  <a16:creationId xmlns:a16="http://schemas.microsoft.com/office/drawing/2014/main" id="{4F60A56B-C3D8-4A7E-A408-65A1DD640DD1}"/>
                </a:ext>
              </a:extLst>
            </p:cNvPr>
            <p:cNvSpPr/>
            <p:nvPr/>
          </p:nvSpPr>
          <p:spPr bwMode="auto">
            <a:xfrm>
              <a:off x="3633017" y="4381145"/>
              <a:ext cx="86578"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5" name="Rectangle 44">
              <a:extLst>
                <a:ext uri="{FF2B5EF4-FFF2-40B4-BE49-F238E27FC236}">
                  <a16:creationId xmlns:a16="http://schemas.microsoft.com/office/drawing/2014/main" id="{6D73E609-C885-44BC-8F3D-7FB0F84DF0CF}"/>
                </a:ext>
              </a:extLst>
            </p:cNvPr>
            <p:cNvSpPr/>
            <p:nvPr/>
          </p:nvSpPr>
          <p:spPr bwMode="auto">
            <a:xfrm>
              <a:off x="3719595" y="4381145"/>
              <a:ext cx="86578"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6" name="Rectangle 45">
              <a:extLst>
                <a:ext uri="{FF2B5EF4-FFF2-40B4-BE49-F238E27FC236}">
                  <a16:creationId xmlns:a16="http://schemas.microsoft.com/office/drawing/2014/main" id="{E8A538E7-F578-4C2E-9778-662982978A95}"/>
                </a:ext>
              </a:extLst>
            </p:cNvPr>
            <p:cNvSpPr/>
            <p:nvPr/>
          </p:nvSpPr>
          <p:spPr bwMode="auto">
            <a:xfrm>
              <a:off x="3804204" y="4381145"/>
              <a:ext cx="84611"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7" name="Rectangle 46">
              <a:extLst>
                <a:ext uri="{FF2B5EF4-FFF2-40B4-BE49-F238E27FC236}">
                  <a16:creationId xmlns:a16="http://schemas.microsoft.com/office/drawing/2014/main" id="{463049EB-B239-4340-904B-7F389DED821C}"/>
                </a:ext>
              </a:extLst>
            </p:cNvPr>
            <p:cNvSpPr/>
            <p:nvPr/>
          </p:nvSpPr>
          <p:spPr bwMode="auto">
            <a:xfrm>
              <a:off x="3290641" y="4381145"/>
              <a:ext cx="684752" cy="1683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sp>
        <p:nvSpPr>
          <p:cNvPr id="48" name="TextBox 142">
            <a:extLst>
              <a:ext uri="{FF2B5EF4-FFF2-40B4-BE49-F238E27FC236}">
                <a16:creationId xmlns:a16="http://schemas.microsoft.com/office/drawing/2014/main" id="{DF2D0BB0-A207-430C-9053-C0404DB4B5F7}"/>
              </a:ext>
            </a:extLst>
          </p:cNvPr>
          <p:cNvSpPr txBox="1">
            <a:spLocks noChangeArrowheads="1"/>
          </p:cNvSpPr>
          <p:nvPr/>
        </p:nvSpPr>
        <p:spPr bwMode="auto">
          <a:xfrm>
            <a:off x="3329467" y="4570673"/>
            <a:ext cx="1250461"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Bit [7:0]</a:t>
            </a:r>
          </a:p>
        </p:txBody>
      </p:sp>
      <p:sp>
        <p:nvSpPr>
          <p:cNvPr id="49" name="TextBox 142">
            <a:extLst>
              <a:ext uri="{FF2B5EF4-FFF2-40B4-BE49-F238E27FC236}">
                <a16:creationId xmlns:a16="http://schemas.microsoft.com/office/drawing/2014/main" id="{0245EA55-8E59-41A3-A7E3-3B1A1FC51705}"/>
              </a:ext>
            </a:extLst>
          </p:cNvPr>
          <p:cNvSpPr txBox="1">
            <a:spLocks noChangeArrowheads="1"/>
          </p:cNvSpPr>
          <p:nvPr/>
        </p:nvSpPr>
        <p:spPr bwMode="auto">
          <a:xfrm>
            <a:off x="2203840" y="4570673"/>
            <a:ext cx="125257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Bit [15:8]</a:t>
            </a:r>
          </a:p>
        </p:txBody>
      </p:sp>
      <p:sp>
        <p:nvSpPr>
          <p:cNvPr id="50" name="TextBox 142">
            <a:extLst>
              <a:ext uri="{FF2B5EF4-FFF2-40B4-BE49-F238E27FC236}">
                <a16:creationId xmlns:a16="http://schemas.microsoft.com/office/drawing/2014/main" id="{C85E64C8-0B41-44CF-8E2A-9B77AF5297A5}"/>
              </a:ext>
            </a:extLst>
          </p:cNvPr>
          <p:cNvSpPr txBox="1">
            <a:spLocks noChangeArrowheads="1"/>
          </p:cNvSpPr>
          <p:nvPr/>
        </p:nvSpPr>
        <p:spPr bwMode="auto">
          <a:xfrm>
            <a:off x="1287681" y="4570673"/>
            <a:ext cx="125257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Bit [23:16]</a:t>
            </a:r>
          </a:p>
        </p:txBody>
      </p:sp>
      <p:sp>
        <p:nvSpPr>
          <p:cNvPr id="51" name="TextBox 142">
            <a:extLst>
              <a:ext uri="{FF2B5EF4-FFF2-40B4-BE49-F238E27FC236}">
                <a16:creationId xmlns:a16="http://schemas.microsoft.com/office/drawing/2014/main" id="{AF6D147B-3128-46E9-B6D5-F753FBB76EA1}"/>
              </a:ext>
            </a:extLst>
          </p:cNvPr>
          <p:cNvSpPr txBox="1">
            <a:spLocks noChangeArrowheads="1"/>
          </p:cNvSpPr>
          <p:nvPr/>
        </p:nvSpPr>
        <p:spPr bwMode="auto">
          <a:xfrm>
            <a:off x="382101" y="4570673"/>
            <a:ext cx="125257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Bit [31:24]</a:t>
            </a:r>
          </a:p>
        </p:txBody>
      </p:sp>
      <p:grpSp>
        <p:nvGrpSpPr>
          <p:cNvPr id="52" name="Group 267">
            <a:extLst>
              <a:ext uri="{FF2B5EF4-FFF2-40B4-BE49-F238E27FC236}">
                <a16:creationId xmlns:a16="http://schemas.microsoft.com/office/drawing/2014/main" id="{34EEC2CE-76D4-4D6B-9BB0-4E5829F5C65C}"/>
              </a:ext>
            </a:extLst>
          </p:cNvPr>
          <p:cNvGrpSpPr>
            <a:grpSpLocks/>
          </p:cNvGrpSpPr>
          <p:nvPr/>
        </p:nvGrpSpPr>
        <p:grpSpPr bwMode="auto">
          <a:xfrm>
            <a:off x="561949" y="5412049"/>
            <a:ext cx="736312" cy="169863"/>
            <a:chOff x="4191216" y="4381145"/>
            <a:chExt cx="684752" cy="168350"/>
          </a:xfrm>
        </p:grpSpPr>
        <p:sp>
          <p:nvSpPr>
            <p:cNvPr id="53" name="Rectangle 52">
              <a:extLst>
                <a:ext uri="{FF2B5EF4-FFF2-40B4-BE49-F238E27FC236}">
                  <a16:creationId xmlns:a16="http://schemas.microsoft.com/office/drawing/2014/main" id="{F80465B5-7938-4EF6-A10D-EE3789D5D52E}"/>
                </a:ext>
              </a:extLst>
            </p:cNvPr>
            <p:cNvSpPr/>
            <p:nvPr/>
          </p:nvSpPr>
          <p:spPr bwMode="auto">
            <a:xfrm>
              <a:off x="4789390" y="4381145"/>
              <a:ext cx="86578"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4" name="Rectangle 53">
              <a:extLst>
                <a:ext uri="{FF2B5EF4-FFF2-40B4-BE49-F238E27FC236}">
                  <a16:creationId xmlns:a16="http://schemas.microsoft.com/office/drawing/2014/main" id="{10E6E2A8-FE74-4B6D-BA63-73A43F12388C}"/>
                </a:ext>
              </a:extLst>
            </p:cNvPr>
            <p:cNvSpPr/>
            <p:nvPr/>
          </p:nvSpPr>
          <p:spPr bwMode="auto">
            <a:xfrm>
              <a:off x="4191216" y="4381145"/>
              <a:ext cx="84610"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55" name="Rectangle 54">
              <a:extLst>
                <a:ext uri="{FF2B5EF4-FFF2-40B4-BE49-F238E27FC236}">
                  <a16:creationId xmlns:a16="http://schemas.microsoft.com/office/drawing/2014/main" id="{B4AFA6C0-33A9-4315-AC80-E3F1E8A367F5}"/>
                </a:ext>
              </a:extLst>
            </p:cNvPr>
            <p:cNvSpPr/>
            <p:nvPr/>
          </p:nvSpPr>
          <p:spPr bwMode="auto">
            <a:xfrm>
              <a:off x="4275826" y="4381145"/>
              <a:ext cx="86578"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56" name="Rectangle 55">
              <a:extLst>
                <a:ext uri="{FF2B5EF4-FFF2-40B4-BE49-F238E27FC236}">
                  <a16:creationId xmlns:a16="http://schemas.microsoft.com/office/drawing/2014/main" id="{FF94E3E9-CDEA-414D-848A-5C597B038A3C}"/>
                </a:ext>
              </a:extLst>
            </p:cNvPr>
            <p:cNvSpPr/>
            <p:nvPr/>
          </p:nvSpPr>
          <p:spPr bwMode="auto">
            <a:xfrm>
              <a:off x="4360436" y="4381145"/>
              <a:ext cx="86578"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57" name="Rectangle 56">
              <a:extLst>
                <a:ext uri="{FF2B5EF4-FFF2-40B4-BE49-F238E27FC236}">
                  <a16:creationId xmlns:a16="http://schemas.microsoft.com/office/drawing/2014/main" id="{49524869-D60F-4DB6-816E-A6B5DB391D05}"/>
                </a:ext>
              </a:extLst>
            </p:cNvPr>
            <p:cNvSpPr/>
            <p:nvPr/>
          </p:nvSpPr>
          <p:spPr bwMode="auto">
            <a:xfrm>
              <a:off x="4447014" y="4381145"/>
              <a:ext cx="84610"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58" name="Rectangle 57">
              <a:extLst>
                <a:ext uri="{FF2B5EF4-FFF2-40B4-BE49-F238E27FC236}">
                  <a16:creationId xmlns:a16="http://schemas.microsoft.com/office/drawing/2014/main" id="{5F6B327D-0B5B-419A-9A9B-CC18B92CE7BD}"/>
                </a:ext>
              </a:extLst>
            </p:cNvPr>
            <p:cNvSpPr/>
            <p:nvPr/>
          </p:nvSpPr>
          <p:spPr bwMode="auto">
            <a:xfrm>
              <a:off x="4533592" y="4381145"/>
              <a:ext cx="86578"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59" name="Rectangle 58">
              <a:extLst>
                <a:ext uri="{FF2B5EF4-FFF2-40B4-BE49-F238E27FC236}">
                  <a16:creationId xmlns:a16="http://schemas.microsoft.com/office/drawing/2014/main" id="{975D5287-04B9-4AA0-90C8-B4DC8E9E0D75}"/>
                </a:ext>
              </a:extLst>
            </p:cNvPr>
            <p:cNvSpPr/>
            <p:nvPr/>
          </p:nvSpPr>
          <p:spPr bwMode="auto">
            <a:xfrm>
              <a:off x="4620170" y="4381145"/>
              <a:ext cx="86578"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0" name="Rectangle 59">
              <a:extLst>
                <a:ext uri="{FF2B5EF4-FFF2-40B4-BE49-F238E27FC236}">
                  <a16:creationId xmlns:a16="http://schemas.microsoft.com/office/drawing/2014/main" id="{5F810060-EE58-4EB9-8CBE-440A0CE709C5}"/>
                </a:ext>
              </a:extLst>
            </p:cNvPr>
            <p:cNvSpPr/>
            <p:nvPr/>
          </p:nvSpPr>
          <p:spPr bwMode="auto">
            <a:xfrm>
              <a:off x="4704779" y="4381145"/>
              <a:ext cx="84611"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1" name="Rectangle 60">
              <a:extLst>
                <a:ext uri="{FF2B5EF4-FFF2-40B4-BE49-F238E27FC236}">
                  <a16:creationId xmlns:a16="http://schemas.microsoft.com/office/drawing/2014/main" id="{FE096513-2BBA-44E2-B658-1CFB07DBF4C7}"/>
                </a:ext>
              </a:extLst>
            </p:cNvPr>
            <p:cNvSpPr/>
            <p:nvPr/>
          </p:nvSpPr>
          <p:spPr bwMode="auto">
            <a:xfrm>
              <a:off x="4191216" y="4381145"/>
              <a:ext cx="684752" cy="1683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grpSp>
        <p:nvGrpSpPr>
          <p:cNvPr id="62" name="Group 277">
            <a:extLst>
              <a:ext uri="{FF2B5EF4-FFF2-40B4-BE49-F238E27FC236}">
                <a16:creationId xmlns:a16="http://schemas.microsoft.com/office/drawing/2014/main" id="{CB6240A4-A899-4B2F-9AC8-D8EEB0E65F16}"/>
              </a:ext>
            </a:extLst>
          </p:cNvPr>
          <p:cNvGrpSpPr>
            <a:grpSpLocks/>
          </p:cNvGrpSpPr>
          <p:nvPr/>
        </p:nvGrpSpPr>
        <p:grpSpPr bwMode="auto">
          <a:xfrm>
            <a:off x="1437906" y="5412049"/>
            <a:ext cx="736312" cy="169863"/>
            <a:chOff x="1658658" y="4381145"/>
            <a:chExt cx="684752" cy="168350"/>
          </a:xfrm>
        </p:grpSpPr>
        <p:sp>
          <p:nvSpPr>
            <p:cNvPr id="63" name="Rectangle 62">
              <a:extLst>
                <a:ext uri="{FF2B5EF4-FFF2-40B4-BE49-F238E27FC236}">
                  <a16:creationId xmlns:a16="http://schemas.microsoft.com/office/drawing/2014/main" id="{80A3404C-B712-4AA8-A7F0-EEC59A96EE5F}"/>
                </a:ext>
              </a:extLst>
            </p:cNvPr>
            <p:cNvSpPr/>
            <p:nvPr/>
          </p:nvSpPr>
          <p:spPr bwMode="auto">
            <a:xfrm>
              <a:off x="2256832" y="4381145"/>
              <a:ext cx="86578"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4" name="Rectangle 63">
              <a:extLst>
                <a:ext uri="{FF2B5EF4-FFF2-40B4-BE49-F238E27FC236}">
                  <a16:creationId xmlns:a16="http://schemas.microsoft.com/office/drawing/2014/main" id="{816701A1-1998-4947-96DA-E8955272AAFC}"/>
                </a:ext>
              </a:extLst>
            </p:cNvPr>
            <p:cNvSpPr/>
            <p:nvPr/>
          </p:nvSpPr>
          <p:spPr bwMode="auto">
            <a:xfrm>
              <a:off x="1658658" y="4381145"/>
              <a:ext cx="84610"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65" name="Rectangle 64">
              <a:extLst>
                <a:ext uri="{FF2B5EF4-FFF2-40B4-BE49-F238E27FC236}">
                  <a16:creationId xmlns:a16="http://schemas.microsoft.com/office/drawing/2014/main" id="{00BFBFD8-7EEC-4C3A-B8E7-CC2795411077}"/>
                </a:ext>
              </a:extLst>
            </p:cNvPr>
            <p:cNvSpPr/>
            <p:nvPr/>
          </p:nvSpPr>
          <p:spPr bwMode="auto">
            <a:xfrm>
              <a:off x="1743268" y="4381145"/>
              <a:ext cx="86578"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66" name="Rectangle 65">
              <a:extLst>
                <a:ext uri="{FF2B5EF4-FFF2-40B4-BE49-F238E27FC236}">
                  <a16:creationId xmlns:a16="http://schemas.microsoft.com/office/drawing/2014/main" id="{669B098A-1ACC-4B0C-8250-84F1C46D7299}"/>
                </a:ext>
              </a:extLst>
            </p:cNvPr>
            <p:cNvSpPr/>
            <p:nvPr/>
          </p:nvSpPr>
          <p:spPr bwMode="auto">
            <a:xfrm>
              <a:off x="1827878" y="4381145"/>
              <a:ext cx="86578"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67" name="Rectangle 66">
              <a:extLst>
                <a:ext uri="{FF2B5EF4-FFF2-40B4-BE49-F238E27FC236}">
                  <a16:creationId xmlns:a16="http://schemas.microsoft.com/office/drawing/2014/main" id="{AED606C7-BB9F-4962-AB79-5BF37719CF85}"/>
                </a:ext>
              </a:extLst>
            </p:cNvPr>
            <p:cNvSpPr/>
            <p:nvPr/>
          </p:nvSpPr>
          <p:spPr bwMode="auto">
            <a:xfrm>
              <a:off x="1914456" y="4381145"/>
              <a:ext cx="84610"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68" name="Rectangle 67">
              <a:extLst>
                <a:ext uri="{FF2B5EF4-FFF2-40B4-BE49-F238E27FC236}">
                  <a16:creationId xmlns:a16="http://schemas.microsoft.com/office/drawing/2014/main" id="{A20A501E-9C24-40E6-B101-9E18920F1E1E}"/>
                </a:ext>
              </a:extLst>
            </p:cNvPr>
            <p:cNvSpPr/>
            <p:nvPr/>
          </p:nvSpPr>
          <p:spPr bwMode="auto">
            <a:xfrm>
              <a:off x="2001034" y="4381145"/>
              <a:ext cx="86578"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69" name="Rectangle 68">
              <a:extLst>
                <a:ext uri="{FF2B5EF4-FFF2-40B4-BE49-F238E27FC236}">
                  <a16:creationId xmlns:a16="http://schemas.microsoft.com/office/drawing/2014/main" id="{4D117E52-23D1-4E6D-9FD4-E8C555DEAA7E}"/>
                </a:ext>
              </a:extLst>
            </p:cNvPr>
            <p:cNvSpPr/>
            <p:nvPr/>
          </p:nvSpPr>
          <p:spPr bwMode="auto">
            <a:xfrm>
              <a:off x="2087612" y="4381145"/>
              <a:ext cx="86578"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0" name="Rectangle 69">
              <a:extLst>
                <a:ext uri="{FF2B5EF4-FFF2-40B4-BE49-F238E27FC236}">
                  <a16:creationId xmlns:a16="http://schemas.microsoft.com/office/drawing/2014/main" id="{75E69E8D-1BA6-4664-9A07-AD7A5C895499}"/>
                </a:ext>
              </a:extLst>
            </p:cNvPr>
            <p:cNvSpPr/>
            <p:nvPr/>
          </p:nvSpPr>
          <p:spPr bwMode="auto">
            <a:xfrm>
              <a:off x="2172221" y="4381145"/>
              <a:ext cx="84611"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1" name="Rectangle 70">
              <a:extLst>
                <a:ext uri="{FF2B5EF4-FFF2-40B4-BE49-F238E27FC236}">
                  <a16:creationId xmlns:a16="http://schemas.microsoft.com/office/drawing/2014/main" id="{6FE11259-CC8F-4D14-B096-CC113CB6301F}"/>
                </a:ext>
              </a:extLst>
            </p:cNvPr>
            <p:cNvSpPr/>
            <p:nvPr/>
          </p:nvSpPr>
          <p:spPr bwMode="auto">
            <a:xfrm>
              <a:off x="1658658" y="4381145"/>
              <a:ext cx="684752" cy="1683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grpSp>
        <p:nvGrpSpPr>
          <p:cNvPr id="72" name="Group 287">
            <a:extLst>
              <a:ext uri="{FF2B5EF4-FFF2-40B4-BE49-F238E27FC236}">
                <a16:creationId xmlns:a16="http://schemas.microsoft.com/office/drawing/2014/main" id="{5FA76C04-26E2-4182-820C-61DD479B0135}"/>
              </a:ext>
            </a:extLst>
          </p:cNvPr>
          <p:cNvGrpSpPr>
            <a:grpSpLocks/>
          </p:cNvGrpSpPr>
          <p:nvPr/>
        </p:nvGrpSpPr>
        <p:grpSpPr bwMode="auto">
          <a:xfrm>
            <a:off x="2320211" y="5412049"/>
            <a:ext cx="736312" cy="169863"/>
            <a:chOff x="2456377" y="4381145"/>
            <a:chExt cx="684752" cy="168350"/>
          </a:xfrm>
        </p:grpSpPr>
        <p:sp>
          <p:nvSpPr>
            <p:cNvPr id="73" name="Rectangle 72">
              <a:extLst>
                <a:ext uri="{FF2B5EF4-FFF2-40B4-BE49-F238E27FC236}">
                  <a16:creationId xmlns:a16="http://schemas.microsoft.com/office/drawing/2014/main" id="{048C306F-DBB5-47D8-A7F9-8CC11C64A309}"/>
                </a:ext>
              </a:extLst>
            </p:cNvPr>
            <p:cNvSpPr/>
            <p:nvPr/>
          </p:nvSpPr>
          <p:spPr bwMode="auto">
            <a:xfrm>
              <a:off x="3054551" y="4381145"/>
              <a:ext cx="86578"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4" name="Rectangle 73">
              <a:extLst>
                <a:ext uri="{FF2B5EF4-FFF2-40B4-BE49-F238E27FC236}">
                  <a16:creationId xmlns:a16="http://schemas.microsoft.com/office/drawing/2014/main" id="{3945B270-7435-48A3-AB9E-5B81A98D994E}"/>
                </a:ext>
              </a:extLst>
            </p:cNvPr>
            <p:cNvSpPr/>
            <p:nvPr/>
          </p:nvSpPr>
          <p:spPr bwMode="auto">
            <a:xfrm>
              <a:off x="2456377" y="4381145"/>
              <a:ext cx="84611"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5" name="Rectangle 74">
              <a:extLst>
                <a:ext uri="{FF2B5EF4-FFF2-40B4-BE49-F238E27FC236}">
                  <a16:creationId xmlns:a16="http://schemas.microsoft.com/office/drawing/2014/main" id="{AD142C72-6263-4BFF-925F-ADBE894D20C8}"/>
                </a:ext>
              </a:extLst>
            </p:cNvPr>
            <p:cNvSpPr/>
            <p:nvPr/>
          </p:nvSpPr>
          <p:spPr bwMode="auto">
            <a:xfrm>
              <a:off x="2540988" y="4381145"/>
              <a:ext cx="86578"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6" name="Rectangle 75">
              <a:extLst>
                <a:ext uri="{FF2B5EF4-FFF2-40B4-BE49-F238E27FC236}">
                  <a16:creationId xmlns:a16="http://schemas.microsoft.com/office/drawing/2014/main" id="{0B539B64-0F5C-4BE2-A49A-2E4DDC2A965B}"/>
                </a:ext>
              </a:extLst>
            </p:cNvPr>
            <p:cNvSpPr/>
            <p:nvPr/>
          </p:nvSpPr>
          <p:spPr bwMode="auto">
            <a:xfrm>
              <a:off x="2625597" y="4381145"/>
              <a:ext cx="86578"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7" name="Rectangle 76">
              <a:extLst>
                <a:ext uri="{FF2B5EF4-FFF2-40B4-BE49-F238E27FC236}">
                  <a16:creationId xmlns:a16="http://schemas.microsoft.com/office/drawing/2014/main" id="{E2D043BA-D00F-4A00-8079-FA90761C039C}"/>
                </a:ext>
              </a:extLst>
            </p:cNvPr>
            <p:cNvSpPr/>
            <p:nvPr/>
          </p:nvSpPr>
          <p:spPr bwMode="auto">
            <a:xfrm>
              <a:off x="2712175" y="4381145"/>
              <a:ext cx="84611"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8" name="Rectangle 77">
              <a:extLst>
                <a:ext uri="{FF2B5EF4-FFF2-40B4-BE49-F238E27FC236}">
                  <a16:creationId xmlns:a16="http://schemas.microsoft.com/office/drawing/2014/main" id="{963DC77E-B651-4377-95EA-0B586FE38C6C}"/>
                </a:ext>
              </a:extLst>
            </p:cNvPr>
            <p:cNvSpPr/>
            <p:nvPr/>
          </p:nvSpPr>
          <p:spPr bwMode="auto">
            <a:xfrm>
              <a:off x="2798753" y="4381145"/>
              <a:ext cx="86578"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9" name="Rectangle 78">
              <a:extLst>
                <a:ext uri="{FF2B5EF4-FFF2-40B4-BE49-F238E27FC236}">
                  <a16:creationId xmlns:a16="http://schemas.microsoft.com/office/drawing/2014/main" id="{B32ED089-AA11-4063-82F0-95E913DF6957}"/>
                </a:ext>
              </a:extLst>
            </p:cNvPr>
            <p:cNvSpPr/>
            <p:nvPr/>
          </p:nvSpPr>
          <p:spPr bwMode="auto">
            <a:xfrm>
              <a:off x="2885331" y="4381145"/>
              <a:ext cx="86578"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0" name="Rectangle 79">
              <a:extLst>
                <a:ext uri="{FF2B5EF4-FFF2-40B4-BE49-F238E27FC236}">
                  <a16:creationId xmlns:a16="http://schemas.microsoft.com/office/drawing/2014/main" id="{E79302F8-B807-4B7D-BD5E-D82BD7B64A80}"/>
                </a:ext>
              </a:extLst>
            </p:cNvPr>
            <p:cNvSpPr/>
            <p:nvPr/>
          </p:nvSpPr>
          <p:spPr bwMode="auto">
            <a:xfrm>
              <a:off x="2969942" y="4381145"/>
              <a:ext cx="84610"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1" name="Rectangle 80">
              <a:extLst>
                <a:ext uri="{FF2B5EF4-FFF2-40B4-BE49-F238E27FC236}">
                  <a16:creationId xmlns:a16="http://schemas.microsoft.com/office/drawing/2014/main" id="{19CC013C-24B0-4ECA-A871-073D19710E99}"/>
                </a:ext>
              </a:extLst>
            </p:cNvPr>
            <p:cNvSpPr/>
            <p:nvPr/>
          </p:nvSpPr>
          <p:spPr bwMode="auto">
            <a:xfrm>
              <a:off x="2456377" y="4381145"/>
              <a:ext cx="684752" cy="1683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grpSp>
        <p:nvGrpSpPr>
          <p:cNvPr id="82" name="Group 297">
            <a:extLst>
              <a:ext uri="{FF2B5EF4-FFF2-40B4-BE49-F238E27FC236}">
                <a16:creationId xmlns:a16="http://schemas.microsoft.com/office/drawing/2014/main" id="{0F9CE776-57F4-41E1-BE33-5E6309BDB029}"/>
              </a:ext>
            </a:extLst>
          </p:cNvPr>
          <p:cNvGrpSpPr>
            <a:grpSpLocks/>
          </p:cNvGrpSpPr>
          <p:nvPr/>
        </p:nvGrpSpPr>
        <p:grpSpPr bwMode="auto">
          <a:xfrm>
            <a:off x="3168663" y="5412049"/>
            <a:ext cx="736312" cy="169863"/>
            <a:chOff x="3290641" y="4381145"/>
            <a:chExt cx="684752" cy="168350"/>
          </a:xfrm>
        </p:grpSpPr>
        <p:sp>
          <p:nvSpPr>
            <p:cNvPr id="83" name="Rectangle 82">
              <a:extLst>
                <a:ext uri="{FF2B5EF4-FFF2-40B4-BE49-F238E27FC236}">
                  <a16:creationId xmlns:a16="http://schemas.microsoft.com/office/drawing/2014/main" id="{3DD04A82-50C8-4B30-83CA-0165ABD0C3E6}"/>
                </a:ext>
              </a:extLst>
            </p:cNvPr>
            <p:cNvSpPr/>
            <p:nvPr/>
          </p:nvSpPr>
          <p:spPr bwMode="auto">
            <a:xfrm>
              <a:off x="3888815" y="4381145"/>
              <a:ext cx="86578"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4" name="Rectangle 83">
              <a:extLst>
                <a:ext uri="{FF2B5EF4-FFF2-40B4-BE49-F238E27FC236}">
                  <a16:creationId xmlns:a16="http://schemas.microsoft.com/office/drawing/2014/main" id="{3B393908-15C2-4914-A6AB-173114CCB6FD}"/>
                </a:ext>
              </a:extLst>
            </p:cNvPr>
            <p:cNvSpPr/>
            <p:nvPr/>
          </p:nvSpPr>
          <p:spPr bwMode="auto">
            <a:xfrm>
              <a:off x="3290641" y="4381145"/>
              <a:ext cx="84610"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5" name="Rectangle 84">
              <a:extLst>
                <a:ext uri="{FF2B5EF4-FFF2-40B4-BE49-F238E27FC236}">
                  <a16:creationId xmlns:a16="http://schemas.microsoft.com/office/drawing/2014/main" id="{F625D3D8-B1F2-4AD8-853D-1C29413F5931}"/>
                </a:ext>
              </a:extLst>
            </p:cNvPr>
            <p:cNvSpPr/>
            <p:nvPr/>
          </p:nvSpPr>
          <p:spPr bwMode="auto">
            <a:xfrm>
              <a:off x="3375251" y="4381145"/>
              <a:ext cx="86578"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6" name="Rectangle 85">
              <a:extLst>
                <a:ext uri="{FF2B5EF4-FFF2-40B4-BE49-F238E27FC236}">
                  <a16:creationId xmlns:a16="http://schemas.microsoft.com/office/drawing/2014/main" id="{9D389301-8F6C-4E6F-A1DA-322195A5E9CC}"/>
                </a:ext>
              </a:extLst>
            </p:cNvPr>
            <p:cNvSpPr/>
            <p:nvPr/>
          </p:nvSpPr>
          <p:spPr bwMode="auto">
            <a:xfrm>
              <a:off x="3459861" y="4381145"/>
              <a:ext cx="86578"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7" name="Rectangle 86">
              <a:extLst>
                <a:ext uri="{FF2B5EF4-FFF2-40B4-BE49-F238E27FC236}">
                  <a16:creationId xmlns:a16="http://schemas.microsoft.com/office/drawing/2014/main" id="{C31143A8-CC36-4E75-A1D1-A66957D53B09}"/>
                </a:ext>
              </a:extLst>
            </p:cNvPr>
            <p:cNvSpPr/>
            <p:nvPr/>
          </p:nvSpPr>
          <p:spPr bwMode="auto">
            <a:xfrm>
              <a:off x="3546439" y="4381145"/>
              <a:ext cx="84610"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8" name="Rectangle 87">
              <a:extLst>
                <a:ext uri="{FF2B5EF4-FFF2-40B4-BE49-F238E27FC236}">
                  <a16:creationId xmlns:a16="http://schemas.microsoft.com/office/drawing/2014/main" id="{057FD33F-AB85-4EAE-85D4-06A4797EEE70}"/>
                </a:ext>
              </a:extLst>
            </p:cNvPr>
            <p:cNvSpPr/>
            <p:nvPr/>
          </p:nvSpPr>
          <p:spPr bwMode="auto">
            <a:xfrm>
              <a:off x="3633017" y="4381145"/>
              <a:ext cx="86578"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9" name="Rectangle 88">
              <a:extLst>
                <a:ext uri="{FF2B5EF4-FFF2-40B4-BE49-F238E27FC236}">
                  <a16:creationId xmlns:a16="http://schemas.microsoft.com/office/drawing/2014/main" id="{F0AB397C-5211-4B2B-A063-406B2673ED5F}"/>
                </a:ext>
              </a:extLst>
            </p:cNvPr>
            <p:cNvSpPr/>
            <p:nvPr/>
          </p:nvSpPr>
          <p:spPr bwMode="auto">
            <a:xfrm>
              <a:off x="3719595" y="4381145"/>
              <a:ext cx="86578"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0" name="Rectangle 89">
              <a:extLst>
                <a:ext uri="{FF2B5EF4-FFF2-40B4-BE49-F238E27FC236}">
                  <a16:creationId xmlns:a16="http://schemas.microsoft.com/office/drawing/2014/main" id="{5518E2F5-BEAE-4AF6-AB69-176ECC824AAB}"/>
                </a:ext>
              </a:extLst>
            </p:cNvPr>
            <p:cNvSpPr/>
            <p:nvPr/>
          </p:nvSpPr>
          <p:spPr bwMode="auto">
            <a:xfrm>
              <a:off x="3804204" y="4381145"/>
              <a:ext cx="84611"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1" name="Rectangle 90">
              <a:extLst>
                <a:ext uri="{FF2B5EF4-FFF2-40B4-BE49-F238E27FC236}">
                  <a16:creationId xmlns:a16="http://schemas.microsoft.com/office/drawing/2014/main" id="{AC404C3F-CD1E-423D-B302-BBF43B39DBF8}"/>
                </a:ext>
              </a:extLst>
            </p:cNvPr>
            <p:cNvSpPr/>
            <p:nvPr/>
          </p:nvSpPr>
          <p:spPr bwMode="auto">
            <a:xfrm>
              <a:off x="3290641" y="4381145"/>
              <a:ext cx="684752" cy="1683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cxnSp>
        <p:nvCxnSpPr>
          <p:cNvPr id="92" name="Straight Arrow Connector 91">
            <a:extLst>
              <a:ext uri="{FF2B5EF4-FFF2-40B4-BE49-F238E27FC236}">
                <a16:creationId xmlns:a16="http://schemas.microsoft.com/office/drawing/2014/main" id="{326CBE55-3C12-4055-83BE-C8BC675AADEF}"/>
              </a:ext>
            </a:extLst>
          </p:cNvPr>
          <p:cNvCxnSpPr>
            <a:stCxn id="16" idx="2"/>
            <a:endCxn id="57" idx="0"/>
          </p:cNvCxnSpPr>
          <p:nvPr/>
        </p:nvCxnSpPr>
        <p:spPr bwMode="auto">
          <a:xfrm flipH="1">
            <a:off x="881440" y="5021524"/>
            <a:ext cx="2651148" cy="390525"/>
          </a:xfrm>
          <a:prstGeom prst="straightConnector1">
            <a:avLst/>
          </a:prstGeom>
          <a:noFill/>
          <a:ln w="19050" cap="flat" cmpd="sng" algn="ctr">
            <a:solidFill>
              <a:schemeClr val="tx1">
                <a:lumMod val="50000"/>
                <a:lumOff val="50000"/>
              </a:schemeClr>
            </a:solidFill>
            <a:prstDash val="solid"/>
            <a:round/>
            <a:headEnd type="none" w="med" len="med"/>
            <a:tailEnd type="triangle"/>
          </a:ln>
          <a:effectLst/>
        </p:spPr>
      </p:cxnSp>
      <p:cxnSp>
        <p:nvCxnSpPr>
          <p:cNvPr id="93" name="Straight Arrow Connector 92">
            <a:extLst>
              <a:ext uri="{FF2B5EF4-FFF2-40B4-BE49-F238E27FC236}">
                <a16:creationId xmlns:a16="http://schemas.microsoft.com/office/drawing/2014/main" id="{65BA77CF-8B3F-4C0E-9CDA-B2FFA77A1305}"/>
              </a:ext>
            </a:extLst>
          </p:cNvPr>
          <p:cNvCxnSpPr>
            <a:stCxn id="47" idx="2"/>
            <a:endCxn id="91" idx="0"/>
          </p:cNvCxnSpPr>
          <p:nvPr/>
        </p:nvCxnSpPr>
        <p:spPr bwMode="auto">
          <a:xfrm>
            <a:off x="930104" y="5021524"/>
            <a:ext cx="2606715" cy="390525"/>
          </a:xfrm>
          <a:prstGeom prst="straightConnector1">
            <a:avLst/>
          </a:prstGeom>
          <a:noFill/>
          <a:ln w="19050" cap="flat" cmpd="sng" algn="ctr">
            <a:solidFill>
              <a:schemeClr val="tx1">
                <a:lumMod val="50000"/>
                <a:lumOff val="50000"/>
              </a:schemeClr>
            </a:solidFill>
            <a:prstDash val="solid"/>
            <a:round/>
            <a:headEnd type="none" w="med" len="med"/>
            <a:tailEnd type="triangle"/>
          </a:ln>
          <a:effectLst/>
        </p:spPr>
      </p:cxnSp>
      <p:cxnSp>
        <p:nvCxnSpPr>
          <p:cNvPr id="94" name="Straight Arrow Connector 93">
            <a:extLst>
              <a:ext uri="{FF2B5EF4-FFF2-40B4-BE49-F238E27FC236}">
                <a16:creationId xmlns:a16="http://schemas.microsoft.com/office/drawing/2014/main" id="{855D11E6-73B0-4FDD-AB8B-7EA90CDEDC8F}"/>
              </a:ext>
            </a:extLst>
          </p:cNvPr>
          <p:cNvCxnSpPr>
            <a:endCxn id="81" idx="0"/>
          </p:cNvCxnSpPr>
          <p:nvPr/>
        </p:nvCxnSpPr>
        <p:spPr bwMode="auto">
          <a:xfrm>
            <a:off x="1808178" y="5021524"/>
            <a:ext cx="880189" cy="390525"/>
          </a:xfrm>
          <a:prstGeom prst="straightConnector1">
            <a:avLst/>
          </a:prstGeom>
          <a:noFill/>
          <a:ln w="19050" cap="flat" cmpd="sng" algn="ctr">
            <a:solidFill>
              <a:schemeClr val="tx1">
                <a:lumMod val="50000"/>
                <a:lumOff val="50000"/>
              </a:schemeClr>
            </a:solidFill>
            <a:prstDash val="solid"/>
            <a:round/>
            <a:headEnd type="none" w="med" len="med"/>
            <a:tailEnd type="triangle"/>
          </a:ln>
          <a:effectLst/>
        </p:spPr>
      </p:cxnSp>
      <p:cxnSp>
        <p:nvCxnSpPr>
          <p:cNvPr id="95" name="Straight Arrow Connector 94">
            <a:extLst>
              <a:ext uri="{FF2B5EF4-FFF2-40B4-BE49-F238E27FC236}">
                <a16:creationId xmlns:a16="http://schemas.microsoft.com/office/drawing/2014/main" id="{5B68BCFC-0E9A-4C80-B758-C5A16C013354}"/>
              </a:ext>
            </a:extLst>
          </p:cNvPr>
          <p:cNvCxnSpPr>
            <a:endCxn id="71" idx="0"/>
          </p:cNvCxnSpPr>
          <p:nvPr/>
        </p:nvCxnSpPr>
        <p:spPr bwMode="auto">
          <a:xfrm flipH="1">
            <a:off x="1806062" y="5021524"/>
            <a:ext cx="880189" cy="390525"/>
          </a:xfrm>
          <a:prstGeom prst="straightConnector1">
            <a:avLst/>
          </a:prstGeom>
          <a:noFill/>
          <a:ln w="19050" cap="flat" cmpd="sng" algn="ctr">
            <a:solidFill>
              <a:schemeClr val="tx1">
                <a:lumMod val="50000"/>
                <a:lumOff val="50000"/>
              </a:schemeClr>
            </a:solidFill>
            <a:prstDash val="solid"/>
            <a:round/>
            <a:headEnd type="none" w="med" len="med"/>
            <a:tailEnd type="triangle"/>
          </a:ln>
          <a:effectLst/>
        </p:spPr>
      </p:cxnSp>
      <p:grpSp>
        <p:nvGrpSpPr>
          <p:cNvPr id="96" name="Group 310">
            <a:extLst>
              <a:ext uri="{FF2B5EF4-FFF2-40B4-BE49-F238E27FC236}">
                <a16:creationId xmlns:a16="http://schemas.microsoft.com/office/drawing/2014/main" id="{05E7E46A-9C32-4C40-880C-DD9AFB2BD524}"/>
              </a:ext>
            </a:extLst>
          </p:cNvPr>
          <p:cNvGrpSpPr>
            <a:grpSpLocks/>
          </p:cNvGrpSpPr>
          <p:nvPr/>
        </p:nvGrpSpPr>
        <p:grpSpPr bwMode="auto">
          <a:xfrm>
            <a:off x="7182411" y="4853249"/>
            <a:ext cx="746892" cy="168275"/>
            <a:chOff x="4191216" y="4381145"/>
            <a:chExt cx="684752" cy="168350"/>
          </a:xfrm>
        </p:grpSpPr>
        <p:sp>
          <p:nvSpPr>
            <p:cNvPr id="97" name="Rectangle 96">
              <a:extLst>
                <a:ext uri="{FF2B5EF4-FFF2-40B4-BE49-F238E27FC236}">
                  <a16:creationId xmlns:a16="http://schemas.microsoft.com/office/drawing/2014/main" id="{D3AC1B98-5F9F-4B07-8D40-87E8104570F7}"/>
                </a:ext>
              </a:extLst>
            </p:cNvPr>
            <p:cNvSpPr/>
            <p:nvPr/>
          </p:nvSpPr>
          <p:spPr bwMode="auto">
            <a:xfrm>
              <a:off x="4790617" y="4381145"/>
              <a:ext cx="85351"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8" name="Rectangle 97">
              <a:extLst>
                <a:ext uri="{FF2B5EF4-FFF2-40B4-BE49-F238E27FC236}">
                  <a16:creationId xmlns:a16="http://schemas.microsoft.com/office/drawing/2014/main" id="{6A292873-EEE7-473A-AEE8-D59924DFA7FE}"/>
                </a:ext>
              </a:extLst>
            </p:cNvPr>
            <p:cNvSpPr/>
            <p:nvPr/>
          </p:nvSpPr>
          <p:spPr bwMode="auto">
            <a:xfrm>
              <a:off x="4191216" y="4381145"/>
              <a:ext cx="85351"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99" name="Rectangle 98">
              <a:extLst>
                <a:ext uri="{FF2B5EF4-FFF2-40B4-BE49-F238E27FC236}">
                  <a16:creationId xmlns:a16="http://schemas.microsoft.com/office/drawing/2014/main" id="{518FF58C-54D1-40CB-BD8A-A8E6BB718F1C}"/>
                </a:ext>
              </a:extLst>
            </p:cNvPr>
            <p:cNvSpPr/>
            <p:nvPr/>
          </p:nvSpPr>
          <p:spPr bwMode="auto">
            <a:xfrm>
              <a:off x="4276567" y="4381145"/>
              <a:ext cx="85351"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00" name="Rectangle 99">
              <a:extLst>
                <a:ext uri="{FF2B5EF4-FFF2-40B4-BE49-F238E27FC236}">
                  <a16:creationId xmlns:a16="http://schemas.microsoft.com/office/drawing/2014/main" id="{BA06BD7A-CE51-47C8-9FCC-50EC94BC497C}"/>
                </a:ext>
              </a:extLst>
            </p:cNvPr>
            <p:cNvSpPr/>
            <p:nvPr/>
          </p:nvSpPr>
          <p:spPr bwMode="auto">
            <a:xfrm>
              <a:off x="4359980" y="4381145"/>
              <a:ext cx="87291"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01" name="Rectangle 100">
              <a:extLst>
                <a:ext uri="{FF2B5EF4-FFF2-40B4-BE49-F238E27FC236}">
                  <a16:creationId xmlns:a16="http://schemas.microsoft.com/office/drawing/2014/main" id="{A600260A-CCE1-45E2-92D6-1E9824D6B67C}"/>
                </a:ext>
              </a:extLst>
            </p:cNvPr>
            <p:cNvSpPr/>
            <p:nvPr/>
          </p:nvSpPr>
          <p:spPr bwMode="auto">
            <a:xfrm>
              <a:off x="4447270" y="4381145"/>
              <a:ext cx="85351"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02" name="Rectangle 101">
              <a:extLst>
                <a:ext uri="{FF2B5EF4-FFF2-40B4-BE49-F238E27FC236}">
                  <a16:creationId xmlns:a16="http://schemas.microsoft.com/office/drawing/2014/main" id="{E4C81F85-463E-41FB-810F-5EAFEF7644C5}"/>
                </a:ext>
              </a:extLst>
            </p:cNvPr>
            <p:cNvSpPr/>
            <p:nvPr/>
          </p:nvSpPr>
          <p:spPr bwMode="auto">
            <a:xfrm>
              <a:off x="4534562" y="4381145"/>
              <a:ext cx="85351"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03" name="Rectangle 102">
              <a:extLst>
                <a:ext uri="{FF2B5EF4-FFF2-40B4-BE49-F238E27FC236}">
                  <a16:creationId xmlns:a16="http://schemas.microsoft.com/office/drawing/2014/main" id="{AF43B995-15DC-418D-B8C3-50CCAB672036}"/>
                </a:ext>
              </a:extLst>
            </p:cNvPr>
            <p:cNvSpPr/>
            <p:nvPr/>
          </p:nvSpPr>
          <p:spPr bwMode="auto">
            <a:xfrm>
              <a:off x="4619914" y="4381145"/>
              <a:ext cx="85351"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4" name="Rectangle 103">
              <a:extLst>
                <a:ext uri="{FF2B5EF4-FFF2-40B4-BE49-F238E27FC236}">
                  <a16:creationId xmlns:a16="http://schemas.microsoft.com/office/drawing/2014/main" id="{C370A80A-D31C-4910-B008-2E5C6AF70DDB}"/>
                </a:ext>
              </a:extLst>
            </p:cNvPr>
            <p:cNvSpPr/>
            <p:nvPr/>
          </p:nvSpPr>
          <p:spPr bwMode="auto">
            <a:xfrm>
              <a:off x="4703325" y="4381145"/>
              <a:ext cx="87292"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5" name="Rectangle 104">
              <a:extLst>
                <a:ext uri="{FF2B5EF4-FFF2-40B4-BE49-F238E27FC236}">
                  <a16:creationId xmlns:a16="http://schemas.microsoft.com/office/drawing/2014/main" id="{3B183280-485F-4ABC-AC9E-0098D88AAA7B}"/>
                </a:ext>
              </a:extLst>
            </p:cNvPr>
            <p:cNvSpPr/>
            <p:nvPr/>
          </p:nvSpPr>
          <p:spPr bwMode="auto">
            <a:xfrm>
              <a:off x="4191216" y="4381145"/>
              <a:ext cx="684752" cy="1683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grpSp>
        <p:nvGrpSpPr>
          <p:cNvPr id="106" name="Group 320">
            <a:extLst>
              <a:ext uri="{FF2B5EF4-FFF2-40B4-BE49-F238E27FC236}">
                <a16:creationId xmlns:a16="http://schemas.microsoft.com/office/drawing/2014/main" id="{46A1DCFB-4EAF-401D-B2C6-4D48DA10353B}"/>
              </a:ext>
            </a:extLst>
          </p:cNvPr>
          <p:cNvGrpSpPr>
            <a:grpSpLocks/>
          </p:cNvGrpSpPr>
          <p:nvPr/>
        </p:nvGrpSpPr>
        <p:grpSpPr bwMode="auto">
          <a:xfrm>
            <a:off x="6323381" y="4853249"/>
            <a:ext cx="749007" cy="168275"/>
            <a:chOff x="1658658" y="4381145"/>
            <a:chExt cx="684752" cy="168350"/>
          </a:xfrm>
        </p:grpSpPr>
        <p:sp>
          <p:nvSpPr>
            <p:cNvPr id="107" name="Rectangle 106">
              <a:extLst>
                <a:ext uri="{FF2B5EF4-FFF2-40B4-BE49-F238E27FC236}">
                  <a16:creationId xmlns:a16="http://schemas.microsoft.com/office/drawing/2014/main" id="{8EB98D53-EC7F-49E9-A3B9-FF22F8989EFA}"/>
                </a:ext>
              </a:extLst>
            </p:cNvPr>
            <p:cNvSpPr/>
            <p:nvPr/>
          </p:nvSpPr>
          <p:spPr bwMode="auto">
            <a:xfrm>
              <a:off x="2258300" y="4381145"/>
              <a:ext cx="85110"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8" name="Rectangle 107">
              <a:extLst>
                <a:ext uri="{FF2B5EF4-FFF2-40B4-BE49-F238E27FC236}">
                  <a16:creationId xmlns:a16="http://schemas.microsoft.com/office/drawing/2014/main" id="{54851938-58E4-4A45-A6EA-02DAABDB8765}"/>
                </a:ext>
              </a:extLst>
            </p:cNvPr>
            <p:cNvSpPr/>
            <p:nvPr/>
          </p:nvSpPr>
          <p:spPr bwMode="auto">
            <a:xfrm>
              <a:off x="1658658" y="4381145"/>
              <a:ext cx="85110"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09" name="Rectangle 108">
              <a:extLst>
                <a:ext uri="{FF2B5EF4-FFF2-40B4-BE49-F238E27FC236}">
                  <a16:creationId xmlns:a16="http://schemas.microsoft.com/office/drawing/2014/main" id="{D338F6DB-7FDD-4E6C-9AE4-AD3BAA283ECD}"/>
                </a:ext>
              </a:extLst>
            </p:cNvPr>
            <p:cNvSpPr/>
            <p:nvPr/>
          </p:nvSpPr>
          <p:spPr bwMode="auto">
            <a:xfrm>
              <a:off x="1743768" y="4381145"/>
              <a:ext cx="87045"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0" name="Rectangle 109">
              <a:extLst>
                <a:ext uri="{FF2B5EF4-FFF2-40B4-BE49-F238E27FC236}">
                  <a16:creationId xmlns:a16="http://schemas.microsoft.com/office/drawing/2014/main" id="{BD6D9AC2-DBCA-4DBB-8FCA-AE8181698F35}"/>
                </a:ext>
              </a:extLst>
            </p:cNvPr>
            <p:cNvSpPr/>
            <p:nvPr/>
          </p:nvSpPr>
          <p:spPr bwMode="auto">
            <a:xfrm>
              <a:off x="1828879" y="4381145"/>
              <a:ext cx="85110"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1" name="Rectangle 110">
              <a:extLst>
                <a:ext uri="{FF2B5EF4-FFF2-40B4-BE49-F238E27FC236}">
                  <a16:creationId xmlns:a16="http://schemas.microsoft.com/office/drawing/2014/main" id="{D21ED926-2AE3-411B-8404-65833794FFAF}"/>
                </a:ext>
              </a:extLst>
            </p:cNvPr>
            <p:cNvSpPr/>
            <p:nvPr/>
          </p:nvSpPr>
          <p:spPr bwMode="auto">
            <a:xfrm>
              <a:off x="1913989" y="4381145"/>
              <a:ext cx="85110"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2" name="Rectangle 111">
              <a:extLst>
                <a:ext uri="{FF2B5EF4-FFF2-40B4-BE49-F238E27FC236}">
                  <a16:creationId xmlns:a16="http://schemas.microsoft.com/office/drawing/2014/main" id="{F70B79D9-55CC-424A-BA81-C8E7027AF0D4}"/>
                </a:ext>
              </a:extLst>
            </p:cNvPr>
            <p:cNvSpPr/>
            <p:nvPr/>
          </p:nvSpPr>
          <p:spPr bwMode="auto">
            <a:xfrm>
              <a:off x="2001035" y="4381145"/>
              <a:ext cx="87044"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3" name="Rectangle 112">
              <a:extLst>
                <a:ext uri="{FF2B5EF4-FFF2-40B4-BE49-F238E27FC236}">
                  <a16:creationId xmlns:a16="http://schemas.microsoft.com/office/drawing/2014/main" id="{4408533E-ECAA-4A6D-B907-2CFDF15415F2}"/>
                </a:ext>
              </a:extLst>
            </p:cNvPr>
            <p:cNvSpPr/>
            <p:nvPr/>
          </p:nvSpPr>
          <p:spPr bwMode="auto">
            <a:xfrm>
              <a:off x="2088079" y="4381145"/>
              <a:ext cx="85110"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4" name="Rectangle 113">
              <a:extLst>
                <a:ext uri="{FF2B5EF4-FFF2-40B4-BE49-F238E27FC236}">
                  <a16:creationId xmlns:a16="http://schemas.microsoft.com/office/drawing/2014/main" id="{D8FF54BC-A7AD-4ABB-B34E-E4D7856C58D8}"/>
                </a:ext>
              </a:extLst>
            </p:cNvPr>
            <p:cNvSpPr/>
            <p:nvPr/>
          </p:nvSpPr>
          <p:spPr bwMode="auto">
            <a:xfrm>
              <a:off x="2171255" y="4381145"/>
              <a:ext cx="87044"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5" name="Rectangle 114">
              <a:extLst>
                <a:ext uri="{FF2B5EF4-FFF2-40B4-BE49-F238E27FC236}">
                  <a16:creationId xmlns:a16="http://schemas.microsoft.com/office/drawing/2014/main" id="{38F2D467-88C7-4D8E-B582-FB774810576A}"/>
                </a:ext>
              </a:extLst>
            </p:cNvPr>
            <p:cNvSpPr/>
            <p:nvPr/>
          </p:nvSpPr>
          <p:spPr bwMode="auto">
            <a:xfrm>
              <a:off x="1658658" y="4381145"/>
              <a:ext cx="684752" cy="1683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grpSp>
        <p:nvGrpSpPr>
          <p:cNvPr id="116" name="Group 330">
            <a:extLst>
              <a:ext uri="{FF2B5EF4-FFF2-40B4-BE49-F238E27FC236}">
                <a16:creationId xmlns:a16="http://schemas.microsoft.com/office/drawing/2014/main" id="{C32D41A3-CF55-414C-8BAC-3641F3C9B108}"/>
              </a:ext>
            </a:extLst>
          </p:cNvPr>
          <p:cNvGrpSpPr>
            <a:grpSpLocks/>
          </p:cNvGrpSpPr>
          <p:nvPr/>
        </p:nvGrpSpPr>
        <p:grpSpPr bwMode="auto">
          <a:xfrm>
            <a:off x="5428381" y="4853249"/>
            <a:ext cx="749007" cy="168275"/>
            <a:chOff x="2456377" y="4381145"/>
            <a:chExt cx="684752" cy="168350"/>
          </a:xfrm>
        </p:grpSpPr>
        <p:sp>
          <p:nvSpPr>
            <p:cNvPr id="117" name="Rectangle 116">
              <a:extLst>
                <a:ext uri="{FF2B5EF4-FFF2-40B4-BE49-F238E27FC236}">
                  <a16:creationId xmlns:a16="http://schemas.microsoft.com/office/drawing/2014/main" id="{7132EDF5-42D1-42EF-949F-824E0EEC7DE8}"/>
                </a:ext>
              </a:extLst>
            </p:cNvPr>
            <p:cNvSpPr/>
            <p:nvPr/>
          </p:nvSpPr>
          <p:spPr bwMode="auto">
            <a:xfrm>
              <a:off x="3056019" y="4381145"/>
              <a:ext cx="85110"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8" name="Rectangle 117">
              <a:extLst>
                <a:ext uri="{FF2B5EF4-FFF2-40B4-BE49-F238E27FC236}">
                  <a16:creationId xmlns:a16="http://schemas.microsoft.com/office/drawing/2014/main" id="{127D4784-0766-4614-B257-D83FC302FC02}"/>
                </a:ext>
              </a:extLst>
            </p:cNvPr>
            <p:cNvSpPr/>
            <p:nvPr/>
          </p:nvSpPr>
          <p:spPr bwMode="auto">
            <a:xfrm>
              <a:off x="2456377" y="4381145"/>
              <a:ext cx="85110"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9" name="Rectangle 118">
              <a:extLst>
                <a:ext uri="{FF2B5EF4-FFF2-40B4-BE49-F238E27FC236}">
                  <a16:creationId xmlns:a16="http://schemas.microsoft.com/office/drawing/2014/main" id="{BB7EBF36-BE2F-4DB8-9CD5-1F39F05C1509}"/>
                </a:ext>
              </a:extLst>
            </p:cNvPr>
            <p:cNvSpPr/>
            <p:nvPr/>
          </p:nvSpPr>
          <p:spPr bwMode="auto">
            <a:xfrm>
              <a:off x="2541487" y="4381145"/>
              <a:ext cx="87044"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0" name="Rectangle 119">
              <a:extLst>
                <a:ext uri="{FF2B5EF4-FFF2-40B4-BE49-F238E27FC236}">
                  <a16:creationId xmlns:a16="http://schemas.microsoft.com/office/drawing/2014/main" id="{C5FA8825-49FF-46C0-9DF9-ECBBE162BEAB}"/>
                </a:ext>
              </a:extLst>
            </p:cNvPr>
            <p:cNvSpPr/>
            <p:nvPr/>
          </p:nvSpPr>
          <p:spPr bwMode="auto">
            <a:xfrm>
              <a:off x="2626598" y="4381145"/>
              <a:ext cx="85110"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1" name="Rectangle 120">
              <a:extLst>
                <a:ext uri="{FF2B5EF4-FFF2-40B4-BE49-F238E27FC236}">
                  <a16:creationId xmlns:a16="http://schemas.microsoft.com/office/drawing/2014/main" id="{83C210E1-E863-4357-8D7B-2896878EE3E4}"/>
                </a:ext>
              </a:extLst>
            </p:cNvPr>
            <p:cNvSpPr/>
            <p:nvPr/>
          </p:nvSpPr>
          <p:spPr bwMode="auto">
            <a:xfrm>
              <a:off x="2711708" y="4381145"/>
              <a:ext cx="85110"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2" name="Rectangle 121">
              <a:extLst>
                <a:ext uri="{FF2B5EF4-FFF2-40B4-BE49-F238E27FC236}">
                  <a16:creationId xmlns:a16="http://schemas.microsoft.com/office/drawing/2014/main" id="{B6FB3C5A-6FBD-41A3-9809-0F15939A6E3C}"/>
                </a:ext>
              </a:extLst>
            </p:cNvPr>
            <p:cNvSpPr/>
            <p:nvPr/>
          </p:nvSpPr>
          <p:spPr bwMode="auto">
            <a:xfrm>
              <a:off x="2798752" y="4381145"/>
              <a:ext cx="87045"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3" name="Rectangle 122">
              <a:extLst>
                <a:ext uri="{FF2B5EF4-FFF2-40B4-BE49-F238E27FC236}">
                  <a16:creationId xmlns:a16="http://schemas.microsoft.com/office/drawing/2014/main" id="{BCACE6A2-7596-40EC-915E-38C733E3BE37}"/>
                </a:ext>
              </a:extLst>
            </p:cNvPr>
            <p:cNvSpPr/>
            <p:nvPr/>
          </p:nvSpPr>
          <p:spPr bwMode="auto">
            <a:xfrm>
              <a:off x="2885798" y="4381145"/>
              <a:ext cx="85110"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4" name="Rectangle 123">
              <a:extLst>
                <a:ext uri="{FF2B5EF4-FFF2-40B4-BE49-F238E27FC236}">
                  <a16:creationId xmlns:a16="http://schemas.microsoft.com/office/drawing/2014/main" id="{9C78B9AB-F87E-4769-ACC4-183D1E863BA1}"/>
                </a:ext>
              </a:extLst>
            </p:cNvPr>
            <p:cNvSpPr/>
            <p:nvPr/>
          </p:nvSpPr>
          <p:spPr bwMode="auto">
            <a:xfrm>
              <a:off x="2968973" y="4381145"/>
              <a:ext cx="87045"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5" name="Rectangle 124">
              <a:extLst>
                <a:ext uri="{FF2B5EF4-FFF2-40B4-BE49-F238E27FC236}">
                  <a16:creationId xmlns:a16="http://schemas.microsoft.com/office/drawing/2014/main" id="{5B761597-952F-435C-827E-03C834B23172}"/>
                </a:ext>
              </a:extLst>
            </p:cNvPr>
            <p:cNvSpPr/>
            <p:nvPr/>
          </p:nvSpPr>
          <p:spPr bwMode="auto">
            <a:xfrm>
              <a:off x="2456377" y="4381145"/>
              <a:ext cx="684752" cy="1683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grpSp>
        <p:nvGrpSpPr>
          <p:cNvPr id="126" name="Group 340">
            <a:extLst>
              <a:ext uri="{FF2B5EF4-FFF2-40B4-BE49-F238E27FC236}">
                <a16:creationId xmlns:a16="http://schemas.microsoft.com/office/drawing/2014/main" id="{0142E156-2C18-4077-9EE8-BC841530D678}"/>
              </a:ext>
            </a:extLst>
          </p:cNvPr>
          <p:cNvGrpSpPr>
            <a:grpSpLocks/>
          </p:cNvGrpSpPr>
          <p:nvPr/>
        </p:nvGrpSpPr>
        <p:grpSpPr bwMode="auto">
          <a:xfrm>
            <a:off x="4539728" y="4853249"/>
            <a:ext cx="746891" cy="168275"/>
            <a:chOff x="3290641" y="4381145"/>
            <a:chExt cx="684752" cy="168350"/>
          </a:xfrm>
        </p:grpSpPr>
        <p:sp>
          <p:nvSpPr>
            <p:cNvPr id="127" name="Rectangle 126">
              <a:extLst>
                <a:ext uri="{FF2B5EF4-FFF2-40B4-BE49-F238E27FC236}">
                  <a16:creationId xmlns:a16="http://schemas.microsoft.com/office/drawing/2014/main" id="{C84F0831-A067-4641-B64D-2624B258820A}"/>
                </a:ext>
              </a:extLst>
            </p:cNvPr>
            <p:cNvSpPr/>
            <p:nvPr/>
          </p:nvSpPr>
          <p:spPr bwMode="auto">
            <a:xfrm>
              <a:off x="3890041" y="4381145"/>
              <a:ext cx="85352"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8" name="Rectangle 127">
              <a:extLst>
                <a:ext uri="{FF2B5EF4-FFF2-40B4-BE49-F238E27FC236}">
                  <a16:creationId xmlns:a16="http://schemas.microsoft.com/office/drawing/2014/main" id="{37E57937-FA1F-478E-B040-9DDA6E92394F}"/>
                </a:ext>
              </a:extLst>
            </p:cNvPr>
            <p:cNvSpPr/>
            <p:nvPr/>
          </p:nvSpPr>
          <p:spPr bwMode="auto">
            <a:xfrm>
              <a:off x="3290641" y="4381145"/>
              <a:ext cx="85352"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9" name="Rectangle 128">
              <a:extLst>
                <a:ext uri="{FF2B5EF4-FFF2-40B4-BE49-F238E27FC236}">
                  <a16:creationId xmlns:a16="http://schemas.microsoft.com/office/drawing/2014/main" id="{E0B243B1-ED5F-454F-980D-5491DFBC47B2}"/>
                </a:ext>
              </a:extLst>
            </p:cNvPr>
            <p:cNvSpPr/>
            <p:nvPr/>
          </p:nvSpPr>
          <p:spPr bwMode="auto">
            <a:xfrm>
              <a:off x="3375993" y="4381145"/>
              <a:ext cx="85352"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0" name="Rectangle 129">
              <a:extLst>
                <a:ext uri="{FF2B5EF4-FFF2-40B4-BE49-F238E27FC236}">
                  <a16:creationId xmlns:a16="http://schemas.microsoft.com/office/drawing/2014/main" id="{72E090AF-C072-4ECA-AB00-FC5A7DB10279}"/>
                </a:ext>
              </a:extLst>
            </p:cNvPr>
            <p:cNvSpPr/>
            <p:nvPr/>
          </p:nvSpPr>
          <p:spPr bwMode="auto">
            <a:xfrm>
              <a:off x="3459404" y="4381145"/>
              <a:ext cx="87292"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1" name="Rectangle 130">
              <a:extLst>
                <a:ext uri="{FF2B5EF4-FFF2-40B4-BE49-F238E27FC236}">
                  <a16:creationId xmlns:a16="http://schemas.microsoft.com/office/drawing/2014/main" id="{08DB5481-5842-48CA-BC20-2113ED2D66D9}"/>
                </a:ext>
              </a:extLst>
            </p:cNvPr>
            <p:cNvSpPr/>
            <p:nvPr/>
          </p:nvSpPr>
          <p:spPr bwMode="auto">
            <a:xfrm>
              <a:off x="3546696" y="4381145"/>
              <a:ext cx="85352"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2" name="Rectangle 131">
              <a:extLst>
                <a:ext uri="{FF2B5EF4-FFF2-40B4-BE49-F238E27FC236}">
                  <a16:creationId xmlns:a16="http://schemas.microsoft.com/office/drawing/2014/main" id="{B274043D-3A45-43A9-B207-02BBCD6545BE}"/>
                </a:ext>
              </a:extLst>
            </p:cNvPr>
            <p:cNvSpPr/>
            <p:nvPr/>
          </p:nvSpPr>
          <p:spPr bwMode="auto">
            <a:xfrm>
              <a:off x="3633987" y="4381145"/>
              <a:ext cx="85352"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3" name="Rectangle 132">
              <a:extLst>
                <a:ext uri="{FF2B5EF4-FFF2-40B4-BE49-F238E27FC236}">
                  <a16:creationId xmlns:a16="http://schemas.microsoft.com/office/drawing/2014/main" id="{2399DC8C-570B-4694-BCF2-C00B695A9685}"/>
                </a:ext>
              </a:extLst>
            </p:cNvPr>
            <p:cNvSpPr/>
            <p:nvPr/>
          </p:nvSpPr>
          <p:spPr bwMode="auto">
            <a:xfrm>
              <a:off x="3719338" y="4381145"/>
              <a:ext cx="85352"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4" name="Rectangle 133">
              <a:extLst>
                <a:ext uri="{FF2B5EF4-FFF2-40B4-BE49-F238E27FC236}">
                  <a16:creationId xmlns:a16="http://schemas.microsoft.com/office/drawing/2014/main" id="{B366B4E7-7E01-4B30-A5FA-893EBA51103E}"/>
                </a:ext>
              </a:extLst>
            </p:cNvPr>
            <p:cNvSpPr/>
            <p:nvPr/>
          </p:nvSpPr>
          <p:spPr bwMode="auto">
            <a:xfrm>
              <a:off x="3802751" y="4381145"/>
              <a:ext cx="87291"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5" name="Rectangle 134">
              <a:extLst>
                <a:ext uri="{FF2B5EF4-FFF2-40B4-BE49-F238E27FC236}">
                  <a16:creationId xmlns:a16="http://schemas.microsoft.com/office/drawing/2014/main" id="{C1AC5C3F-4140-45EB-B9B8-EACB9AAB6559}"/>
                </a:ext>
              </a:extLst>
            </p:cNvPr>
            <p:cNvSpPr/>
            <p:nvPr/>
          </p:nvSpPr>
          <p:spPr bwMode="auto">
            <a:xfrm>
              <a:off x="3290641" y="4381145"/>
              <a:ext cx="684752" cy="1683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sp>
        <p:nvSpPr>
          <p:cNvPr id="136" name="TextBox 142">
            <a:extLst>
              <a:ext uri="{FF2B5EF4-FFF2-40B4-BE49-F238E27FC236}">
                <a16:creationId xmlns:a16="http://schemas.microsoft.com/office/drawing/2014/main" id="{932D646A-B42A-4796-A9F3-F739763FB184}"/>
              </a:ext>
            </a:extLst>
          </p:cNvPr>
          <p:cNvSpPr txBox="1">
            <a:spLocks noChangeArrowheads="1"/>
          </p:cNvSpPr>
          <p:nvPr/>
        </p:nvSpPr>
        <p:spPr bwMode="auto">
          <a:xfrm>
            <a:off x="7205686" y="4570673"/>
            <a:ext cx="1271619"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Bit [7:0]</a:t>
            </a:r>
          </a:p>
        </p:txBody>
      </p:sp>
      <p:sp>
        <p:nvSpPr>
          <p:cNvPr id="137" name="TextBox 142">
            <a:extLst>
              <a:ext uri="{FF2B5EF4-FFF2-40B4-BE49-F238E27FC236}">
                <a16:creationId xmlns:a16="http://schemas.microsoft.com/office/drawing/2014/main" id="{9DF2B444-B6D3-4247-874B-690393F12D1A}"/>
              </a:ext>
            </a:extLst>
          </p:cNvPr>
          <p:cNvSpPr txBox="1">
            <a:spLocks noChangeArrowheads="1"/>
          </p:cNvSpPr>
          <p:nvPr/>
        </p:nvSpPr>
        <p:spPr bwMode="auto">
          <a:xfrm>
            <a:off x="6297990" y="4572261"/>
            <a:ext cx="127162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Bit [15:8]</a:t>
            </a:r>
          </a:p>
        </p:txBody>
      </p:sp>
      <p:sp>
        <p:nvSpPr>
          <p:cNvPr id="138" name="TextBox 142">
            <a:extLst>
              <a:ext uri="{FF2B5EF4-FFF2-40B4-BE49-F238E27FC236}">
                <a16:creationId xmlns:a16="http://schemas.microsoft.com/office/drawing/2014/main" id="{DB0845A5-FE42-4E18-B59B-A414153CD299}"/>
              </a:ext>
            </a:extLst>
          </p:cNvPr>
          <p:cNvSpPr txBox="1">
            <a:spLocks noChangeArrowheads="1"/>
          </p:cNvSpPr>
          <p:nvPr/>
        </p:nvSpPr>
        <p:spPr bwMode="auto">
          <a:xfrm>
            <a:off x="5316240" y="4570673"/>
            <a:ext cx="127162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Bit [23:16]</a:t>
            </a:r>
          </a:p>
        </p:txBody>
      </p:sp>
      <p:sp>
        <p:nvSpPr>
          <p:cNvPr id="139" name="TextBox 142">
            <a:extLst>
              <a:ext uri="{FF2B5EF4-FFF2-40B4-BE49-F238E27FC236}">
                <a16:creationId xmlns:a16="http://schemas.microsoft.com/office/drawing/2014/main" id="{C552B1DB-4F90-4ACC-8591-AC4F3C0379F4}"/>
              </a:ext>
            </a:extLst>
          </p:cNvPr>
          <p:cNvSpPr txBox="1">
            <a:spLocks noChangeArrowheads="1"/>
          </p:cNvSpPr>
          <p:nvPr/>
        </p:nvSpPr>
        <p:spPr bwMode="auto">
          <a:xfrm>
            <a:off x="4408546" y="4570673"/>
            <a:ext cx="1271619"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Bit [31:24]</a:t>
            </a:r>
          </a:p>
        </p:txBody>
      </p:sp>
      <p:cxnSp>
        <p:nvCxnSpPr>
          <p:cNvPr id="140" name="Straight Arrow Connector 139">
            <a:extLst>
              <a:ext uri="{FF2B5EF4-FFF2-40B4-BE49-F238E27FC236}">
                <a16:creationId xmlns:a16="http://schemas.microsoft.com/office/drawing/2014/main" id="{16324113-BCEC-47F2-A497-99574E14EF5E}"/>
              </a:ext>
            </a:extLst>
          </p:cNvPr>
          <p:cNvCxnSpPr/>
          <p:nvPr/>
        </p:nvCxnSpPr>
        <p:spPr bwMode="auto">
          <a:xfrm flipH="1">
            <a:off x="4865567" y="5021524"/>
            <a:ext cx="939433" cy="390525"/>
          </a:xfrm>
          <a:prstGeom prst="straightConnector1">
            <a:avLst/>
          </a:prstGeom>
          <a:noFill/>
          <a:ln w="19050" cap="flat" cmpd="sng" algn="ctr">
            <a:solidFill>
              <a:schemeClr val="tx1">
                <a:lumMod val="50000"/>
                <a:lumOff val="50000"/>
              </a:schemeClr>
            </a:solidFill>
            <a:prstDash val="solid"/>
            <a:round/>
            <a:headEnd type="none" w="med" len="med"/>
            <a:tailEnd type="triangle"/>
          </a:ln>
          <a:effectLst/>
        </p:spPr>
      </p:cxnSp>
      <p:cxnSp>
        <p:nvCxnSpPr>
          <p:cNvPr id="141" name="Straight Arrow Connector 140">
            <a:extLst>
              <a:ext uri="{FF2B5EF4-FFF2-40B4-BE49-F238E27FC236}">
                <a16:creationId xmlns:a16="http://schemas.microsoft.com/office/drawing/2014/main" id="{F072FC63-F967-4C8F-8DAA-443DCDD36490}"/>
              </a:ext>
            </a:extLst>
          </p:cNvPr>
          <p:cNvCxnSpPr>
            <a:stCxn id="135" idx="2"/>
          </p:cNvCxnSpPr>
          <p:nvPr/>
        </p:nvCxnSpPr>
        <p:spPr bwMode="auto">
          <a:xfrm>
            <a:off x="4912116" y="5021524"/>
            <a:ext cx="890768" cy="390525"/>
          </a:xfrm>
          <a:prstGeom prst="straightConnector1">
            <a:avLst/>
          </a:prstGeom>
          <a:noFill/>
          <a:ln w="19050" cap="flat" cmpd="sng" algn="ctr">
            <a:solidFill>
              <a:schemeClr val="tx1">
                <a:lumMod val="50000"/>
                <a:lumOff val="50000"/>
              </a:schemeClr>
            </a:solidFill>
            <a:prstDash val="solid"/>
            <a:round/>
            <a:headEnd type="none" w="med" len="med"/>
            <a:tailEnd type="triangle"/>
          </a:ln>
          <a:effectLst/>
        </p:spPr>
      </p:cxnSp>
      <p:cxnSp>
        <p:nvCxnSpPr>
          <p:cNvPr id="142" name="Straight Arrow Connector 141">
            <a:extLst>
              <a:ext uri="{FF2B5EF4-FFF2-40B4-BE49-F238E27FC236}">
                <a16:creationId xmlns:a16="http://schemas.microsoft.com/office/drawing/2014/main" id="{9B3FA9FB-F437-4484-B4D0-093F16B45ECD}"/>
              </a:ext>
            </a:extLst>
          </p:cNvPr>
          <p:cNvCxnSpPr/>
          <p:nvPr/>
        </p:nvCxnSpPr>
        <p:spPr bwMode="auto">
          <a:xfrm>
            <a:off x="6714811" y="5021524"/>
            <a:ext cx="895000" cy="390525"/>
          </a:xfrm>
          <a:prstGeom prst="straightConnector1">
            <a:avLst/>
          </a:prstGeom>
          <a:noFill/>
          <a:ln w="19050" cap="flat" cmpd="sng" algn="ctr">
            <a:solidFill>
              <a:schemeClr val="tx1">
                <a:lumMod val="50000"/>
                <a:lumOff val="50000"/>
              </a:schemeClr>
            </a:solidFill>
            <a:prstDash val="solid"/>
            <a:round/>
            <a:headEnd type="none" w="med" len="med"/>
            <a:tailEnd type="triangle"/>
          </a:ln>
          <a:effectLst/>
        </p:spPr>
      </p:cxnSp>
      <p:cxnSp>
        <p:nvCxnSpPr>
          <p:cNvPr id="143" name="Straight Arrow Connector 142">
            <a:extLst>
              <a:ext uri="{FF2B5EF4-FFF2-40B4-BE49-F238E27FC236}">
                <a16:creationId xmlns:a16="http://schemas.microsoft.com/office/drawing/2014/main" id="{7571A33B-8FC6-4FAD-A1BF-928E5EDB58D3}"/>
              </a:ext>
            </a:extLst>
          </p:cNvPr>
          <p:cNvCxnSpPr/>
          <p:nvPr/>
        </p:nvCxnSpPr>
        <p:spPr bwMode="auto">
          <a:xfrm flipH="1">
            <a:off x="6712695" y="5021524"/>
            <a:ext cx="895001" cy="390525"/>
          </a:xfrm>
          <a:prstGeom prst="straightConnector1">
            <a:avLst/>
          </a:prstGeom>
          <a:noFill/>
          <a:ln w="19050" cap="flat" cmpd="sng" algn="ctr">
            <a:solidFill>
              <a:schemeClr val="tx1">
                <a:lumMod val="50000"/>
                <a:lumOff val="50000"/>
              </a:schemeClr>
            </a:solidFill>
            <a:prstDash val="solid"/>
            <a:round/>
            <a:headEnd type="none" w="med" len="med"/>
            <a:tailEnd type="triangle"/>
          </a:ln>
          <a:effectLst/>
        </p:spPr>
      </p:cxnSp>
      <p:sp>
        <p:nvSpPr>
          <p:cNvPr id="144" name="TextBox 142">
            <a:extLst>
              <a:ext uri="{FF2B5EF4-FFF2-40B4-BE49-F238E27FC236}">
                <a16:creationId xmlns:a16="http://schemas.microsoft.com/office/drawing/2014/main" id="{E7CF5F08-1AD0-4AD0-95A0-1D33DD442481}"/>
              </a:ext>
            </a:extLst>
          </p:cNvPr>
          <p:cNvSpPr txBox="1">
            <a:spLocks noChangeArrowheads="1"/>
          </p:cNvSpPr>
          <p:nvPr/>
        </p:nvSpPr>
        <p:spPr bwMode="auto">
          <a:xfrm>
            <a:off x="5146973" y="5807337"/>
            <a:ext cx="20587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REV16 operation </a:t>
            </a:r>
          </a:p>
        </p:txBody>
      </p:sp>
      <p:grpSp>
        <p:nvGrpSpPr>
          <p:cNvPr id="145" name="Group 489">
            <a:extLst>
              <a:ext uri="{FF2B5EF4-FFF2-40B4-BE49-F238E27FC236}">
                <a16:creationId xmlns:a16="http://schemas.microsoft.com/office/drawing/2014/main" id="{A4ED9D62-29E3-40FF-B527-67356E9458E5}"/>
              </a:ext>
            </a:extLst>
          </p:cNvPr>
          <p:cNvGrpSpPr>
            <a:grpSpLocks/>
          </p:cNvGrpSpPr>
          <p:nvPr/>
        </p:nvGrpSpPr>
        <p:grpSpPr bwMode="auto">
          <a:xfrm>
            <a:off x="11221551" y="4853249"/>
            <a:ext cx="749007" cy="168275"/>
            <a:chOff x="4191216" y="4381145"/>
            <a:chExt cx="684752" cy="168350"/>
          </a:xfrm>
        </p:grpSpPr>
        <p:sp>
          <p:nvSpPr>
            <p:cNvPr id="146" name="Rectangle 145">
              <a:extLst>
                <a:ext uri="{FF2B5EF4-FFF2-40B4-BE49-F238E27FC236}">
                  <a16:creationId xmlns:a16="http://schemas.microsoft.com/office/drawing/2014/main" id="{10760AFA-30AB-418F-8B5C-C574DE5EE2A3}"/>
                </a:ext>
              </a:extLst>
            </p:cNvPr>
            <p:cNvSpPr/>
            <p:nvPr/>
          </p:nvSpPr>
          <p:spPr bwMode="auto">
            <a:xfrm>
              <a:off x="4790858" y="4381145"/>
              <a:ext cx="85110"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7" name="Rectangle 146">
              <a:extLst>
                <a:ext uri="{FF2B5EF4-FFF2-40B4-BE49-F238E27FC236}">
                  <a16:creationId xmlns:a16="http://schemas.microsoft.com/office/drawing/2014/main" id="{BCFF6524-1F1C-411E-91FC-9F198E4AC998}"/>
                </a:ext>
              </a:extLst>
            </p:cNvPr>
            <p:cNvSpPr/>
            <p:nvPr/>
          </p:nvSpPr>
          <p:spPr bwMode="auto">
            <a:xfrm>
              <a:off x="4191216" y="4381145"/>
              <a:ext cx="85110"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48" name="Rectangle 147">
              <a:extLst>
                <a:ext uri="{FF2B5EF4-FFF2-40B4-BE49-F238E27FC236}">
                  <a16:creationId xmlns:a16="http://schemas.microsoft.com/office/drawing/2014/main" id="{1FAE65BD-6167-43E1-96D8-72A454A446A7}"/>
                </a:ext>
              </a:extLst>
            </p:cNvPr>
            <p:cNvSpPr/>
            <p:nvPr/>
          </p:nvSpPr>
          <p:spPr bwMode="auto">
            <a:xfrm>
              <a:off x="4276326" y="4381145"/>
              <a:ext cx="87044"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49" name="Rectangle 148">
              <a:extLst>
                <a:ext uri="{FF2B5EF4-FFF2-40B4-BE49-F238E27FC236}">
                  <a16:creationId xmlns:a16="http://schemas.microsoft.com/office/drawing/2014/main" id="{C4220E9A-BA1B-40CC-825B-100335F9F727}"/>
                </a:ext>
              </a:extLst>
            </p:cNvPr>
            <p:cNvSpPr/>
            <p:nvPr/>
          </p:nvSpPr>
          <p:spPr bwMode="auto">
            <a:xfrm>
              <a:off x="4361437" y="4381145"/>
              <a:ext cx="85110"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50" name="Rectangle 149">
              <a:extLst>
                <a:ext uri="{FF2B5EF4-FFF2-40B4-BE49-F238E27FC236}">
                  <a16:creationId xmlns:a16="http://schemas.microsoft.com/office/drawing/2014/main" id="{F328B637-E70A-4C25-B0A6-BB78083D0085}"/>
                </a:ext>
              </a:extLst>
            </p:cNvPr>
            <p:cNvSpPr/>
            <p:nvPr/>
          </p:nvSpPr>
          <p:spPr bwMode="auto">
            <a:xfrm>
              <a:off x="4446547" y="4381145"/>
              <a:ext cx="85110"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51" name="Rectangle 150">
              <a:extLst>
                <a:ext uri="{FF2B5EF4-FFF2-40B4-BE49-F238E27FC236}">
                  <a16:creationId xmlns:a16="http://schemas.microsoft.com/office/drawing/2014/main" id="{05D05420-6472-4F7E-9B79-7B339712131A}"/>
                </a:ext>
              </a:extLst>
            </p:cNvPr>
            <p:cNvSpPr/>
            <p:nvPr/>
          </p:nvSpPr>
          <p:spPr bwMode="auto">
            <a:xfrm>
              <a:off x="4533591" y="4381145"/>
              <a:ext cx="87045"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52" name="Rectangle 151">
              <a:extLst>
                <a:ext uri="{FF2B5EF4-FFF2-40B4-BE49-F238E27FC236}">
                  <a16:creationId xmlns:a16="http://schemas.microsoft.com/office/drawing/2014/main" id="{974B82FA-507E-4A16-AC56-9A385F0601C2}"/>
                </a:ext>
              </a:extLst>
            </p:cNvPr>
            <p:cNvSpPr/>
            <p:nvPr/>
          </p:nvSpPr>
          <p:spPr bwMode="auto">
            <a:xfrm>
              <a:off x="4620637" y="4381145"/>
              <a:ext cx="85110"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3" name="Rectangle 152">
              <a:extLst>
                <a:ext uri="{FF2B5EF4-FFF2-40B4-BE49-F238E27FC236}">
                  <a16:creationId xmlns:a16="http://schemas.microsoft.com/office/drawing/2014/main" id="{48B48381-9524-46D9-AB74-F27FB475A33F}"/>
                </a:ext>
              </a:extLst>
            </p:cNvPr>
            <p:cNvSpPr/>
            <p:nvPr/>
          </p:nvSpPr>
          <p:spPr bwMode="auto">
            <a:xfrm>
              <a:off x="4703812" y="4381145"/>
              <a:ext cx="87045"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4" name="Rectangle 153">
              <a:extLst>
                <a:ext uri="{FF2B5EF4-FFF2-40B4-BE49-F238E27FC236}">
                  <a16:creationId xmlns:a16="http://schemas.microsoft.com/office/drawing/2014/main" id="{3FB477E1-EAC2-4A48-B8C2-9FFC841667A7}"/>
                </a:ext>
              </a:extLst>
            </p:cNvPr>
            <p:cNvSpPr/>
            <p:nvPr/>
          </p:nvSpPr>
          <p:spPr bwMode="auto">
            <a:xfrm>
              <a:off x="4191216" y="4381145"/>
              <a:ext cx="684752" cy="1683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grpSp>
        <p:nvGrpSpPr>
          <p:cNvPr id="155" name="Group 499">
            <a:extLst>
              <a:ext uri="{FF2B5EF4-FFF2-40B4-BE49-F238E27FC236}">
                <a16:creationId xmlns:a16="http://schemas.microsoft.com/office/drawing/2014/main" id="{B0BC8631-51B2-4497-A46A-EF7C88296733}"/>
              </a:ext>
            </a:extLst>
          </p:cNvPr>
          <p:cNvGrpSpPr>
            <a:grpSpLocks/>
          </p:cNvGrpSpPr>
          <p:nvPr/>
        </p:nvGrpSpPr>
        <p:grpSpPr bwMode="auto">
          <a:xfrm>
            <a:off x="10364634" y="4853249"/>
            <a:ext cx="746892" cy="168275"/>
            <a:chOff x="1658658" y="4381145"/>
            <a:chExt cx="684752" cy="168350"/>
          </a:xfrm>
        </p:grpSpPr>
        <p:sp>
          <p:nvSpPr>
            <p:cNvPr id="156" name="Rectangle 155">
              <a:extLst>
                <a:ext uri="{FF2B5EF4-FFF2-40B4-BE49-F238E27FC236}">
                  <a16:creationId xmlns:a16="http://schemas.microsoft.com/office/drawing/2014/main" id="{AC2393E5-D6B7-40D2-984A-4185C78FA8CA}"/>
                </a:ext>
              </a:extLst>
            </p:cNvPr>
            <p:cNvSpPr/>
            <p:nvPr/>
          </p:nvSpPr>
          <p:spPr bwMode="auto">
            <a:xfrm>
              <a:off x="2258059" y="4381145"/>
              <a:ext cx="85351"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7" name="Rectangle 156">
              <a:extLst>
                <a:ext uri="{FF2B5EF4-FFF2-40B4-BE49-F238E27FC236}">
                  <a16:creationId xmlns:a16="http://schemas.microsoft.com/office/drawing/2014/main" id="{5A4404F8-4903-4A92-A2F1-A9F13E0DDE2F}"/>
                </a:ext>
              </a:extLst>
            </p:cNvPr>
            <p:cNvSpPr/>
            <p:nvPr/>
          </p:nvSpPr>
          <p:spPr bwMode="auto">
            <a:xfrm>
              <a:off x="1658658" y="4381145"/>
              <a:ext cx="85351"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58" name="Rectangle 157">
              <a:extLst>
                <a:ext uri="{FF2B5EF4-FFF2-40B4-BE49-F238E27FC236}">
                  <a16:creationId xmlns:a16="http://schemas.microsoft.com/office/drawing/2014/main" id="{05B0D5DD-D489-449F-9EAC-1868779DFCC5}"/>
                </a:ext>
              </a:extLst>
            </p:cNvPr>
            <p:cNvSpPr/>
            <p:nvPr/>
          </p:nvSpPr>
          <p:spPr bwMode="auto">
            <a:xfrm>
              <a:off x="1744009" y="4381145"/>
              <a:ext cx="85351"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59" name="Rectangle 158">
              <a:extLst>
                <a:ext uri="{FF2B5EF4-FFF2-40B4-BE49-F238E27FC236}">
                  <a16:creationId xmlns:a16="http://schemas.microsoft.com/office/drawing/2014/main" id="{7CFCC048-65E0-4876-ADDF-E2562785CD46}"/>
                </a:ext>
              </a:extLst>
            </p:cNvPr>
            <p:cNvSpPr/>
            <p:nvPr/>
          </p:nvSpPr>
          <p:spPr bwMode="auto">
            <a:xfrm>
              <a:off x="1827422" y="4381145"/>
              <a:ext cx="87291"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60" name="Rectangle 159">
              <a:extLst>
                <a:ext uri="{FF2B5EF4-FFF2-40B4-BE49-F238E27FC236}">
                  <a16:creationId xmlns:a16="http://schemas.microsoft.com/office/drawing/2014/main" id="{916A1B4E-5B2C-4FDB-A8C6-4323AD5CBDFE}"/>
                </a:ext>
              </a:extLst>
            </p:cNvPr>
            <p:cNvSpPr/>
            <p:nvPr/>
          </p:nvSpPr>
          <p:spPr bwMode="auto">
            <a:xfrm>
              <a:off x="1914712" y="4381145"/>
              <a:ext cx="85351"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61" name="Rectangle 160">
              <a:extLst>
                <a:ext uri="{FF2B5EF4-FFF2-40B4-BE49-F238E27FC236}">
                  <a16:creationId xmlns:a16="http://schemas.microsoft.com/office/drawing/2014/main" id="{1F1F4E7A-C211-4EE4-8A54-A004F79F38CC}"/>
                </a:ext>
              </a:extLst>
            </p:cNvPr>
            <p:cNvSpPr/>
            <p:nvPr/>
          </p:nvSpPr>
          <p:spPr bwMode="auto">
            <a:xfrm>
              <a:off x="2002004" y="4381145"/>
              <a:ext cx="85351"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62" name="Rectangle 161">
              <a:extLst>
                <a:ext uri="{FF2B5EF4-FFF2-40B4-BE49-F238E27FC236}">
                  <a16:creationId xmlns:a16="http://schemas.microsoft.com/office/drawing/2014/main" id="{DF195539-5C29-4572-B7DC-0C0AEFC258BC}"/>
                </a:ext>
              </a:extLst>
            </p:cNvPr>
            <p:cNvSpPr/>
            <p:nvPr/>
          </p:nvSpPr>
          <p:spPr bwMode="auto">
            <a:xfrm>
              <a:off x="2087356" y="4381145"/>
              <a:ext cx="85351"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3" name="Rectangle 162">
              <a:extLst>
                <a:ext uri="{FF2B5EF4-FFF2-40B4-BE49-F238E27FC236}">
                  <a16:creationId xmlns:a16="http://schemas.microsoft.com/office/drawing/2014/main" id="{EE51061B-F709-4EB6-8146-F9365DF60D40}"/>
                </a:ext>
              </a:extLst>
            </p:cNvPr>
            <p:cNvSpPr/>
            <p:nvPr/>
          </p:nvSpPr>
          <p:spPr bwMode="auto">
            <a:xfrm>
              <a:off x="2170767" y="4381145"/>
              <a:ext cx="87292"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4" name="Rectangle 163">
              <a:extLst>
                <a:ext uri="{FF2B5EF4-FFF2-40B4-BE49-F238E27FC236}">
                  <a16:creationId xmlns:a16="http://schemas.microsoft.com/office/drawing/2014/main" id="{C3C7F518-106C-4485-B1CF-459EFA885860}"/>
                </a:ext>
              </a:extLst>
            </p:cNvPr>
            <p:cNvSpPr/>
            <p:nvPr/>
          </p:nvSpPr>
          <p:spPr bwMode="auto">
            <a:xfrm>
              <a:off x="1658658" y="4381145"/>
              <a:ext cx="684752" cy="1683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grpSp>
        <p:nvGrpSpPr>
          <p:cNvPr id="165" name="Group 509">
            <a:extLst>
              <a:ext uri="{FF2B5EF4-FFF2-40B4-BE49-F238E27FC236}">
                <a16:creationId xmlns:a16="http://schemas.microsoft.com/office/drawing/2014/main" id="{20B2A278-DD74-41EE-AAE5-F9F440392AC8}"/>
              </a:ext>
            </a:extLst>
          </p:cNvPr>
          <p:cNvGrpSpPr>
            <a:grpSpLocks/>
          </p:cNvGrpSpPr>
          <p:nvPr/>
        </p:nvGrpSpPr>
        <p:grpSpPr bwMode="auto">
          <a:xfrm>
            <a:off x="9469635" y="4853249"/>
            <a:ext cx="746891" cy="168275"/>
            <a:chOff x="2456377" y="4381145"/>
            <a:chExt cx="684752" cy="168350"/>
          </a:xfrm>
        </p:grpSpPr>
        <p:sp>
          <p:nvSpPr>
            <p:cNvPr id="166" name="Rectangle 165">
              <a:extLst>
                <a:ext uri="{FF2B5EF4-FFF2-40B4-BE49-F238E27FC236}">
                  <a16:creationId xmlns:a16="http://schemas.microsoft.com/office/drawing/2014/main" id="{F95F2023-4C03-461C-A9DE-016D06132365}"/>
                </a:ext>
              </a:extLst>
            </p:cNvPr>
            <p:cNvSpPr/>
            <p:nvPr/>
          </p:nvSpPr>
          <p:spPr bwMode="auto">
            <a:xfrm>
              <a:off x="3055777" y="4381145"/>
              <a:ext cx="85352"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7" name="Rectangle 166">
              <a:extLst>
                <a:ext uri="{FF2B5EF4-FFF2-40B4-BE49-F238E27FC236}">
                  <a16:creationId xmlns:a16="http://schemas.microsoft.com/office/drawing/2014/main" id="{32523E83-254C-4BB6-A2F8-A02F3F567767}"/>
                </a:ext>
              </a:extLst>
            </p:cNvPr>
            <p:cNvSpPr/>
            <p:nvPr/>
          </p:nvSpPr>
          <p:spPr bwMode="auto">
            <a:xfrm>
              <a:off x="2456377" y="4381145"/>
              <a:ext cx="85352"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68" name="Rectangle 167">
              <a:extLst>
                <a:ext uri="{FF2B5EF4-FFF2-40B4-BE49-F238E27FC236}">
                  <a16:creationId xmlns:a16="http://schemas.microsoft.com/office/drawing/2014/main" id="{461826FA-A01E-4DB2-8F98-33258DD4AF7E}"/>
                </a:ext>
              </a:extLst>
            </p:cNvPr>
            <p:cNvSpPr/>
            <p:nvPr/>
          </p:nvSpPr>
          <p:spPr bwMode="auto">
            <a:xfrm>
              <a:off x="2541729" y="4381145"/>
              <a:ext cx="85352"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69" name="Rectangle 168">
              <a:extLst>
                <a:ext uri="{FF2B5EF4-FFF2-40B4-BE49-F238E27FC236}">
                  <a16:creationId xmlns:a16="http://schemas.microsoft.com/office/drawing/2014/main" id="{221DE154-1A65-4BCE-8CED-E8E7904E8063}"/>
                </a:ext>
              </a:extLst>
            </p:cNvPr>
            <p:cNvSpPr/>
            <p:nvPr/>
          </p:nvSpPr>
          <p:spPr bwMode="auto">
            <a:xfrm>
              <a:off x="2625140" y="4381145"/>
              <a:ext cx="87292"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70" name="Rectangle 169">
              <a:extLst>
                <a:ext uri="{FF2B5EF4-FFF2-40B4-BE49-F238E27FC236}">
                  <a16:creationId xmlns:a16="http://schemas.microsoft.com/office/drawing/2014/main" id="{0F86A37E-55E0-4DDE-B1DD-9D0E981F7928}"/>
                </a:ext>
              </a:extLst>
            </p:cNvPr>
            <p:cNvSpPr/>
            <p:nvPr/>
          </p:nvSpPr>
          <p:spPr bwMode="auto">
            <a:xfrm>
              <a:off x="2712432" y="4381145"/>
              <a:ext cx="85352"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71" name="Rectangle 170">
              <a:extLst>
                <a:ext uri="{FF2B5EF4-FFF2-40B4-BE49-F238E27FC236}">
                  <a16:creationId xmlns:a16="http://schemas.microsoft.com/office/drawing/2014/main" id="{658CB55F-2D32-40F3-81BF-CFDE28AD48D0}"/>
                </a:ext>
              </a:extLst>
            </p:cNvPr>
            <p:cNvSpPr/>
            <p:nvPr/>
          </p:nvSpPr>
          <p:spPr bwMode="auto">
            <a:xfrm>
              <a:off x="2799723" y="4381145"/>
              <a:ext cx="85352"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72" name="Rectangle 171">
              <a:extLst>
                <a:ext uri="{FF2B5EF4-FFF2-40B4-BE49-F238E27FC236}">
                  <a16:creationId xmlns:a16="http://schemas.microsoft.com/office/drawing/2014/main" id="{C577767F-E8B1-4CE8-BC85-08737763E1F3}"/>
                </a:ext>
              </a:extLst>
            </p:cNvPr>
            <p:cNvSpPr/>
            <p:nvPr/>
          </p:nvSpPr>
          <p:spPr bwMode="auto">
            <a:xfrm>
              <a:off x="2885074" y="4381145"/>
              <a:ext cx="85352"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3" name="Rectangle 172">
              <a:extLst>
                <a:ext uri="{FF2B5EF4-FFF2-40B4-BE49-F238E27FC236}">
                  <a16:creationId xmlns:a16="http://schemas.microsoft.com/office/drawing/2014/main" id="{65C9A309-F41C-4288-BB35-71E79E51A32D}"/>
                </a:ext>
              </a:extLst>
            </p:cNvPr>
            <p:cNvSpPr/>
            <p:nvPr/>
          </p:nvSpPr>
          <p:spPr bwMode="auto">
            <a:xfrm>
              <a:off x="2968487" y="4381145"/>
              <a:ext cx="87291"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4" name="Rectangle 173">
              <a:extLst>
                <a:ext uri="{FF2B5EF4-FFF2-40B4-BE49-F238E27FC236}">
                  <a16:creationId xmlns:a16="http://schemas.microsoft.com/office/drawing/2014/main" id="{244F7834-ECE5-426B-B898-CABD945D2FBD}"/>
                </a:ext>
              </a:extLst>
            </p:cNvPr>
            <p:cNvSpPr/>
            <p:nvPr/>
          </p:nvSpPr>
          <p:spPr bwMode="auto">
            <a:xfrm>
              <a:off x="2456377" y="4381145"/>
              <a:ext cx="684752" cy="1683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grpSp>
        <p:nvGrpSpPr>
          <p:cNvPr id="175" name="Group 519">
            <a:extLst>
              <a:ext uri="{FF2B5EF4-FFF2-40B4-BE49-F238E27FC236}">
                <a16:creationId xmlns:a16="http://schemas.microsoft.com/office/drawing/2014/main" id="{0AA7308D-C051-45B1-AE27-1974CDFF0680}"/>
              </a:ext>
            </a:extLst>
          </p:cNvPr>
          <p:cNvGrpSpPr>
            <a:grpSpLocks/>
          </p:cNvGrpSpPr>
          <p:nvPr/>
        </p:nvGrpSpPr>
        <p:grpSpPr bwMode="auto">
          <a:xfrm>
            <a:off x="8578865" y="4853249"/>
            <a:ext cx="746892" cy="168275"/>
            <a:chOff x="3290641" y="4381145"/>
            <a:chExt cx="684752" cy="168350"/>
          </a:xfrm>
        </p:grpSpPr>
        <p:sp>
          <p:nvSpPr>
            <p:cNvPr id="176" name="Rectangle 175">
              <a:extLst>
                <a:ext uri="{FF2B5EF4-FFF2-40B4-BE49-F238E27FC236}">
                  <a16:creationId xmlns:a16="http://schemas.microsoft.com/office/drawing/2014/main" id="{7E915539-5B87-452F-851B-62FB0B4D944E}"/>
                </a:ext>
              </a:extLst>
            </p:cNvPr>
            <p:cNvSpPr/>
            <p:nvPr/>
          </p:nvSpPr>
          <p:spPr bwMode="auto">
            <a:xfrm>
              <a:off x="3890042" y="4381145"/>
              <a:ext cx="85351"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7" name="Rectangle 176">
              <a:extLst>
                <a:ext uri="{FF2B5EF4-FFF2-40B4-BE49-F238E27FC236}">
                  <a16:creationId xmlns:a16="http://schemas.microsoft.com/office/drawing/2014/main" id="{DE8088F5-B23F-490D-91A9-2E5F9313364D}"/>
                </a:ext>
              </a:extLst>
            </p:cNvPr>
            <p:cNvSpPr/>
            <p:nvPr/>
          </p:nvSpPr>
          <p:spPr bwMode="auto">
            <a:xfrm>
              <a:off x="3290641" y="4381145"/>
              <a:ext cx="85351"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78" name="Rectangle 177">
              <a:extLst>
                <a:ext uri="{FF2B5EF4-FFF2-40B4-BE49-F238E27FC236}">
                  <a16:creationId xmlns:a16="http://schemas.microsoft.com/office/drawing/2014/main" id="{221758F5-3ADE-4B49-972E-C1EF4E466D8E}"/>
                </a:ext>
              </a:extLst>
            </p:cNvPr>
            <p:cNvSpPr/>
            <p:nvPr/>
          </p:nvSpPr>
          <p:spPr bwMode="auto">
            <a:xfrm>
              <a:off x="3375992" y="4381145"/>
              <a:ext cx="85351"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79" name="Rectangle 178">
              <a:extLst>
                <a:ext uri="{FF2B5EF4-FFF2-40B4-BE49-F238E27FC236}">
                  <a16:creationId xmlns:a16="http://schemas.microsoft.com/office/drawing/2014/main" id="{D83366F8-406F-43FE-9E12-BF2EBF7BFC1F}"/>
                </a:ext>
              </a:extLst>
            </p:cNvPr>
            <p:cNvSpPr/>
            <p:nvPr/>
          </p:nvSpPr>
          <p:spPr bwMode="auto">
            <a:xfrm>
              <a:off x="3459405" y="4381145"/>
              <a:ext cx="87291"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0" name="Rectangle 179">
              <a:extLst>
                <a:ext uri="{FF2B5EF4-FFF2-40B4-BE49-F238E27FC236}">
                  <a16:creationId xmlns:a16="http://schemas.microsoft.com/office/drawing/2014/main" id="{D6B011CB-0E1A-49E3-B878-3A65E4E02B67}"/>
                </a:ext>
              </a:extLst>
            </p:cNvPr>
            <p:cNvSpPr/>
            <p:nvPr/>
          </p:nvSpPr>
          <p:spPr bwMode="auto">
            <a:xfrm>
              <a:off x="3546695" y="4381145"/>
              <a:ext cx="85351"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1" name="Rectangle 180">
              <a:extLst>
                <a:ext uri="{FF2B5EF4-FFF2-40B4-BE49-F238E27FC236}">
                  <a16:creationId xmlns:a16="http://schemas.microsoft.com/office/drawing/2014/main" id="{72F9D63F-DA0F-4865-AF26-4A45837073C5}"/>
                </a:ext>
              </a:extLst>
            </p:cNvPr>
            <p:cNvSpPr/>
            <p:nvPr/>
          </p:nvSpPr>
          <p:spPr bwMode="auto">
            <a:xfrm>
              <a:off x="3633987" y="4381145"/>
              <a:ext cx="85351"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2" name="Rectangle 181">
              <a:extLst>
                <a:ext uri="{FF2B5EF4-FFF2-40B4-BE49-F238E27FC236}">
                  <a16:creationId xmlns:a16="http://schemas.microsoft.com/office/drawing/2014/main" id="{83D0C82D-0B4B-4D09-B60F-6AC0B25E648B}"/>
                </a:ext>
              </a:extLst>
            </p:cNvPr>
            <p:cNvSpPr/>
            <p:nvPr/>
          </p:nvSpPr>
          <p:spPr bwMode="auto">
            <a:xfrm>
              <a:off x="3719339" y="4381145"/>
              <a:ext cx="85351"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3" name="Rectangle 182">
              <a:extLst>
                <a:ext uri="{FF2B5EF4-FFF2-40B4-BE49-F238E27FC236}">
                  <a16:creationId xmlns:a16="http://schemas.microsoft.com/office/drawing/2014/main" id="{A0A7FADD-A2ED-4D8B-85E3-CB60C56ED159}"/>
                </a:ext>
              </a:extLst>
            </p:cNvPr>
            <p:cNvSpPr/>
            <p:nvPr/>
          </p:nvSpPr>
          <p:spPr bwMode="auto">
            <a:xfrm>
              <a:off x="3802750" y="4381145"/>
              <a:ext cx="87292"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4" name="Rectangle 183">
              <a:extLst>
                <a:ext uri="{FF2B5EF4-FFF2-40B4-BE49-F238E27FC236}">
                  <a16:creationId xmlns:a16="http://schemas.microsoft.com/office/drawing/2014/main" id="{93617C42-6BED-449E-BC76-30A828C2C7ED}"/>
                </a:ext>
              </a:extLst>
            </p:cNvPr>
            <p:cNvSpPr/>
            <p:nvPr/>
          </p:nvSpPr>
          <p:spPr bwMode="auto">
            <a:xfrm>
              <a:off x="3290641" y="4381145"/>
              <a:ext cx="684752" cy="1683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sp>
        <p:nvSpPr>
          <p:cNvPr id="185" name="TextBox 142">
            <a:extLst>
              <a:ext uri="{FF2B5EF4-FFF2-40B4-BE49-F238E27FC236}">
                <a16:creationId xmlns:a16="http://schemas.microsoft.com/office/drawing/2014/main" id="{53BE3F50-28B6-4D6F-B48D-5FDE0A11DC8C}"/>
              </a:ext>
            </a:extLst>
          </p:cNvPr>
          <p:cNvSpPr txBox="1">
            <a:spLocks noChangeArrowheads="1"/>
          </p:cNvSpPr>
          <p:nvPr/>
        </p:nvSpPr>
        <p:spPr bwMode="auto">
          <a:xfrm>
            <a:off x="11160190" y="4570673"/>
            <a:ext cx="1269504"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Bit [7:0]</a:t>
            </a:r>
          </a:p>
        </p:txBody>
      </p:sp>
      <p:sp>
        <p:nvSpPr>
          <p:cNvPr id="186" name="TextBox 142">
            <a:extLst>
              <a:ext uri="{FF2B5EF4-FFF2-40B4-BE49-F238E27FC236}">
                <a16:creationId xmlns:a16="http://schemas.microsoft.com/office/drawing/2014/main" id="{825844C5-3C25-4095-840E-1BF8573B928A}"/>
              </a:ext>
            </a:extLst>
          </p:cNvPr>
          <p:cNvSpPr txBox="1">
            <a:spLocks noChangeArrowheads="1"/>
          </p:cNvSpPr>
          <p:nvPr/>
        </p:nvSpPr>
        <p:spPr bwMode="auto">
          <a:xfrm>
            <a:off x="10235569" y="4570673"/>
            <a:ext cx="1271619"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Bit [15:8]</a:t>
            </a:r>
          </a:p>
        </p:txBody>
      </p:sp>
      <p:sp>
        <p:nvSpPr>
          <p:cNvPr id="187" name="TextBox 142">
            <a:extLst>
              <a:ext uri="{FF2B5EF4-FFF2-40B4-BE49-F238E27FC236}">
                <a16:creationId xmlns:a16="http://schemas.microsoft.com/office/drawing/2014/main" id="{C5E779E0-A3AE-4984-8E35-AA1765B10034}"/>
              </a:ext>
            </a:extLst>
          </p:cNvPr>
          <p:cNvSpPr txBox="1">
            <a:spLocks noChangeArrowheads="1"/>
          </p:cNvSpPr>
          <p:nvPr/>
        </p:nvSpPr>
        <p:spPr bwMode="auto">
          <a:xfrm>
            <a:off x="9355380" y="4570673"/>
            <a:ext cx="1271619"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Bit [23:16]</a:t>
            </a:r>
          </a:p>
        </p:txBody>
      </p:sp>
      <p:sp>
        <p:nvSpPr>
          <p:cNvPr id="188" name="TextBox 142">
            <a:extLst>
              <a:ext uri="{FF2B5EF4-FFF2-40B4-BE49-F238E27FC236}">
                <a16:creationId xmlns:a16="http://schemas.microsoft.com/office/drawing/2014/main" id="{90F562D4-DE67-4272-ABFC-10699B94EF94}"/>
              </a:ext>
            </a:extLst>
          </p:cNvPr>
          <p:cNvSpPr txBox="1">
            <a:spLocks noChangeArrowheads="1"/>
          </p:cNvSpPr>
          <p:nvPr/>
        </p:nvSpPr>
        <p:spPr bwMode="auto">
          <a:xfrm>
            <a:off x="8449800" y="4570673"/>
            <a:ext cx="1271619"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Bit [31:24]</a:t>
            </a:r>
          </a:p>
        </p:txBody>
      </p:sp>
      <p:grpSp>
        <p:nvGrpSpPr>
          <p:cNvPr id="189" name="Group 543">
            <a:extLst>
              <a:ext uri="{FF2B5EF4-FFF2-40B4-BE49-F238E27FC236}">
                <a16:creationId xmlns:a16="http://schemas.microsoft.com/office/drawing/2014/main" id="{7BAE042F-ABF0-474A-A7A5-D3EDD7148315}"/>
              </a:ext>
            </a:extLst>
          </p:cNvPr>
          <p:cNvGrpSpPr>
            <a:grpSpLocks/>
          </p:cNvGrpSpPr>
          <p:nvPr/>
        </p:nvGrpSpPr>
        <p:grpSpPr bwMode="auto">
          <a:xfrm>
            <a:off x="9611395" y="5412049"/>
            <a:ext cx="746892" cy="169863"/>
            <a:chOff x="1658658" y="4381145"/>
            <a:chExt cx="684752" cy="168350"/>
          </a:xfrm>
        </p:grpSpPr>
        <p:sp>
          <p:nvSpPr>
            <p:cNvPr id="190" name="Rectangle 189">
              <a:extLst>
                <a:ext uri="{FF2B5EF4-FFF2-40B4-BE49-F238E27FC236}">
                  <a16:creationId xmlns:a16="http://schemas.microsoft.com/office/drawing/2014/main" id="{539D6291-8EE0-44A4-B7C1-91EFEF2B60D9}"/>
                </a:ext>
              </a:extLst>
            </p:cNvPr>
            <p:cNvSpPr/>
            <p:nvPr/>
          </p:nvSpPr>
          <p:spPr bwMode="auto">
            <a:xfrm>
              <a:off x="2258059" y="4381145"/>
              <a:ext cx="85351" cy="168350"/>
            </a:xfrm>
            <a:prstGeom prst="rect">
              <a:avLst/>
            </a:prstGeom>
            <a:solidFill>
              <a:schemeClr val="bg1">
                <a:lumMod val="75000"/>
              </a:schemeClr>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1" name="Rectangle 190">
              <a:extLst>
                <a:ext uri="{FF2B5EF4-FFF2-40B4-BE49-F238E27FC236}">
                  <a16:creationId xmlns:a16="http://schemas.microsoft.com/office/drawing/2014/main" id="{686FF08C-2495-4BC5-A5E1-73C99490E755}"/>
                </a:ext>
              </a:extLst>
            </p:cNvPr>
            <p:cNvSpPr/>
            <p:nvPr/>
          </p:nvSpPr>
          <p:spPr bwMode="auto">
            <a:xfrm>
              <a:off x="1658658" y="4381145"/>
              <a:ext cx="85351" cy="168350"/>
            </a:xfrm>
            <a:prstGeom prst="rect">
              <a:avLst/>
            </a:prstGeom>
            <a:solidFill>
              <a:schemeClr val="bg1">
                <a:lumMod val="75000"/>
              </a:schemeClr>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92" name="Rectangle 191">
              <a:extLst>
                <a:ext uri="{FF2B5EF4-FFF2-40B4-BE49-F238E27FC236}">
                  <a16:creationId xmlns:a16="http://schemas.microsoft.com/office/drawing/2014/main" id="{8DABD939-119D-4889-A356-68799AAFF318}"/>
                </a:ext>
              </a:extLst>
            </p:cNvPr>
            <p:cNvSpPr/>
            <p:nvPr/>
          </p:nvSpPr>
          <p:spPr bwMode="auto">
            <a:xfrm>
              <a:off x="1744009" y="4381145"/>
              <a:ext cx="85351" cy="168350"/>
            </a:xfrm>
            <a:prstGeom prst="rect">
              <a:avLst/>
            </a:prstGeom>
            <a:solidFill>
              <a:schemeClr val="bg1">
                <a:lumMod val="75000"/>
              </a:schemeClr>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93" name="Rectangle 192">
              <a:extLst>
                <a:ext uri="{FF2B5EF4-FFF2-40B4-BE49-F238E27FC236}">
                  <a16:creationId xmlns:a16="http://schemas.microsoft.com/office/drawing/2014/main" id="{119898FD-0504-4C45-9209-595362DAA617}"/>
                </a:ext>
              </a:extLst>
            </p:cNvPr>
            <p:cNvSpPr/>
            <p:nvPr/>
          </p:nvSpPr>
          <p:spPr bwMode="auto">
            <a:xfrm>
              <a:off x="1827422" y="4381145"/>
              <a:ext cx="87291" cy="168350"/>
            </a:xfrm>
            <a:prstGeom prst="rect">
              <a:avLst/>
            </a:prstGeom>
            <a:solidFill>
              <a:schemeClr val="bg1">
                <a:lumMod val="75000"/>
              </a:schemeClr>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94" name="Rectangle 193">
              <a:extLst>
                <a:ext uri="{FF2B5EF4-FFF2-40B4-BE49-F238E27FC236}">
                  <a16:creationId xmlns:a16="http://schemas.microsoft.com/office/drawing/2014/main" id="{5682A12B-6380-4F24-A18B-7C2FB1E04403}"/>
                </a:ext>
              </a:extLst>
            </p:cNvPr>
            <p:cNvSpPr/>
            <p:nvPr/>
          </p:nvSpPr>
          <p:spPr bwMode="auto">
            <a:xfrm>
              <a:off x="1914712" y="4381145"/>
              <a:ext cx="85351" cy="168350"/>
            </a:xfrm>
            <a:prstGeom prst="rect">
              <a:avLst/>
            </a:prstGeom>
            <a:solidFill>
              <a:schemeClr val="bg1">
                <a:lumMod val="75000"/>
              </a:schemeClr>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95" name="Rectangle 194">
              <a:extLst>
                <a:ext uri="{FF2B5EF4-FFF2-40B4-BE49-F238E27FC236}">
                  <a16:creationId xmlns:a16="http://schemas.microsoft.com/office/drawing/2014/main" id="{D1B52C88-79EF-4843-AA02-B2020A0E7D20}"/>
                </a:ext>
              </a:extLst>
            </p:cNvPr>
            <p:cNvSpPr/>
            <p:nvPr/>
          </p:nvSpPr>
          <p:spPr bwMode="auto">
            <a:xfrm>
              <a:off x="2002004" y="4381145"/>
              <a:ext cx="85351" cy="168350"/>
            </a:xfrm>
            <a:prstGeom prst="rect">
              <a:avLst/>
            </a:prstGeom>
            <a:solidFill>
              <a:schemeClr val="bg1">
                <a:lumMod val="75000"/>
              </a:schemeClr>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96" name="Rectangle 195">
              <a:extLst>
                <a:ext uri="{FF2B5EF4-FFF2-40B4-BE49-F238E27FC236}">
                  <a16:creationId xmlns:a16="http://schemas.microsoft.com/office/drawing/2014/main" id="{46160D79-F833-4A27-8DEF-869CCBEED1A7}"/>
                </a:ext>
              </a:extLst>
            </p:cNvPr>
            <p:cNvSpPr/>
            <p:nvPr/>
          </p:nvSpPr>
          <p:spPr bwMode="auto">
            <a:xfrm>
              <a:off x="2087356" y="4381145"/>
              <a:ext cx="85351" cy="168350"/>
            </a:xfrm>
            <a:prstGeom prst="rect">
              <a:avLst/>
            </a:prstGeom>
            <a:solidFill>
              <a:schemeClr val="bg1">
                <a:lumMod val="75000"/>
              </a:schemeClr>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7" name="Rectangle 196">
              <a:extLst>
                <a:ext uri="{FF2B5EF4-FFF2-40B4-BE49-F238E27FC236}">
                  <a16:creationId xmlns:a16="http://schemas.microsoft.com/office/drawing/2014/main" id="{F3CADE89-D106-4DC3-AA14-AAD06FDAAAFD}"/>
                </a:ext>
              </a:extLst>
            </p:cNvPr>
            <p:cNvSpPr/>
            <p:nvPr/>
          </p:nvSpPr>
          <p:spPr bwMode="auto">
            <a:xfrm>
              <a:off x="2170767" y="4381145"/>
              <a:ext cx="87292" cy="168350"/>
            </a:xfrm>
            <a:prstGeom prst="rect">
              <a:avLst/>
            </a:prstGeom>
            <a:solidFill>
              <a:schemeClr val="bg1">
                <a:lumMod val="75000"/>
              </a:schemeClr>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cxnSp>
        <p:nvCxnSpPr>
          <p:cNvPr id="198" name="Straight Arrow Connector 197">
            <a:extLst>
              <a:ext uri="{FF2B5EF4-FFF2-40B4-BE49-F238E27FC236}">
                <a16:creationId xmlns:a16="http://schemas.microsoft.com/office/drawing/2014/main" id="{C0B5032D-36B6-4253-A5BF-8FDDBD88EFC2}"/>
              </a:ext>
            </a:extLst>
          </p:cNvPr>
          <p:cNvCxnSpPr/>
          <p:nvPr/>
        </p:nvCxnSpPr>
        <p:spPr bwMode="auto">
          <a:xfrm>
            <a:off x="10756066" y="5021524"/>
            <a:ext cx="892884" cy="390525"/>
          </a:xfrm>
          <a:prstGeom prst="straightConnector1">
            <a:avLst/>
          </a:prstGeom>
          <a:noFill/>
          <a:ln w="19050" cap="flat" cmpd="sng" algn="ctr">
            <a:solidFill>
              <a:schemeClr val="tx1">
                <a:lumMod val="50000"/>
                <a:lumOff val="50000"/>
              </a:schemeClr>
            </a:solidFill>
            <a:prstDash val="solid"/>
            <a:round/>
            <a:headEnd type="none" w="med" len="med"/>
            <a:tailEnd type="triangle"/>
          </a:ln>
          <a:effectLst/>
        </p:spPr>
      </p:cxnSp>
      <p:cxnSp>
        <p:nvCxnSpPr>
          <p:cNvPr id="199" name="Straight Arrow Connector 198">
            <a:extLst>
              <a:ext uri="{FF2B5EF4-FFF2-40B4-BE49-F238E27FC236}">
                <a16:creationId xmlns:a16="http://schemas.microsoft.com/office/drawing/2014/main" id="{F4E4C53B-4386-45B2-A8B6-2B5CA6AD9E0E}"/>
              </a:ext>
            </a:extLst>
          </p:cNvPr>
          <p:cNvCxnSpPr/>
          <p:nvPr/>
        </p:nvCxnSpPr>
        <p:spPr bwMode="auto">
          <a:xfrm flipH="1">
            <a:off x="10753950" y="5021524"/>
            <a:ext cx="892884" cy="390525"/>
          </a:xfrm>
          <a:prstGeom prst="straightConnector1">
            <a:avLst/>
          </a:prstGeom>
          <a:noFill/>
          <a:ln w="19050" cap="flat" cmpd="sng" algn="ctr">
            <a:solidFill>
              <a:schemeClr val="tx1">
                <a:lumMod val="50000"/>
                <a:lumOff val="50000"/>
              </a:schemeClr>
            </a:solidFill>
            <a:prstDash val="solid"/>
            <a:round/>
            <a:headEnd type="none" w="med" len="med"/>
            <a:tailEnd type="triangle"/>
          </a:ln>
          <a:effectLst/>
        </p:spPr>
      </p:cxnSp>
      <p:sp>
        <p:nvSpPr>
          <p:cNvPr id="200" name="TextBox 142">
            <a:extLst>
              <a:ext uri="{FF2B5EF4-FFF2-40B4-BE49-F238E27FC236}">
                <a16:creationId xmlns:a16="http://schemas.microsoft.com/office/drawing/2014/main" id="{15F753B0-F9C3-40A2-B591-EE572AF8A4A3}"/>
              </a:ext>
            </a:extLst>
          </p:cNvPr>
          <p:cNvSpPr txBox="1">
            <a:spLocks noChangeArrowheads="1"/>
          </p:cNvSpPr>
          <p:nvPr/>
        </p:nvSpPr>
        <p:spPr bwMode="auto">
          <a:xfrm>
            <a:off x="9186112" y="5807337"/>
            <a:ext cx="240994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REVSH operation </a:t>
            </a:r>
          </a:p>
        </p:txBody>
      </p:sp>
      <p:sp>
        <p:nvSpPr>
          <p:cNvPr id="201" name="Rectangle 200">
            <a:extLst>
              <a:ext uri="{FF2B5EF4-FFF2-40B4-BE49-F238E27FC236}">
                <a16:creationId xmlns:a16="http://schemas.microsoft.com/office/drawing/2014/main" id="{7B020D06-929E-4D0C-A54B-7914F58E2BEA}"/>
              </a:ext>
            </a:extLst>
          </p:cNvPr>
          <p:cNvSpPr/>
          <p:nvPr/>
        </p:nvSpPr>
        <p:spPr bwMode="auto">
          <a:xfrm>
            <a:off x="9516184" y="5412049"/>
            <a:ext cx="95212" cy="169863"/>
          </a:xfrm>
          <a:prstGeom prst="rect">
            <a:avLst/>
          </a:prstGeom>
          <a:solidFill>
            <a:schemeClr val="bg1">
              <a:lumMod val="75000"/>
            </a:schemeClr>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2" name="Rectangle 201">
            <a:extLst>
              <a:ext uri="{FF2B5EF4-FFF2-40B4-BE49-F238E27FC236}">
                <a16:creationId xmlns:a16="http://schemas.microsoft.com/office/drawing/2014/main" id="{28081205-9104-41B3-976A-5F13F412A9FE}"/>
              </a:ext>
            </a:extLst>
          </p:cNvPr>
          <p:cNvSpPr/>
          <p:nvPr/>
        </p:nvSpPr>
        <p:spPr bwMode="auto">
          <a:xfrm>
            <a:off x="8862388" y="5412049"/>
            <a:ext cx="93097" cy="169863"/>
          </a:xfrm>
          <a:prstGeom prst="rect">
            <a:avLst/>
          </a:prstGeom>
          <a:solidFill>
            <a:schemeClr val="bg1">
              <a:lumMod val="75000"/>
            </a:schemeClr>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03" name="Rectangle 202">
            <a:extLst>
              <a:ext uri="{FF2B5EF4-FFF2-40B4-BE49-F238E27FC236}">
                <a16:creationId xmlns:a16="http://schemas.microsoft.com/office/drawing/2014/main" id="{75633C9E-CDE0-4750-9A89-CE062BE05E8F}"/>
              </a:ext>
            </a:extLst>
          </p:cNvPr>
          <p:cNvSpPr/>
          <p:nvPr/>
        </p:nvSpPr>
        <p:spPr bwMode="auto">
          <a:xfrm>
            <a:off x="8955485" y="5412049"/>
            <a:ext cx="95213" cy="169863"/>
          </a:xfrm>
          <a:prstGeom prst="rect">
            <a:avLst/>
          </a:prstGeom>
          <a:solidFill>
            <a:schemeClr val="bg1">
              <a:lumMod val="75000"/>
            </a:schemeClr>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04" name="Rectangle 203">
            <a:extLst>
              <a:ext uri="{FF2B5EF4-FFF2-40B4-BE49-F238E27FC236}">
                <a16:creationId xmlns:a16="http://schemas.microsoft.com/office/drawing/2014/main" id="{D4AA1591-CBD5-42F5-B0EF-0B12561A3DDE}"/>
              </a:ext>
            </a:extLst>
          </p:cNvPr>
          <p:cNvSpPr/>
          <p:nvPr/>
        </p:nvSpPr>
        <p:spPr bwMode="auto">
          <a:xfrm>
            <a:off x="9048582" y="5412049"/>
            <a:ext cx="93097" cy="169863"/>
          </a:xfrm>
          <a:prstGeom prst="rect">
            <a:avLst/>
          </a:prstGeom>
          <a:solidFill>
            <a:schemeClr val="bg1">
              <a:lumMod val="75000"/>
            </a:schemeClr>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05" name="Rectangle 204">
            <a:extLst>
              <a:ext uri="{FF2B5EF4-FFF2-40B4-BE49-F238E27FC236}">
                <a16:creationId xmlns:a16="http://schemas.microsoft.com/office/drawing/2014/main" id="{2531ED82-C8FE-4107-B408-244AD827E29A}"/>
              </a:ext>
            </a:extLst>
          </p:cNvPr>
          <p:cNvSpPr/>
          <p:nvPr/>
        </p:nvSpPr>
        <p:spPr bwMode="auto">
          <a:xfrm>
            <a:off x="9141679" y="5412049"/>
            <a:ext cx="95213" cy="169863"/>
          </a:xfrm>
          <a:prstGeom prst="rect">
            <a:avLst/>
          </a:prstGeom>
          <a:solidFill>
            <a:schemeClr val="bg1">
              <a:lumMod val="75000"/>
            </a:schemeClr>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06" name="Rectangle 205">
            <a:extLst>
              <a:ext uri="{FF2B5EF4-FFF2-40B4-BE49-F238E27FC236}">
                <a16:creationId xmlns:a16="http://schemas.microsoft.com/office/drawing/2014/main" id="{705F9695-E31A-4DE2-8189-2E5C1C4BBB2A}"/>
              </a:ext>
            </a:extLst>
          </p:cNvPr>
          <p:cNvSpPr/>
          <p:nvPr/>
        </p:nvSpPr>
        <p:spPr bwMode="auto">
          <a:xfrm>
            <a:off x="9236893" y="5412049"/>
            <a:ext cx="95212" cy="169863"/>
          </a:xfrm>
          <a:prstGeom prst="rect">
            <a:avLst/>
          </a:prstGeom>
          <a:solidFill>
            <a:schemeClr val="bg1">
              <a:lumMod val="75000"/>
            </a:schemeClr>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07" name="Rectangle 206">
            <a:extLst>
              <a:ext uri="{FF2B5EF4-FFF2-40B4-BE49-F238E27FC236}">
                <a16:creationId xmlns:a16="http://schemas.microsoft.com/office/drawing/2014/main" id="{FD106EE8-1652-4689-8954-D066D29701D4}"/>
              </a:ext>
            </a:extLst>
          </p:cNvPr>
          <p:cNvSpPr/>
          <p:nvPr/>
        </p:nvSpPr>
        <p:spPr bwMode="auto">
          <a:xfrm>
            <a:off x="9332104" y="5412049"/>
            <a:ext cx="93097" cy="169863"/>
          </a:xfrm>
          <a:prstGeom prst="rect">
            <a:avLst/>
          </a:prstGeom>
          <a:solidFill>
            <a:schemeClr val="bg1">
              <a:lumMod val="75000"/>
            </a:schemeClr>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8" name="Rectangle 207">
            <a:extLst>
              <a:ext uri="{FF2B5EF4-FFF2-40B4-BE49-F238E27FC236}">
                <a16:creationId xmlns:a16="http://schemas.microsoft.com/office/drawing/2014/main" id="{B86E7235-1AD3-4DAD-BF1D-63D5BAFC683F}"/>
              </a:ext>
            </a:extLst>
          </p:cNvPr>
          <p:cNvSpPr/>
          <p:nvPr/>
        </p:nvSpPr>
        <p:spPr bwMode="auto">
          <a:xfrm>
            <a:off x="9423086" y="5412049"/>
            <a:ext cx="93097" cy="169863"/>
          </a:xfrm>
          <a:prstGeom prst="rect">
            <a:avLst/>
          </a:prstGeom>
          <a:solidFill>
            <a:schemeClr val="bg1">
              <a:lumMod val="75000"/>
            </a:schemeClr>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9" name="Rectangle 208">
            <a:extLst>
              <a:ext uri="{FF2B5EF4-FFF2-40B4-BE49-F238E27FC236}">
                <a16:creationId xmlns:a16="http://schemas.microsoft.com/office/drawing/2014/main" id="{109C6BEF-4A7C-408A-9BCE-11AF715D2E42}"/>
              </a:ext>
            </a:extLst>
          </p:cNvPr>
          <p:cNvSpPr/>
          <p:nvPr/>
        </p:nvSpPr>
        <p:spPr bwMode="auto">
          <a:xfrm>
            <a:off x="8862389" y="5412049"/>
            <a:ext cx="1502246" cy="169863"/>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nvGrpSpPr>
          <p:cNvPr id="210" name="Group 588">
            <a:extLst>
              <a:ext uri="{FF2B5EF4-FFF2-40B4-BE49-F238E27FC236}">
                <a16:creationId xmlns:a16="http://schemas.microsoft.com/office/drawing/2014/main" id="{F659A97A-77D7-42CD-B238-E5E353641E9B}"/>
              </a:ext>
            </a:extLst>
          </p:cNvPr>
          <p:cNvGrpSpPr>
            <a:grpSpLocks/>
          </p:cNvGrpSpPr>
          <p:nvPr/>
        </p:nvGrpSpPr>
        <p:grpSpPr bwMode="auto">
          <a:xfrm>
            <a:off x="10360403" y="5412049"/>
            <a:ext cx="749007" cy="169863"/>
            <a:chOff x="4191216" y="4381145"/>
            <a:chExt cx="684752" cy="168350"/>
          </a:xfrm>
        </p:grpSpPr>
        <p:sp>
          <p:nvSpPr>
            <p:cNvPr id="211" name="Rectangle 210">
              <a:extLst>
                <a:ext uri="{FF2B5EF4-FFF2-40B4-BE49-F238E27FC236}">
                  <a16:creationId xmlns:a16="http://schemas.microsoft.com/office/drawing/2014/main" id="{4FD7582C-E1E3-4893-BA31-F5D54C998BD5}"/>
                </a:ext>
              </a:extLst>
            </p:cNvPr>
            <p:cNvSpPr/>
            <p:nvPr/>
          </p:nvSpPr>
          <p:spPr bwMode="auto">
            <a:xfrm>
              <a:off x="4790858" y="4381145"/>
              <a:ext cx="85110"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2" name="Rectangle 211">
              <a:extLst>
                <a:ext uri="{FF2B5EF4-FFF2-40B4-BE49-F238E27FC236}">
                  <a16:creationId xmlns:a16="http://schemas.microsoft.com/office/drawing/2014/main" id="{329A5B09-A6D6-488D-83A9-50C078C65C79}"/>
                </a:ext>
              </a:extLst>
            </p:cNvPr>
            <p:cNvSpPr/>
            <p:nvPr/>
          </p:nvSpPr>
          <p:spPr bwMode="auto">
            <a:xfrm>
              <a:off x="4191216" y="4381145"/>
              <a:ext cx="85110"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13" name="Rectangle 212">
              <a:extLst>
                <a:ext uri="{FF2B5EF4-FFF2-40B4-BE49-F238E27FC236}">
                  <a16:creationId xmlns:a16="http://schemas.microsoft.com/office/drawing/2014/main" id="{F5E59A8F-5081-436C-89FA-CBD171F646AB}"/>
                </a:ext>
              </a:extLst>
            </p:cNvPr>
            <p:cNvSpPr/>
            <p:nvPr/>
          </p:nvSpPr>
          <p:spPr bwMode="auto">
            <a:xfrm>
              <a:off x="4276326" y="4381145"/>
              <a:ext cx="87045"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14" name="Rectangle 213">
              <a:extLst>
                <a:ext uri="{FF2B5EF4-FFF2-40B4-BE49-F238E27FC236}">
                  <a16:creationId xmlns:a16="http://schemas.microsoft.com/office/drawing/2014/main" id="{A1B5B756-AE9A-425C-8ED7-75CAB86C0B16}"/>
                </a:ext>
              </a:extLst>
            </p:cNvPr>
            <p:cNvSpPr/>
            <p:nvPr/>
          </p:nvSpPr>
          <p:spPr bwMode="auto">
            <a:xfrm>
              <a:off x="4361437" y="4381145"/>
              <a:ext cx="85110"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15" name="Rectangle 214">
              <a:extLst>
                <a:ext uri="{FF2B5EF4-FFF2-40B4-BE49-F238E27FC236}">
                  <a16:creationId xmlns:a16="http://schemas.microsoft.com/office/drawing/2014/main" id="{F8D609C8-70FA-47A7-A409-1C73D235E73F}"/>
                </a:ext>
              </a:extLst>
            </p:cNvPr>
            <p:cNvSpPr/>
            <p:nvPr/>
          </p:nvSpPr>
          <p:spPr bwMode="auto">
            <a:xfrm>
              <a:off x="4446547" y="4381145"/>
              <a:ext cx="85110"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16" name="Rectangle 215">
              <a:extLst>
                <a:ext uri="{FF2B5EF4-FFF2-40B4-BE49-F238E27FC236}">
                  <a16:creationId xmlns:a16="http://schemas.microsoft.com/office/drawing/2014/main" id="{3EC8187E-39F1-4B9F-BAE5-230902027882}"/>
                </a:ext>
              </a:extLst>
            </p:cNvPr>
            <p:cNvSpPr/>
            <p:nvPr/>
          </p:nvSpPr>
          <p:spPr bwMode="auto">
            <a:xfrm>
              <a:off x="4533593" y="4381145"/>
              <a:ext cx="87044"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17" name="Rectangle 216">
              <a:extLst>
                <a:ext uri="{FF2B5EF4-FFF2-40B4-BE49-F238E27FC236}">
                  <a16:creationId xmlns:a16="http://schemas.microsoft.com/office/drawing/2014/main" id="{C86A1FE4-FE71-490E-9B9E-20215579ADD8}"/>
                </a:ext>
              </a:extLst>
            </p:cNvPr>
            <p:cNvSpPr/>
            <p:nvPr/>
          </p:nvSpPr>
          <p:spPr bwMode="auto">
            <a:xfrm>
              <a:off x="4620637" y="4381145"/>
              <a:ext cx="85110"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8" name="Rectangle 217">
              <a:extLst>
                <a:ext uri="{FF2B5EF4-FFF2-40B4-BE49-F238E27FC236}">
                  <a16:creationId xmlns:a16="http://schemas.microsoft.com/office/drawing/2014/main" id="{0B4FFE39-A935-4A88-BC7D-8BF493B56932}"/>
                </a:ext>
              </a:extLst>
            </p:cNvPr>
            <p:cNvSpPr/>
            <p:nvPr/>
          </p:nvSpPr>
          <p:spPr bwMode="auto">
            <a:xfrm>
              <a:off x="4703813" y="4381145"/>
              <a:ext cx="87044"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9" name="Rectangle 218">
              <a:extLst>
                <a:ext uri="{FF2B5EF4-FFF2-40B4-BE49-F238E27FC236}">
                  <a16:creationId xmlns:a16="http://schemas.microsoft.com/office/drawing/2014/main" id="{3C821BAE-0AF2-4E45-B408-5C6B47D84A87}"/>
                </a:ext>
              </a:extLst>
            </p:cNvPr>
            <p:cNvSpPr/>
            <p:nvPr/>
          </p:nvSpPr>
          <p:spPr bwMode="auto">
            <a:xfrm>
              <a:off x="4191216" y="4381145"/>
              <a:ext cx="684752" cy="1683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grpSp>
        <p:nvGrpSpPr>
          <p:cNvPr id="220" name="Group 598">
            <a:extLst>
              <a:ext uri="{FF2B5EF4-FFF2-40B4-BE49-F238E27FC236}">
                <a16:creationId xmlns:a16="http://schemas.microsoft.com/office/drawing/2014/main" id="{601D5E1C-8D3E-4BF7-9FD5-A2BBB098B07E}"/>
              </a:ext>
            </a:extLst>
          </p:cNvPr>
          <p:cNvGrpSpPr>
            <a:grpSpLocks/>
          </p:cNvGrpSpPr>
          <p:nvPr/>
        </p:nvGrpSpPr>
        <p:grpSpPr bwMode="auto">
          <a:xfrm>
            <a:off x="11242709" y="5412049"/>
            <a:ext cx="749007" cy="169863"/>
            <a:chOff x="1658658" y="4381145"/>
            <a:chExt cx="684752" cy="168350"/>
          </a:xfrm>
        </p:grpSpPr>
        <p:sp>
          <p:nvSpPr>
            <p:cNvPr id="221" name="Rectangle 220">
              <a:extLst>
                <a:ext uri="{FF2B5EF4-FFF2-40B4-BE49-F238E27FC236}">
                  <a16:creationId xmlns:a16="http://schemas.microsoft.com/office/drawing/2014/main" id="{74F4FC11-5D62-4D51-A253-809DD224AE29}"/>
                </a:ext>
              </a:extLst>
            </p:cNvPr>
            <p:cNvSpPr/>
            <p:nvPr/>
          </p:nvSpPr>
          <p:spPr bwMode="auto">
            <a:xfrm>
              <a:off x="2258300" y="4381145"/>
              <a:ext cx="85110"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2" name="Rectangle 221">
              <a:extLst>
                <a:ext uri="{FF2B5EF4-FFF2-40B4-BE49-F238E27FC236}">
                  <a16:creationId xmlns:a16="http://schemas.microsoft.com/office/drawing/2014/main" id="{7717F1FC-9608-4138-BD27-C990A61B6A3F}"/>
                </a:ext>
              </a:extLst>
            </p:cNvPr>
            <p:cNvSpPr/>
            <p:nvPr/>
          </p:nvSpPr>
          <p:spPr bwMode="auto">
            <a:xfrm>
              <a:off x="1658658" y="4381145"/>
              <a:ext cx="85110"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23" name="Rectangle 222">
              <a:extLst>
                <a:ext uri="{FF2B5EF4-FFF2-40B4-BE49-F238E27FC236}">
                  <a16:creationId xmlns:a16="http://schemas.microsoft.com/office/drawing/2014/main" id="{076C3E08-11DC-490B-96D3-C8D2AF03D4CC}"/>
                </a:ext>
              </a:extLst>
            </p:cNvPr>
            <p:cNvSpPr/>
            <p:nvPr/>
          </p:nvSpPr>
          <p:spPr bwMode="auto">
            <a:xfrm>
              <a:off x="1743768" y="4381145"/>
              <a:ext cx="87044"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24" name="Rectangle 223">
              <a:extLst>
                <a:ext uri="{FF2B5EF4-FFF2-40B4-BE49-F238E27FC236}">
                  <a16:creationId xmlns:a16="http://schemas.microsoft.com/office/drawing/2014/main" id="{9A77E1F6-576A-45C7-AA88-488174F5390F}"/>
                </a:ext>
              </a:extLst>
            </p:cNvPr>
            <p:cNvSpPr/>
            <p:nvPr/>
          </p:nvSpPr>
          <p:spPr bwMode="auto">
            <a:xfrm>
              <a:off x="1828879" y="4381145"/>
              <a:ext cx="85110"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25" name="Rectangle 224">
              <a:extLst>
                <a:ext uri="{FF2B5EF4-FFF2-40B4-BE49-F238E27FC236}">
                  <a16:creationId xmlns:a16="http://schemas.microsoft.com/office/drawing/2014/main" id="{9FDE535C-09B5-482C-B44B-6650510B1BEC}"/>
                </a:ext>
              </a:extLst>
            </p:cNvPr>
            <p:cNvSpPr/>
            <p:nvPr/>
          </p:nvSpPr>
          <p:spPr bwMode="auto">
            <a:xfrm>
              <a:off x="1913989" y="4381145"/>
              <a:ext cx="85110"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26" name="Rectangle 225">
              <a:extLst>
                <a:ext uri="{FF2B5EF4-FFF2-40B4-BE49-F238E27FC236}">
                  <a16:creationId xmlns:a16="http://schemas.microsoft.com/office/drawing/2014/main" id="{7CCD3938-91F2-4D93-980B-635ACBC6C02B}"/>
                </a:ext>
              </a:extLst>
            </p:cNvPr>
            <p:cNvSpPr/>
            <p:nvPr/>
          </p:nvSpPr>
          <p:spPr bwMode="auto">
            <a:xfrm>
              <a:off x="2001033" y="4381145"/>
              <a:ext cx="87045"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27" name="Rectangle 226">
              <a:extLst>
                <a:ext uri="{FF2B5EF4-FFF2-40B4-BE49-F238E27FC236}">
                  <a16:creationId xmlns:a16="http://schemas.microsoft.com/office/drawing/2014/main" id="{696E6B15-B07F-4F94-8D05-BECAD96B1630}"/>
                </a:ext>
              </a:extLst>
            </p:cNvPr>
            <p:cNvSpPr/>
            <p:nvPr/>
          </p:nvSpPr>
          <p:spPr bwMode="auto">
            <a:xfrm>
              <a:off x="2088079" y="4381145"/>
              <a:ext cx="85110"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8" name="Rectangle 227">
              <a:extLst>
                <a:ext uri="{FF2B5EF4-FFF2-40B4-BE49-F238E27FC236}">
                  <a16:creationId xmlns:a16="http://schemas.microsoft.com/office/drawing/2014/main" id="{F40E855A-37AC-4656-921B-F5E26022FC1D}"/>
                </a:ext>
              </a:extLst>
            </p:cNvPr>
            <p:cNvSpPr/>
            <p:nvPr/>
          </p:nvSpPr>
          <p:spPr bwMode="auto">
            <a:xfrm>
              <a:off x="2171254" y="4381145"/>
              <a:ext cx="87045"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9" name="Rectangle 228">
              <a:extLst>
                <a:ext uri="{FF2B5EF4-FFF2-40B4-BE49-F238E27FC236}">
                  <a16:creationId xmlns:a16="http://schemas.microsoft.com/office/drawing/2014/main" id="{24E5FF7B-D5F9-42B9-B0B2-46F308E6A6AF}"/>
                </a:ext>
              </a:extLst>
            </p:cNvPr>
            <p:cNvSpPr/>
            <p:nvPr/>
          </p:nvSpPr>
          <p:spPr bwMode="auto">
            <a:xfrm>
              <a:off x="1658658" y="4381145"/>
              <a:ext cx="684752" cy="1683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grpSp>
        <p:nvGrpSpPr>
          <p:cNvPr id="230" name="Group 608">
            <a:extLst>
              <a:ext uri="{FF2B5EF4-FFF2-40B4-BE49-F238E27FC236}">
                <a16:creationId xmlns:a16="http://schemas.microsoft.com/office/drawing/2014/main" id="{5AC5DA32-37F5-4AD3-9DB9-F093DB02E462}"/>
              </a:ext>
            </a:extLst>
          </p:cNvPr>
          <p:cNvGrpSpPr>
            <a:grpSpLocks/>
          </p:cNvGrpSpPr>
          <p:nvPr/>
        </p:nvGrpSpPr>
        <p:grpSpPr bwMode="auto">
          <a:xfrm>
            <a:off x="6323380" y="5418399"/>
            <a:ext cx="746892" cy="169863"/>
            <a:chOff x="4191216" y="4381145"/>
            <a:chExt cx="684752" cy="168350"/>
          </a:xfrm>
        </p:grpSpPr>
        <p:sp>
          <p:nvSpPr>
            <p:cNvPr id="231" name="Rectangle 230">
              <a:extLst>
                <a:ext uri="{FF2B5EF4-FFF2-40B4-BE49-F238E27FC236}">
                  <a16:creationId xmlns:a16="http://schemas.microsoft.com/office/drawing/2014/main" id="{D6253504-6F73-4250-98CD-815376C0258B}"/>
                </a:ext>
              </a:extLst>
            </p:cNvPr>
            <p:cNvSpPr/>
            <p:nvPr/>
          </p:nvSpPr>
          <p:spPr bwMode="auto">
            <a:xfrm>
              <a:off x="4790617" y="4381145"/>
              <a:ext cx="85351"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2" name="Rectangle 231">
              <a:extLst>
                <a:ext uri="{FF2B5EF4-FFF2-40B4-BE49-F238E27FC236}">
                  <a16:creationId xmlns:a16="http://schemas.microsoft.com/office/drawing/2014/main" id="{78EDED0B-F54E-4EA2-87ED-349D643649DF}"/>
                </a:ext>
              </a:extLst>
            </p:cNvPr>
            <p:cNvSpPr/>
            <p:nvPr/>
          </p:nvSpPr>
          <p:spPr bwMode="auto">
            <a:xfrm>
              <a:off x="4191216" y="4381145"/>
              <a:ext cx="85351"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33" name="Rectangle 232">
              <a:extLst>
                <a:ext uri="{FF2B5EF4-FFF2-40B4-BE49-F238E27FC236}">
                  <a16:creationId xmlns:a16="http://schemas.microsoft.com/office/drawing/2014/main" id="{AF30B626-1C46-4C0F-9813-D1955EDA3B5A}"/>
                </a:ext>
              </a:extLst>
            </p:cNvPr>
            <p:cNvSpPr/>
            <p:nvPr/>
          </p:nvSpPr>
          <p:spPr bwMode="auto">
            <a:xfrm>
              <a:off x="4276567" y="4381145"/>
              <a:ext cx="85351"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34" name="Rectangle 233">
              <a:extLst>
                <a:ext uri="{FF2B5EF4-FFF2-40B4-BE49-F238E27FC236}">
                  <a16:creationId xmlns:a16="http://schemas.microsoft.com/office/drawing/2014/main" id="{C70F2F6D-2C8F-4C38-BA38-6BB3F2E06E05}"/>
                </a:ext>
              </a:extLst>
            </p:cNvPr>
            <p:cNvSpPr/>
            <p:nvPr/>
          </p:nvSpPr>
          <p:spPr bwMode="auto">
            <a:xfrm>
              <a:off x="4359980" y="4381145"/>
              <a:ext cx="87291"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35" name="Rectangle 234">
              <a:extLst>
                <a:ext uri="{FF2B5EF4-FFF2-40B4-BE49-F238E27FC236}">
                  <a16:creationId xmlns:a16="http://schemas.microsoft.com/office/drawing/2014/main" id="{64AAEA43-94DF-40D3-BD00-13E137997112}"/>
                </a:ext>
              </a:extLst>
            </p:cNvPr>
            <p:cNvSpPr/>
            <p:nvPr/>
          </p:nvSpPr>
          <p:spPr bwMode="auto">
            <a:xfrm>
              <a:off x="4447270" y="4381145"/>
              <a:ext cx="85351"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36" name="Rectangle 235">
              <a:extLst>
                <a:ext uri="{FF2B5EF4-FFF2-40B4-BE49-F238E27FC236}">
                  <a16:creationId xmlns:a16="http://schemas.microsoft.com/office/drawing/2014/main" id="{676CEB44-0C4D-4FA4-9338-ABB60DFAB59B}"/>
                </a:ext>
              </a:extLst>
            </p:cNvPr>
            <p:cNvSpPr/>
            <p:nvPr/>
          </p:nvSpPr>
          <p:spPr bwMode="auto">
            <a:xfrm>
              <a:off x="4534562" y="4381145"/>
              <a:ext cx="85351"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37" name="Rectangle 236">
              <a:extLst>
                <a:ext uri="{FF2B5EF4-FFF2-40B4-BE49-F238E27FC236}">
                  <a16:creationId xmlns:a16="http://schemas.microsoft.com/office/drawing/2014/main" id="{BCBCCCFA-2716-4ECD-86D4-1C8A20F13B72}"/>
                </a:ext>
              </a:extLst>
            </p:cNvPr>
            <p:cNvSpPr/>
            <p:nvPr/>
          </p:nvSpPr>
          <p:spPr bwMode="auto">
            <a:xfrm>
              <a:off x="4619914" y="4381145"/>
              <a:ext cx="85351"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8" name="Rectangle 237">
              <a:extLst>
                <a:ext uri="{FF2B5EF4-FFF2-40B4-BE49-F238E27FC236}">
                  <a16:creationId xmlns:a16="http://schemas.microsoft.com/office/drawing/2014/main" id="{08E94477-5F75-4B77-8253-6ED2380A0377}"/>
                </a:ext>
              </a:extLst>
            </p:cNvPr>
            <p:cNvSpPr/>
            <p:nvPr/>
          </p:nvSpPr>
          <p:spPr bwMode="auto">
            <a:xfrm>
              <a:off x="4703325" y="4381145"/>
              <a:ext cx="87292" cy="168350"/>
            </a:xfrm>
            <a:prstGeom prst="rect">
              <a:avLst/>
            </a:prstGeom>
            <a:solidFill>
              <a:schemeClr val="accent5">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9" name="Rectangle 238">
              <a:extLst>
                <a:ext uri="{FF2B5EF4-FFF2-40B4-BE49-F238E27FC236}">
                  <a16:creationId xmlns:a16="http://schemas.microsoft.com/office/drawing/2014/main" id="{F7490646-BE3C-4961-AE3E-79F83FBE3C52}"/>
                </a:ext>
              </a:extLst>
            </p:cNvPr>
            <p:cNvSpPr/>
            <p:nvPr/>
          </p:nvSpPr>
          <p:spPr bwMode="auto">
            <a:xfrm>
              <a:off x="4191216" y="4381145"/>
              <a:ext cx="684752" cy="1683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grpSp>
        <p:nvGrpSpPr>
          <p:cNvPr id="240" name="Group 618">
            <a:extLst>
              <a:ext uri="{FF2B5EF4-FFF2-40B4-BE49-F238E27FC236}">
                <a16:creationId xmlns:a16="http://schemas.microsoft.com/office/drawing/2014/main" id="{E806225B-A22A-4232-A420-36D3B55867DE}"/>
              </a:ext>
            </a:extLst>
          </p:cNvPr>
          <p:cNvGrpSpPr>
            <a:grpSpLocks/>
          </p:cNvGrpSpPr>
          <p:nvPr/>
        </p:nvGrpSpPr>
        <p:grpSpPr bwMode="auto">
          <a:xfrm>
            <a:off x="7205686" y="5419987"/>
            <a:ext cx="746891" cy="168275"/>
            <a:chOff x="1658658" y="4381145"/>
            <a:chExt cx="684752" cy="168350"/>
          </a:xfrm>
        </p:grpSpPr>
        <p:sp>
          <p:nvSpPr>
            <p:cNvPr id="241" name="Rectangle 240">
              <a:extLst>
                <a:ext uri="{FF2B5EF4-FFF2-40B4-BE49-F238E27FC236}">
                  <a16:creationId xmlns:a16="http://schemas.microsoft.com/office/drawing/2014/main" id="{A8B048B8-6B8E-42B3-A515-46D7EA36B06A}"/>
                </a:ext>
              </a:extLst>
            </p:cNvPr>
            <p:cNvSpPr/>
            <p:nvPr/>
          </p:nvSpPr>
          <p:spPr bwMode="auto">
            <a:xfrm>
              <a:off x="2258058" y="4381145"/>
              <a:ext cx="85352"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2" name="Rectangle 241">
              <a:extLst>
                <a:ext uri="{FF2B5EF4-FFF2-40B4-BE49-F238E27FC236}">
                  <a16:creationId xmlns:a16="http://schemas.microsoft.com/office/drawing/2014/main" id="{B78ADE2F-1DBD-40F7-BE16-3EAA74705FBC}"/>
                </a:ext>
              </a:extLst>
            </p:cNvPr>
            <p:cNvSpPr/>
            <p:nvPr/>
          </p:nvSpPr>
          <p:spPr bwMode="auto">
            <a:xfrm>
              <a:off x="1658658" y="4381145"/>
              <a:ext cx="85352"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43" name="Rectangle 242">
              <a:extLst>
                <a:ext uri="{FF2B5EF4-FFF2-40B4-BE49-F238E27FC236}">
                  <a16:creationId xmlns:a16="http://schemas.microsoft.com/office/drawing/2014/main" id="{CC53AD21-0680-4045-B4D3-B8F4730A6494}"/>
                </a:ext>
              </a:extLst>
            </p:cNvPr>
            <p:cNvSpPr/>
            <p:nvPr/>
          </p:nvSpPr>
          <p:spPr bwMode="auto">
            <a:xfrm>
              <a:off x="1744010" y="4381145"/>
              <a:ext cx="85352"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44" name="Rectangle 243">
              <a:extLst>
                <a:ext uri="{FF2B5EF4-FFF2-40B4-BE49-F238E27FC236}">
                  <a16:creationId xmlns:a16="http://schemas.microsoft.com/office/drawing/2014/main" id="{08398BD1-8C72-4AD5-8665-DDF784622EB0}"/>
                </a:ext>
              </a:extLst>
            </p:cNvPr>
            <p:cNvSpPr/>
            <p:nvPr/>
          </p:nvSpPr>
          <p:spPr bwMode="auto">
            <a:xfrm>
              <a:off x="1827421" y="4381145"/>
              <a:ext cx="87292"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45" name="Rectangle 244">
              <a:extLst>
                <a:ext uri="{FF2B5EF4-FFF2-40B4-BE49-F238E27FC236}">
                  <a16:creationId xmlns:a16="http://schemas.microsoft.com/office/drawing/2014/main" id="{45D2F50D-492D-4FC0-B8DD-879F35654D52}"/>
                </a:ext>
              </a:extLst>
            </p:cNvPr>
            <p:cNvSpPr/>
            <p:nvPr/>
          </p:nvSpPr>
          <p:spPr bwMode="auto">
            <a:xfrm>
              <a:off x="1914713" y="4381145"/>
              <a:ext cx="85352"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46" name="Rectangle 245">
              <a:extLst>
                <a:ext uri="{FF2B5EF4-FFF2-40B4-BE49-F238E27FC236}">
                  <a16:creationId xmlns:a16="http://schemas.microsoft.com/office/drawing/2014/main" id="{5D96F6A7-6DDC-4898-A8E6-1C58FF2ABE7E}"/>
                </a:ext>
              </a:extLst>
            </p:cNvPr>
            <p:cNvSpPr/>
            <p:nvPr/>
          </p:nvSpPr>
          <p:spPr bwMode="auto">
            <a:xfrm>
              <a:off x="2002004" y="4381145"/>
              <a:ext cx="85352"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47" name="Rectangle 246">
              <a:extLst>
                <a:ext uri="{FF2B5EF4-FFF2-40B4-BE49-F238E27FC236}">
                  <a16:creationId xmlns:a16="http://schemas.microsoft.com/office/drawing/2014/main" id="{CAD34E85-587A-44DC-BDBD-5C93661B8AE5}"/>
                </a:ext>
              </a:extLst>
            </p:cNvPr>
            <p:cNvSpPr/>
            <p:nvPr/>
          </p:nvSpPr>
          <p:spPr bwMode="auto">
            <a:xfrm>
              <a:off x="2087355" y="4381145"/>
              <a:ext cx="85352"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8" name="Rectangle 247">
              <a:extLst>
                <a:ext uri="{FF2B5EF4-FFF2-40B4-BE49-F238E27FC236}">
                  <a16:creationId xmlns:a16="http://schemas.microsoft.com/office/drawing/2014/main" id="{BFDABDE3-57BF-4D97-81EE-DFD2DBD6B17F}"/>
                </a:ext>
              </a:extLst>
            </p:cNvPr>
            <p:cNvSpPr/>
            <p:nvPr/>
          </p:nvSpPr>
          <p:spPr bwMode="auto">
            <a:xfrm>
              <a:off x="2170768" y="4381145"/>
              <a:ext cx="87291" cy="168350"/>
            </a:xfrm>
            <a:prstGeom prst="rect">
              <a:avLst/>
            </a:prstGeom>
            <a:solidFill>
              <a:schemeClr val="accent5">
                <a:lumMod val="60000"/>
                <a:lumOff val="40000"/>
              </a:schemeClr>
            </a:solidFill>
            <a:ln w="12700" cap="flat" cmpd="sng" algn="ctr">
              <a:solidFill>
                <a:schemeClr val="bg1">
                  <a:lumMod val="6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9" name="Rectangle 248">
              <a:extLst>
                <a:ext uri="{FF2B5EF4-FFF2-40B4-BE49-F238E27FC236}">
                  <a16:creationId xmlns:a16="http://schemas.microsoft.com/office/drawing/2014/main" id="{94E63AA2-F6C5-4490-B25E-D528E8D6D354}"/>
                </a:ext>
              </a:extLst>
            </p:cNvPr>
            <p:cNvSpPr/>
            <p:nvPr/>
          </p:nvSpPr>
          <p:spPr bwMode="auto">
            <a:xfrm>
              <a:off x="1658658" y="4381145"/>
              <a:ext cx="684752" cy="1683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grpSp>
        <p:nvGrpSpPr>
          <p:cNvPr id="250" name="Group 628">
            <a:extLst>
              <a:ext uri="{FF2B5EF4-FFF2-40B4-BE49-F238E27FC236}">
                <a16:creationId xmlns:a16="http://schemas.microsoft.com/office/drawing/2014/main" id="{B9C0949A-74F7-44F7-8994-462BADAFA6D9}"/>
              </a:ext>
            </a:extLst>
          </p:cNvPr>
          <p:cNvGrpSpPr>
            <a:grpSpLocks/>
          </p:cNvGrpSpPr>
          <p:nvPr/>
        </p:nvGrpSpPr>
        <p:grpSpPr bwMode="auto">
          <a:xfrm>
            <a:off x="4527033" y="5419987"/>
            <a:ext cx="746891" cy="168275"/>
            <a:chOff x="2456377" y="4381145"/>
            <a:chExt cx="684752" cy="168350"/>
          </a:xfrm>
        </p:grpSpPr>
        <p:sp>
          <p:nvSpPr>
            <p:cNvPr id="251" name="Rectangle 250">
              <a:extLst>
                <a:ext uri="{FF2B5EF4-FFF2-40B4-BE49-F238E27FC236}">
                  <a16:creationId xmlns:a16="http://schemas.microsoft.com/office/drawing/2014/main" id="{647108EF-20E3-4742-BCA2-81C404DA44C3}"/>
                </a:ext>
              </a:extLst>
            </p:cNvPr>
            <p:cNvSpPr/>
            <p:nvPr/>
          </p:nvSpPr>
          <p:spPr bwMode="auto">
            <a:xfrm>
              <a:off x="3055777" y="4381145"/>
              <a:ext cx="85352"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2" name="Rectangle 251">
              <a:extLst>
                <a:ext uri="{FF2B5EF4-FFF2-40B4-BE49-F238E27FC236}">
                  <a16:creationId xmlns:a16="http://schemas.microsoft.com/office/drawing/2014/main" id="{7CD78B42-8ED8-4BEE-9939-A3598E30FCDC}"/>
                </a:ext>
              </a:extLst>
            </p:cNvPr>
            <p:cNvSpPr/>
            <p:nvPr/>
          </p:nvSpPr>
          <p:spPr bwMode="auto">
            <a:xfrm>
              <a:off x="2456377" y="4381145"/>
              <a:ext cx="85352"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53" name="Rectangle 252">
              <a:extLst>
                <a:ext uri="{FF2B5EF4-FFF2-40B4-BE49-F238E27FC236}">
                  <a16:creationId xmlns:a16="http://schemas.microsoft.com/office/drawing/2014/main" id="{0260DB75-175F-4E16-9FD5-3C1647F0EE7D}"/>
                </a:ext>
              </a:extLst>
            </p:cNvPr>
            <p:cNvSpPr/>
            <p:nvPr/>
          </p:nvSpPr>
          <p:spPr bwMode="auto">
            <a:xfrm>
              <a:off x="2541729" y="4381145"/>
              <a:ext cx="85352"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54" name="Rectangle 253">
              <a:extLst>
                <a:ext uri="{FF2B5EF4-FFF2-40B4-BE49-F238E27FC236}">
                  <a16:creationId xmlns:a16="http://schemas.microsoft.com/office/drawing/2014/main" id="{E8131E8B-0D37-4E17-8CD0-53E5FDC20663}"/>
                </a:ext>
              </a:extLst>
            </p:cNvPr>
            <p:cNvSpPr/>
            <p:nvPr/>
          </p:nvSpPr>
          <p:spPr bwMode="auto">
            <a:xfrm>
              <a:off x="2625140" y="4381145"/>
              <a:ext cx="87292"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55" name="Rectangle 254">
              <a:extLst>
                <a:ext uri="{FF2B5EF4-FFF2-40B4-BE49-F238E27FC236}">
                  <a16:creationId xmlns:a16="http://schemas.microsoft.com/office/drawing/2014/main" id="{88C89D9A-590D-4F60-930B-799EBDFA2930}"/>
                </a:ext>
              </a:extLst>
            </p:cNvPr>
            <p:cNvSpPr/>
            <p:nvPr/>
          </p:nvSpPr>
          <p:spPr bwMode="auto">
            <a:xfrm>
              <a:off x="2712432" y="4381145"/>
              <a:ext cx="85352"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56" name="Rectangle 255">
              <a:extLst>
                <a:ext uri="{FF2B5EF4-FFF2-40B4-BE49-F238E27FC236}">
                  <a16:creationId xmlns:a16="http://schemas.microsoft.com/office/drawing/2014/main" id="{735B5544-A971-43F3-A174-C8A858C6F0E5}"/>
                </a:ext>
              </a:extLst>
            </p:cNvPr>
            <p:cNvSpPr/>
            <p:nvPr/>
          </p:nvSpPr>
          <p:spPr bwMode="auto">
            <a:xfrm>
              <a:off x="2799723" y="4381145"/>
              <a:ext cx="85352"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57" name="Rectangle 256">
              <a:extLst>
                <a:ext uri="{FF2B5EF4-FFF2-40B4-BE49-F238E27FC236}">
                  <a16:creationId xmlns:a16="http://schemas.microsoft.com/office/drawing/2014/main" id="{D63DE92A-7451-4A1A-A3AD-FB4A325F04BD}"/>
                </a:ext>
              </a:extLst>
            </p:cNvPr>
            <p:cNvSpPr/>
            <p:nvPr/>
          </p:nvSpPr>
          <p:spPr bwMode="auto">
            <a:xfrm>
              <a:off x="2885074" y="4381145"/>
              <a:ext cx="85352"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8" name="Rectangle 257">
              <a:extLst>
                <a:ext uri="{FF2B5EF4-FFF2-40B4-BE49-F238E27FC236}">
                  <a16:creationId xmlns:a16="http://schemas.microsoft.com/office/drawing/2014/main" id="{299C082D-F2E6-4B4B-83C6-C76D493887F2}"/>
                </a:ext>
              </a:extLst>
            </p:cNvPr>
            <p:cNvSpPr/>
            <p:nvPr/>
          </p:nvSpPr>
          <p:spPr bwMode="auto">
            <a:xfrm>
              <a:off x="2968487" y="4381145"/>
              <a:ext cx="87291" cy="168350"/>
            </a:xfrm>
            <a:prstGeom prst="rect">
              <a:avLst/>
            </a:prstGeom>
            <a:solidFill>
              <a:srgbClr val="A0BDCC"/>
            </a:solidFill>
            <a:ln w="1270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9" name="Rectangle 258">
              <a:extLst>
                <a:ext uri="{FF2B5EF4-FFF2-40B4-BE49-F238E27FC236}">
                  <a16:creationId xmlns:a16="http://schemas.microsoft.com/office/drawing/2014/main" id="{B7862587-86C1-4AA1-95DA-3E50FA4F5D2D}"/>
                </a:ext>
              </a:extLst>
            </p:cNvPr>
            <p:cNvSpPr/>
            <p:nvPr/>
          </p:nvSpPr>
          <p:spPr bwMode="auto">
            <a:xfrm>
              <a:off x="2456377" y="4381145"/>
              <a:ext cx="684752" cy="1683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grpSp>
        <p:nvGrpSpPr>
          <p:cNvPr id="260" name="Group 638">
            <a:extLst>
              <a:ext uri="{FF2B5EF4-FFF2-40B4-BE49-F238E27FC236}">
                <a16:creationId xmlns:a16="http://schemas.microsoft.com/office/drawing/2014/main" id="{150A3DC9-BEA5-4CB3-92AB-C2B4958E0D6D}"/>
              </a:ext>
            </a:extLst>
          </p:cNvPr>
          <p:cNvGrpSpPr>
            <a:grpSpLocks/>
          </p:cNvGrpSpPr>
          <p:nvPr/>
        </p:nvGrpSpPr>
        <p:grpSpPr bwMode="auto">
          <a:xfrm>
            <a:off x="5432612" y="5419987"/>
            <a:ext cx="746891" cy="168275"/>
            <a:chOff x="3290641" y="4381145"/>
            <a:chExt cx="684752" cy="168350"/>
          </a:xfrm>
        </p:grpSpPr>
        <p:sp>
          <p:nvSpPr>
            <p:cNvPr id="261" name="Rectangle 260">
              <a:extLst>
                <a:ext uri="{FF2B5EF4-FFF2-40B4-BE49-F238E27FC236}">
                  <a16:creationId xmlns:a16="http://schemas.microsoft.com/office/drawing/2014/main" id="{11459694-543F-41F3-99D3-5C5920DA9D76}"/>
                </a:ext>
              </a:extLst>
            </p:cNvPr>
            <p:cNvSpPr/>
            <p:nvPr/>
          </p:nvSpPr>
          <p:spPr bwMode="auto">
            <a:xfrm>
              <a:off x="3890041" y="4381145"/>
              <a:ext cx="85352"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2" name="Rectangle 261">
              <a:extLst>
                <a:ext uri="{FF2B5EF4-FFF2-40B4-BE49-F238E27FC236}">
                  <a16:creationId xmlns:a16="http://schemas.microsoft.com/office/drawing/2014/main" id="{EFDF8287-D15F-46B8-B4EB-3ADFDBEFAD7B}"/>
                </a:ext>
              </a:extLst>
            </p:cNvPr>
            <p:cNvSpPr/>
            <p:nvPr/>
          </p:nvSpPr>
          <p:spPr bwMode="auto">
            <a:xfrm>
              <a:off x="3290641" y="4381145"/>
              <a:ext cx="85352"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63" name="Rectangle 262">
              <a:extLst>
                <a:ext uri="{FF2B5EF4-FFF2-40B4-BE49-F238E27FC236}">
                  <a16:creationId xmlns:a16="http://schemas.microsoft.com/office/drawing/2014/main" id="{D0211A79-032D-4D54-AB4A-6DBEA617F13F}"/>
                </a:ext>
              </a:extLst>
            </p:cNvPr>
            <p:cNvSpPr/>
            <p:nvPr/>
          </p:nvSpPr>
          <p:spPr bwMode="auto">
            <a:xfrm>
              <a:off x="3375993" y="4381145"/>
              <a:ext cx="85352"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64" name="Rectangle 263">
              <a:extLst>
                <a:ext uri="{FF2B5EF4-FFF2-40B4-BE49-F238E27FC236}">
                  <a16:creationId xmlns:a16="http://schemas.microsoft.com/office/drawing/2014/main" id="{CF9143B8-7F4C-408C-83FD-5C5AACEC4444}"/>
                </a:ext>
              </a:extLst>
            </p:cNvPr>
            <p:cNvSpPr/>
            <p:nvPr/>
          </p:nvSpPr>
          <p:spPr bwMode="auto">
            <a:xfrm>
              <a:off x="3459404" y="4381145"/>
              <a:ext cx="87292"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65" name="Rectangle 264">
              <a:extLst>
                <a:ext uri="{FF2B5EF4-FFF2-40B4-BE49-F238E27FC236}">
                  <a16:creationId xmlns:a16="http://schemas.microsoft.com/office/drawing/2014/main" id="{B09021C2-714A-491A-9EE1-CB971DA209CE}"/>
                </a:ext>
              </a:extLst>
            </p:cNvPr>
            <p:cNvSpPr/>
            <p:nvPr/>
          </p:nvSpPr>
          <p:spPr bwMode="auto">
            <a:xfrm>
              <a:off x="3546696" y="4381145"/>
              <a:ext cx="85352"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66" name="Rectangle 265">
              <a:extLst>
                <a:ext uri="{FF2B5EF4-FFF2-40B4-BE49-F238E27FC236}">
                  <a16:creationId xmlns:a16="http://schemas.microsoft.com/office/drawing/2014/main" id="{AFAF56BD-E342-40BE-BBCC-AFACD0A499EE}"/>
                </a:ext>
              </a:extLst>
            </p:cNvPr>
            <p:cNvSpPr/>
            <p:nvPr/>
          </p:nvSpPr>
          <p:spPr bwMode="auto">
            <a:xfrm>
              <a:off x="3633987" y="4381145"/>
              <a:ext cx="85352"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67" name="Rectangle 266">
              <a:extLst>
                <a:ext uri="{FF2B5EF4-FFF2-40B4-BE49-F238E27FC236}">
                  <a16:creationId xmlns:a16="http://schemas.microsoft.com/office/drawing/2014/main" id="{7A614506-4BF1-4A44-A5BF-78B163B2799F}"/>
                </a:ext>
              </a:extLst>
            </p:cNvPr>
            <p:cNvSpPr/>
            <p:nvPr/>
          </p:nvSpPr>
          <p:spPr bwMode="auto">
            <a:xfrm>
              <a:off x="3719338" y="4381145"/>
              <a:ext cx="85352"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8" name="Rectangle 267">
              <a:extLst>
                <a:ext uri="{FF2B5EF4-FFF2-40B4-BE49-F238E27FC236}">
                  <a16:creationId xmlns:a16="http://schemas.microsoft.com/office/drawing/2014/main" id="{779C6548-BC9D-49BF-965C-A059A059ECE4}"/>
                </a:ext>
              </a:extLst>
            </p:cNvPr>
            <p:cNvSpPr/>
            <p:nvPr/>
          </p:nvSpPr>
          <p:spPr bwMode="auto">
            <a:xfrm>
              <a:off x="3802751" y="4381145"/>
              <a:ext cx="87291" cy="168350"/>
            </a:xfrm>
            <a:prstGeom prst="rect">
              <a:avLst/>
            </a:prstGeom>
            <a:solidFill>
              <a:schemeClr val="accent5">
                <a:lumMod val="7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9" name="Rectangle 268">
              <a:extLst>
                <a:ext uri="{FF2B5EF4-FFF2-40B4-BE49-F238E27FC236}">
                  <a16:creationId xmlns:a16="http://schemas.microsoft.com/office/drawing/2014/main" id="{EBBB21F5-A292-47BC-8A7F-C310C7F88302}"/>
                </a:ext>
              </a:extLst>
            </p:cNvPr>
            <p:cNvSpPr/>
            <p:nvPr/>
          </p:nvSpPr>
          <p:spPr bwMode="auto">
            <a:xfrm>
              <a:off x="3290641" y="4381145"/>
              <a:ext cx="684752" cy="168350"/>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spTree>
    <p:extLst>
      <p:ext uri="{BB962C8B-B14F-4D97-AF65-F5344CB8AC3E}">
        <p14:creationId xmlns:p14="http://schemas.microsoft.com/office/powerpoint/2010/main" val="2642563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Extend Operation</a:t>
            </a:r>
            <a:endParaRPr lang="en-US" dirty="0"/>
          </a:p>
        </p:txBody>
      </p:sp>
      <p:graphicFrame>
        <p:nvGraphicFramePr>
          <p:cNvPr id="6" name="Table 5">
            <a:extLst>
              <a:ext uri="{FF2B5EF4-FFF2-40B4-BE49-F238E27FC236}">
                <a16:creationId xmlns:a16="http://schemas.microsoft.com/office/drawing/2014/main" id="{B9F2D43A-C7B3-43C8-AE13-BD6CE230A538}"/>
              </a:ext>
            </a:extLst>
          </p:cNvPr>
          <p:cNvGraphicFramePr>
            <a:graphicFrameLocks noGrp="1"/>
          </p:cNvGraphicFramePr>
          <p:nvPr/>
        </p:nvGraphicFramePr>
        <p:xfrm>
          <a:off x="492125" y="1536178"/>
          <a:ext cx="11552486" cy="3522662"/>
        </p:xfrm>
        <a:graphic>
          <a:graphicData uri="http://schemas.openxmlformats.org/drawingml/2006/table">
            <a:tbl>
              <a:tblPr firstRow="1" bandRow="1">
                <a:tableStyleId>{5C22544A-7EE6-4342-B048-85BDC9FD1C3A}</a:tableStyleId>
              </a:tblPr>
              <a:tblGrid>
                <a:gridCol w="2386667">
                  <a:extLst>
                    <a:ext uri="{9D8B030D-6E8A-4147-A177-3AD203B41FA5}">
                      <a16:colId xmlns:a16="http://schemas.microsoft.com/office/drawing/2014/main" val="20000"/>
                    </a:ext>
                  </a:extLst>
                </a:gridCol>
                <a:gridCol w="5039931">
                  <a:extLst>
                    <a:ext uri="{9D8B030D-6E8A-4147-A177-3AD203B41FA5}">
                      <a16:colId xmlns:a16="http://schemas.microsoft.com/office/drawing/2014/main" val="20001"/>
                    </a:ext>
                  </a:extLst>
                </a:gridCol>
                <a:gridCol w="1904256">
                  <a:extLst>
                    <a:ext uri="{9D8B030D-6E8A-4147-A177-3AD203B41FA5}">
                      <a16:colId xmlns:a16="http://schemas.microsoft.com/office/drawing/2014/main" val="20002"/>
                    </a:ext>
                  </a:extLst>
                </a:gridCol>
                <a:gridCol w="2221632">
                  <a:extLst>
                    <a:ext uri="{9D8B030D-6E8A-4147-A177-3AD203B41FA5}">
                      <a16:colId xmlns:a16="http://schemas.microsoft.com/office/drawing/2014/main" val="20003"/>
                    </a:ext>
                  </a:extLst>
                </a:gridCol>
              </a:tblGrid>
              <a:tr h="518198">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Syntax</a:t>
                      </a:r>
                      <a:endParaRPr lang="en-GB" sz="14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Description</a:t>
                      </a:r>
                      <a:r>
                        <a:rPr lang="en-GB" sz="1400" b="1" i="0" u="none" strike="noStrike" kern="1200" baseline="0" dirty="0">
                          <a:solidFill>
                            <a:srgbClr val="FFFFFF"/>
                          </a:solidFill>
                          <a:effectLst/>
                          <a:latin typeface="+mn-lt"/>
                          <a:cs typeface="Arial" panose="020B0604020202020204" pitchFamily="34" charset="0"/>
                        </a:rPr>
                        <a:t> </a:t>
                      </a:r>
                      <a:endParaRPr lang="en-GB" sz="14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a:t>
                      </a:r>
                      <a:endParaRPr lang="en-GB" sz="14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 explanation</a:t>
                      </a:r>
                      <a:endParaRPr lang="en-GB" sz="1400" b="0" i="0" u="none" strike="noStrike" dirty="0">
                        <a:effectLst/>
                        <a:latin typeface="+mn-lt"/>
                        <a:cs typeface="Arial" panose="020B0604020202020204" pitchFamily="34" charset="0"/>
                      </a:endParaRPr>
                    </a:p>
                  </a:txBody>
                  <a:tcPr marL="121872" marR="121872" marT="45721" marB="45721" anchor="ctr"/>
                </a:tc>
                <a:extLst>
                  <a:ext uri="{0D108BD9-81ED-4DB2-BD59-A6C34878D82A}">
                    <a16:rowId xmlns:a16="http://schemas.microsoft.com/office/drawing/2014/main" val="10000"/>
                  </a:ext>
                </a:extLst>
              </a:tr>
              <a:tr h="751116">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SXTB &lt;Rd&gt;,</a:t>
                      </a:r>
                      <a:r>
                        <a:rPr lang="en-GB" sz="1200" b="0" i="0" u="none" strike="noStrike" baseline="0" dirty="0">
                          <a:effectLst/>
                          <a:latin typeface="+mn-lt"/>
                          <a:cs typeface="Arial" panose="020B0604020202020204" pitchFamily="34" charset="0"/>
                        </a:rPr>
                        <a:t> &lt;Rm&gt;</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SignExtend</a:t>
                      </a:r>
                      <a:r>
                        <a:rPr lang="en-GB" sz="1200" b="0" i="0" u="none" strike="noStrike" baseline="0" dirty="0">
                          <a:effectLst/>
                          <a:latin typeface="+mn-lt"/>
                          <a:cs typeface="Arial" panose="020B0604020202020204" pitchFamily="34" charset="0"/>
                        </a:rPr>
                        <a:t> lowest byte in a word of data</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Rd = SignExtend ( Rm [7:0] )</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SXTB</a:t>
                      </a:r>
                      <a:r>
                        <a:rPr lang="en-GB" sz="1200" b="0" i="0" u="none" strike="noStrike" baseline="0" dirty="0">
                          <a:effectLst/>
                          <a:latin typeface="+mn-lt"/>
                          <a:cs typeface="Arial" panose="020B0604020202020204" pitchFamily="34" charset="0"/>
                        </a:rPr>
                        <a:t>   R0,   R1</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R0 = SignExtend</a:t>
                      </a:r>
                      <a:r>
                        <a:rPr lang="en-GB" sz="1200" b="0" i="0" u="none" strike="noStrike" baseline="0" dirty="0">
                          <a:effectLst/>
                          <a:latin typeface="+mn-lt"/>
                          <a:cs typeface="Arial" panose="020B0604020202020204" pitchFamily="34" charset="0"/>
                        </a:rPr>
                        <a:t> (R1 [7:0])</a:t>
                      </a:r>
                      <a:endParaRPr lang="en-GB" sz="1200" b="0" i="0" u="none" strike="noStrike" dirty="0">
                        <a:effectLst/>
                        <a:latin typeface="+mn-lt"/>
                        <a:cs typeface="Arial" panose="020B0604020202020204" pitchFamily="34" charset="0"/>
                      </a:endParaRPr>
                    </a:p>
                  </a:txBody>
                  <a:tcPr marL="121872" marR="121872" marT="45721" marB="45721" anchor="ctr"/>
                </a:tc>
                <a:extLst>
                  <a:ext uri="{0D108BD9-81ED-4DB2-BD59-A6C34878D82A}">
                    <a16:rowId xmlns:a16="http://schemas.microsoft.com/office/drawing/2014/main" val="10001"/>
                  </a:ext>
                </a:extLst>
              </a:tr>
              <a:tr h="751116">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SXTH &lt;Rd&gt;,</a:t>
                      </a:r>
                      <a:r>
                        <a:rPr lang="en-GB" sz="1200" b="0" i="0" u="none" strike="noStrike" baseline="0" dirty="0">
                          <a:effectLst/>
                          <a:latin typeface="+mn-lt"/>
                          <a:cs typeface="Arial" panose="020B0604020202020204" pitchFamily="34" charset="0"/>
                        </a:rPr>
                        <a:t> &lt;Rm&gt;</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SignExtend</a:t>
                      </a:r>
                      <a:r>
                        <a:rPr lang="en-GB" sz="1200" b="0" i="0" u="none" strike="noStrike" baseline="0" dirty="0">
                          <a:effectLst/>
                          <a:latin typeface="+mn-lt"/>
                          <a:cs typeface="Arial" panose="020B0604020202020204" pitchFamily="34" charset="0"/>
                        </a:rPr>
                        <a:t> lower half word in a word of data</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Rd = SignExtend ( Rm [15:0] )</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SXTH</a:t>
                      </a:r>
                      <a:r>
                        <a:rPr lang="en-GB" sz="1200" b="0" i="0" u="none" strike="noStrike" baseline="0" dirty="0">
                          <a:effectLst/>
                          <a:latin typeface="+mn-lt"/>
                          <a:cs typeface="Arial" panose="020B0604020202020204" pitchFamily="34" charset="0"/>
                        </a:rPr>
                        <a:t>   R0,   R1</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R0 = SignExtend</a:t>
                      </a:r>
                      <a:r>
                        <a:rPr lang="en-GB" sz="1200" b="0" i="0" u="none" strike="noStrike" baseline="0" dirty="0">
                          <a:effectLst/>
                          <a:latin typeface="+mn-lt"/>
                          <a:cs typeface="Arial" panose="020B0604020202020204" pitchFamily="34" charset="0"/>
                        </a:rPr>
                        <a:t> (R1 [15:0])</a:t>
                      </a:r>
                      <a:endParaRPr lang="en-GB" sz="1200" b="0" i="0" u="none" strike="noStrike" dirty="0">
                        <a:effectLst/>
                        <a:latin typeface="+mn-lt"/>
                        <a:cs typeface="Arial" panose="020B0604020202020204" pitchFamily="34" charset="0"/>
                      </a:endParaRPr>
                    </a:p>
                  </a:txBody>
                  <a:tcPr marL="121872" marR="121872" marT="45721" marB="45721" anchor="ctr"/>
                </a:tc>
                <a:extLst>
                  <a:ext uri="{0D108BD9-81ED-4DB2-BD59-A6C34878D82A}">
                    <a16:rowId xmlns:a16="http://schemas.microsoft.com/office/drawing/2014/main" val="10002"/>
                  </a:ext>
                </a:extLst>
              </a:tr>
              <a:tr h="751116">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UXTB &lt;Rd&gt;,</a:t>
                      </a:r>
                      <a:r>
                        <a:rPr lang="en-GB" sz="1200" b="0" i="0" u="none" strike="noStrike" baseline="0" dirty="0">
                          <a:effectLst/>
                          <a:latin typeface="+mn-lt"/>
                          <a:cs typeface="Arial" panose="020B0604020202020204" pitchFamily="34" charset="0"/>
                        </a:rPr>
                        <a:t> &lt;Rm&gt;</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UnsignExtend lowest byte in a word of data</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Rd = ZeroExtend ( Rm [7:0] )</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UXTB   R0,   R1</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R0 = ZeroExtend</a:t>
                      </a:r>
                      <a:r>
                        <a:rPr lang="en-GB" sz="1200" b="0" i="0" u="none" strike="noStrike" baseline="0" dirty="0">
                          <a:effectLst/>
                          <a:latin typeface="+mn-lt"/>
                          <a:cs typeface="Arial" panose="020B0604020202020204" pitchFamily="34" charset="0"/>
                        </a:rPr>
                        <a:t> (R1 [7:0])</a:t>
                      </a:r>
                      <a:endParaRPr lang="en-GB" sz="1200" b="0" i="0" u="none" strike="noStrike" dirty="0">
                        <a:effectLst/>
                        <a:latin typeface="+mn-lt"/>
                        <a:cs typeface="Arial" panose="020B0604020202020204" pitchFamily="34" charset="0"/>
                      </a:endParaRPr>
                    </a:p>
                  </a:txBody>
                  <a:tcPr marL="121872" marR="121872" marT="45721" marB="45721" anchor="ctr"/>
                </a:tc>
                <a:extLst>
                  <a:ext uri="{0D108BD9-81ED-4DB2-BD59-A6C34878D82A}">
                    <a16:rowId xmlns:a16="http://schemas.microsoft.com/office/drawing/2014/main" val="10003"/>
                  </a:ext>
                </a:extLst>
              </a:tr>
              <a:tr h="751116">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UXTH &lt;Rd&gt;,</a:t>
                      </a:r>
                      <a:r>
                        <a:rPr lang="en-GB" sz="1200" b="0" i="0" u="none" strike="noStrike" baseline="0" dirty="0">
                          <a:effectLst/>
                          <a:latin typeface="+mn-lt"/>
                          <a:cs typeface="Arial" panose="020B0604020202020204" pitchFamily="34" charset="0"/>
                        </a:rPr>
                        <a:t> &lt;Rm&gt;</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UnsignExtend lower half word in a word of data</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Rd = ZeroExtend ( Rm [15:0] )</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UXTH   R0,   R1</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R0 = ZeroExtend</a:t>
                      </a:r>
                      <a:r>
                        <a:rPr lang="en-GB" sz="1200" b="0" i="0" u="none" strike="noStrike" baseline="0" dirty="0">
                          <a:effectLst/>
                          <a:latin typeface="+mn-lt"/>
                          <a:cs typeface="Arial" panose="020B0604020202020204" pitchFamily="34" charset="0"/>
                        </a:rPr>
                        <a:t> (R1 [15:0])</a:t>
                      </a:r>
                      <a:endParaRPr lang="en-GB" sz="1200" b="0" i="0" u="none" strike="noStrike" dirty="0">
                        <a:effectLst/>
                        <a:latin typeface="+mn-lt"/>
                        <a:cs typeface="Arial" panose="020B0604020202020204" pitchFamily="34" charset="0"/>
                      </a:endParaRPr>
                    </a:p>
                  </a:txBody>
                  <a:tcPr marL="121872" marR="121872" marT="45721" marB="45721"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44253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Program Flow Control</a:t>
            </a:r>
            <a:endParaRPr lang="en-US" dirty="0"/>
          </a:p>
        </p:txBody>
      </p:sp>
      <p:graphicFrame>
        <p:nvGraphicFramePr>
          <p:cNvPr id="6" name="Table 5">
            <a:extLst>
              <a:ext uri="{FF2B5EF4-FFF2-40B4-BE49-F238E27FC236}">
                <a16:creationId xmlns:a16="http://schemas.microsoft.com/office/drawing/2014/main" id="{0C28BA98-A902-4699-A05D-AF7ED413192D}"/>
              </a:ext>
            </a:extLst>
          </p:cNvPr>
          <p:cNvGraphicFramePr>
            <a:graphicFrameLocks noGrp="1"/>
          </p:cNvGraphicFramePr>
          <p:nvPr/>
        </p:nvGraphicFramePr>
        <p:xfrm>
          <a:off x="306263" y="1113099"/>
          <a:ext cx="11552486" cy="4929189"/>
        </p:xfrm>
        <a:graphic>
          <a:graphicData uri="http://schemas.openxmlformats.org/drawingml/2006/table">
            <a:tbl>
              <a:tblPr firstRow="1" bandRow="1">
                <a:tableStyleId>{5C22544A-7EE6-4342-B048-85BDC9FD1C3A}</a:tableStyleId>
              </a:tblPr>
              <a:tblGrid>
                <a:gridCol w="1798464">
                  <a:extLst>
                    <a:ext uri="{9D8B030D-6E8A-4147-A177-3AD203B41FA5}">
                      <a16:colId xmlns:a16="http://schemas.microsoft.com/office/drawing/2014/main" val="20000"/>
                    </a:ext>
                  </a:extLst>
                </a:gridCol>
                <a:gridCol w="5628134">
                  <a:extLst>
                    <a:ext uri="{9D8B030D-6E8A-4147-A177-3AD203B41FA5}">
                      <a16:colId xmlns:a16="http://schemas.microsoft.com/office/drawing/2014/main" val="20001"/>
                    </a:ext>
                  </a:extLst>
                </a:gridCol>
                <a:gridCol w="1624965">
                  <a:extLst>
                    <a:ext uri="{9D8B030D-6E8A-4147-A177-3AD203B41FA5}">
                      <a16:colId xmlns:a16="http://schemas.microsoft.com/office/drawing/2014/main" val="20002"/>
                    </a:ext>
                  </a:extLst>
                </a:gridCol>
                <a:gridCol w="2500923">
                  <a:extLst>
                    <a:ext uri="{9D8B030D-6E8A-4147-A177-3AD203B41FA5}">
                      <a16:colId xmlns:a16="http://schemas.microsoft.com/office/drawing/2014/main" val="20003"/>
                    </a:ext>
                  </a:extLst>
                </a:gridCol>
              </a:tblGrid>
              <a:tr h="518202">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Syntax</a:t>
                      </a:r>
                      <a:endParaRPr lang="en-GB" sz="14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Description</a:t>
                      </a:r>
                      <a:r>
                        <a:rPr lang="en-GB" sz="1400" b="1" i="0" u="none" strike="noStrike" kern="1200" baseline="0" dirty="0">
                          <a:solidFill>
                            <a:srgbClr val="FFFFFF"/>
                          </a:solidFill>
                          <a:effectLst/>
                          <a:latin typeface="+mn-lt"/>
                          <a:cs typeface="Arial" panose="020B0604020202020204" pitchFamily="34" charset="0"/>
                        </a:rPr>
                        <a:t> </a:t>
                      </a:r>
                      <a:endParaRPr lang="en-GB" sz="14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a:t>
                      </a:r>
                      <a:endParaRPr lang="en-GB" sz="14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 explanation</a:t>
                      </a:r>
                      <a:endParaRPr lang="en-GB" sz="1400" b="0" i="0" u="none" strike="noStrike" dirty="0">
                        <a:effectLst/>
                        <a:latin typeface="+mn-lt"/>
                        <a:cs typeface="Arial" panose="020B0604020202020204" pitchFamily="34" charset="0"/>
                      </a:endParaRPr>
                    </a:p>
                  </a:txBody>
                  <a:tcPr marL="121872" marR="121872" marT="45721" marB="45721" anchor="ctr"/>
                </a:tc>
                <a:extLst>
                  <a:ext uri="{0D108BD9-81ED-4DB2-BD59-A6C34878D82A}">
                    <a16:rowId xmlns:a16="http://schemas.microsoft.com/office/drawing/2014/main" val="10000"/>
                  </a:ext>
                </a:extLst>
              </a:tr>
              <a:tr h="791715">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 &lt;label&gt;</a:t>
                      </a: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Branch to an address (unconditional)</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Branch range</a:t>
                      </a:r>
                      <a:r>
                        <a:rPr lang="en-GB" sz="1200" b="0" i="0" u="none" strike="noStrike" baseline="0" dirty="0">
                          <a:effectLst/>
                          <a:latin typeface="+mn-lt"/>
                          <a:cs typeface="Arial" panose="020B0604020202020204" pitchFamily="34" charset="0"/>
                        </a:rPr>
                        <a:t> is +/- 2046 bytes of current PC.</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a:t>
                      </a:r>
                      <a:r>
                        <a:rPr lang="en-GB" sz="1200" b="0" i="0" u="none" strike="noStrike" baseline="0" dirty="0">
                          <a:effectLst/>
                          <a:latin typeface="+mn-lt"/>
                          <a:cs typeface="Arial" panose="020B0604020202020204" pitchFamily="34" charset="0"/>
                        </a:rPr>
                        <a:t>   loop</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Change PC to the address with label</a:t>
                      </a:r>
                      <a:r>
                        <a:rPr lang="en-GB" sz="1200" b="0" i="0" u="none" strike="noStrike" baseline="0" dirty="0">
                          <a:effectLst/>
                          <a:latin typeface="+mn-lt"/>
                          <a:cs typeface="Arial" panose="020B0604020202020204" pitchFamily="34" charset="0"/>
                        </a:rPr>
                        <a:t> of “loop”.</a:t>
                      </a:r>
                      <a:endParaRPr lang="en-GB" sz="1200" b="0" i="0" u="none" strike="noStrike" dirty="0">
                        <a:effectLst/>
                        <a:latin typeface="+mn-lt"/>
                        <a:cs typeface="Arial" panose="020B0604020202020204" pitchFamily="34" charset="0"/>
                      </a:endParaRPr>
                    </a:p>
                  </a:txBody>
                  <a:tcPr marL="121872" marR="121872" marT="45721" marB="45721" anchor="ctr"/>
                </a:tc>
                <a:extLst>
                  <a:ext uri="{0D108BD9-81ED-4DB2-BD59-A6C34878D82A}">
                    <a16:rowId xmlns:a16="http://schemas.microsoft.com/office/drawing/2014/main" val="10001"/>
                  </a:ext>
                </a:extLst>
              </a:tr>
              <a:tr h="1017921">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 &lt;cond&gt; &lt;label&gt;</a:t>
                      </a: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Conditional branch, branch to an</a:t>
                      </a:r>
                      <a:r>
                        <a:rPr lang="en-GB" sz="1200" b="0" i="0" u="none" strike="noStrike" baseline="0" dirty="0">
                          <a:effectLst/>
                          <a:latin typeface="+mn-lt"/>
                          <a:cs typeface="Arial" panose="020B0604020202020204" pitchFamily="34" charset="0"/>
                        </a:rPr>
                        <a:t> address depending of APSR</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BEQ</a:t>
                      </a:r>
                      <a:r>
                        <a:rPr lang="en-GB" sz="1200" b="0" i="0" u="none" strike="noStrike" baseline="0" dirty="0">
                          <a:effectLst/>
                          <a:latin typeface="+mn-lt"/>
                          <a:cs typeface="Arial" panose="020B0604020202020204" pitchFamily="34" charset="0"/>
                        </a:rPr>
                        <a:t>   loop</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If APSR.Z</a:t>
                      </a:r>
                      <a:r>
                        <a:rPr lang="en-GB" sz="1200" b="0" i="0" u="none" strike="noStrike" baseline="0" dirty="0">
                          <a:effectLst/>
                          <a:latin typeface="+mn-lt"/>
                          <a:cs typeface="Arial" panose="020B0604020202020204" pitchFamily="34" charset="0"/>
                        </a:rPr>
                        <a:t> =1, then c</a:t>
                      </a:r>
                      <a:r>
                        <a:rPr lang="en-GB" sz="1200" b="0" i="0" u="none" strike="noStrike" dirty="0">
                          <a:effectLst/>
                          <a:latin typeface="+mn-lt"/>
                          <a:cs typeface="Arial" panose="020B0604020202020204" pitchFamily="34" charset="0"/>
                        </a:rPr>
                        <a:t>hange PC to the address with label</a:t>
                      </a:r>
                      <a:r>
                        <a:rPr lang="en-GB" sz="1200" b="0" i="0" u="none" strike="noStrike" baseline="0" dirty="0">
                          <a:effectLst/>
                          <a:latin typeface="+mn-lt"/>
                          <a:cs typeface="Arial" panose="020B0604020202020204" pitchFamily="34" charset="0"/>
                        </a:rPr>
                        <a:t> of “loop”.</a:t>
                      </a:r>
                      <a:endParaRPr lang="en-GB" sz="1200" b="0" i="0" u="none" strike="noStrike" dirty="0">
                        <a:effectLst/>
                        <a:latin typeface="+mn-lt"/>
                        <a:cs typeface="Arial" panose="020B0604020202020204" pitchFamily="34" charset="0"/>
                      </a:endParaRPr>
                    </a:p>
                  </a:txBody>
                  <a:tcPr marL="121872" marR="121872" marT="45721" marB="45721" anchor="ctr"/>
                </a:tc>
                <a:extLst>
                  <a:ext uri="{0D108BD9-81ED-4DB2-BD59-A6C34878D82A}">
                    <a16:rowId xmlns:a16="http://schemas.microsoft.com/office/drawing/2014/main" val="10002"/>
                  </a:ext>
                </a:extLst>
              </a:tr>
              <a:tr h="1017921">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BL &lt;label&gt;</a:t>
                      </a: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Branch and link, branch to an address and</a:t>
                      </a:r>
                      <a:r>
                        <a:rPr lang="en-GB" sz="1200" b="0" i="0" u="none" strike="noStrike" baseline="0" dirty="0">
                          <a:effectLst/>
                          <a:latin typeface="+mn-lt"/>
                          <a:cs typeface="Arial" panose="020B0604020202020204" pitchFamily="34" charset="0"/>
                        </a:rPr>
                        <a:t> store return address to LR. Branch range is +/- 16MB of current PC. </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Usually used for calling a subroutine or function. Once the function is completed, it can be return by executing “BX LR”</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BL   </a:t>
                      </a:r>
                      <a:r>
                        <a:rPr lang="en-GB" sz="1200" b="0" i="0" u="none" strike="noStrike" baseline="0" dirty="0">
                          <a:effectLst/>
                          <a:latin typeface="+mn-lt"/>
                          <a:cs typeface="Arial" panose="020B0604020202020204" pitchFamily="34" charset="0"/>
                        </a:rPr>
                        <a:t>functionA</a:t>
                      </a:r>
                    </a:p>
                  </a:txBody>
                  <a:tcPr marL="121872" marR="121872" marT="45721" marB="45721"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Change PC to the address with label</a:t>
                      </a:r>
                      <a:r>
                        <a:rPr lang="en-GB" sz="1200" b="0" i="0" u="none" strike="noStrike" baseline="0" dirty="0">
                          <a:effectLst/>
                          <a:latin typeface="+mn-lt"/>
                          <a:cs typeface="Arial" panose="020B0604020202020204" pitchFamily="34" charset="0"/>
                        </a:rPr>
                        <a:t> of “functionA,” LR = PC +4</a:t>
                      </a:r>
                      <a:endParaRPr lang="en-GB" sz="1200" b="0" i="0" u="none" strike="noStrike" dirty="0">
                        <a:effectLst/>
                        <a:latin typeface="+mn-lt"/>
                        <a:cs typeface="Arial" panose="020B0604020202020204" pitchFamily="34" charset="0"/>
                      </a:endParaRPr>
                    </a:p>
                  </a:txBody>
                  <a:tcPr marL="121872" marR="121872" marT="45721" marB="45721" anchor="ctr"/>
                </a:tc>
                <a:extLst>
                  <a:ext uri="{0D108BD9-81ED-4DB2-BD59-A6C34878D82A}">
                    <a16:rowId xmlns:a16="http://schemas.microsoft.com/office/drawing/2014/main" val="10003"/>
                  </a:ext>
                </a:extLst>
              </a:tr>
              <a:tr h="791715">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BX</a:t>
                      </a:r>
                      <a:r>
                        <a:rPr lang="en-GB" sz="1200" b="0" i="0" u="none" strike="noStrike" baseline="0" dirty="0">
                          <a:effectLst/>
                          <a:latin typeface="+mn-lt"/>
                          <a:cs typeface="Arial" panose="020B0604020202020204" pitchFamily="34" charset="0"/>
                        </a:rPr>
                        <a:t> &lt;Rm&gt;</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Branch and exchange.</a:t>
                      </a:r>
                      <a:r>
                        <a:rPr lang="en-GB" sz="1200" b="0" i="0" u="none" strike="noStrike" baseline="0" dirty="0">
                          <a:effectLst/>
                          <a:latin typeface="+mn-lt"/>
                          <a:cs typeface="Arial" panose="020B0604020202020204" pitchFamily="34" charset="0"/>
                        </a:rPr>
                        <a:t> Branch to an address specified by a register, and change processor state (Arm or Thumb) depending on bit[0] of the register (0 for Arm; 1 for Thumb)</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BX   R0</a:t>
                      </a:r>
                    </a:p>
                  </a:txBody>
                  <a:tcPr marL="121872" marR="121872" marT="45721" marB="45721"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PC</a:t>
                      </a:r>
                      <a:r>
                        <a:rPr lang="en-GB" sz="1200" b="0" i="0" u="none" strike="noStrike" baseline="0" dirty="0">
                          <a:effectLst/>
                          <a:latin typeface="+mn-lt"/>
                          <a:cs typeface="Arial" panose="020B0604020202020204" pitchFamily="34" charset="0"/>
                        </a:rPr>
                        <a:t> = R0</a:t>
                      </a:r>
                      <a:endParaRPr lang="en-GB" sz="1200" b="0" i="0" u="none" strike="noStrike" dirty="0">
                        <a:effectLst/>
                        <a:latin typeface="+mn-lt"/>
                        <a:cs typeface="Arial" panose="020B0604020202020204" pitchFamily="34" charset="0"/>
                      </a:endParaRPr>
                    </a:p>
                  </a:txBody>
                  <a:tcPr marL="121872" marR="121872" marT="45721" marB="45721" anchor="ctr"/>
                </a:tc>
                <a:extLst>
                  <a:ext uri="{0D108BD9-81ED-4DB2-BD59-A6C34878D82A}">
                    <a16:rowId xmlns:a16="http://schemas.microsoft.com/office/drawing/2014/main" val="10004"/>
                  </a:ext>
                </a:extLst>
              </a:tr>
              <a:tr h="791715">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BLX</a:t>
                      </a: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Branch</a:t>
                      </a:r>
                      <a:r>
                        <a:rPr lang="en-GB" sz="1200" b="0" i="0" u="none" strike="noStrike" baseline="0" dirty="0">
                          <a:effectLst/>
                          <a:latin typeface="+mn-lt"/>
                          <a:cs typeface="Arial" panose="020B0604020202020204" pitchFamily="34" charset="0"/>
                        </a:rPr>
                        <a:t> and link with exchange. </a:t>
                      </a:r>
                      <a:r>
                        <a:rPr lang="en-GB" sz="1200" b="0" i="0" u="none" strike="noStrike" dirty="0">
                          <a:effectLst/>
                          <a:latin typeface="+mn-lt"/>
                          <a:cs typeface="Arial" panose="020B0604020202020204" pitchFamily="34" charset="0"/>
                        </a:rPr>
                        <a:t>Branch to an address specified by a register, save return address</a:t>
                      </a:r>
                      <a:r>
                        <a:rPr lang="en-GB" sz="1200" b="0" i="0" u="none" strike="noStrike" baseline="0" dirty="0">
                          <a:effectLst/>
                          <a:latin typeface="+mn-lt"/>
                          <a:cs typeface="Arial" panose="020B0604020202020204" pitchFamily="34" charset="0"/>
                        </a:rPr>
                        <a:t> to LR, and change processor state depending on bit[0] of the register.</a:t>
                      </a:r>
                      <a:endParaRPr lang="en-GB" sz="1200" b="0" i="0" u="none" strike="noStrike" dirty="0">
                        <a:effectLst/>
                        <a:latin typeface="+mn-lt"/>
                        <a:cs typeface="Arial" panose="020B0604020202020204" pitchFamily="34" charset="0"/>
                      </a:endParaRPr>
                    </a:p>
                  </a:txBody>
                  <a:tcPr marL="121872" marR="121872" marT="45721" marB="45721"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BLX   R0</a:t>
                      </a:r>
                    </a:p>
                  </a:txBody>
                  <a:tcPr marL="121872" marR="121872" marT="45721" marB="45721"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PC = R0</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baseline="0" dirty="0">
                          <a:effectLst/>
                          <a:latin typeface="+mn-lt"/>
                          <a:cs typeface="Arial" panose="020B0604020202020204" pitchFamily="34" charset="0"/>
                        </a:rPr>
                        <a:t>LR = PC +4</a:t>
                      </a:r>
                      <a:endParaRPr lang="en-GB" sz="1200" b="0" i="0" u="none" strike="noStrike" dirty="0">
                        <a:effectLst/>
                        <a:latin typeface="+mn-lt"/>
                        <a:cs typeface="Arial" panose="020B0604020202020204" pitchFamily="34" charset="0"/>
                      </a:endParaRPr>
                    </a:p>
                  </a:txBody>
                  <a:tcPr marL="121872" marR="121872" marT="45721" marB="45721"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46353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Suffixes for Conditional Branch (B &lt;cond&gt;)</a:t>
            </a:r>
            <a:endParaRPr lang="en-US" dirty="0"/>
          </a:p>
        </p:txBody>
      </p:sp>
      <p:graphicFrame>
        <p:nvGraphicFramePr>
          <p:cNvPr id="6" name="Table 5">
            <a:extLst>
              <a:ext uri="{FF2B5EF4-FFF2-40B4-BE49-F238E27FC236}">
                <a16:creationId xmlns:a16="http://schemas.microsoft.com/office/drawing/2014/main" id="{E352AFDA-E75F-4171-9077-9078127E143A}"/>
              </a:ext>
            </a:extLst>
          </p:cNvPr>
          <p:cNvGraphicFramePr>
            <a:graphicFrameLocks noGrp="1"/>
          </p:cNvGraphicFramePr>
          <p:nvPr/>
        </p:nvGraphicFramePr>
        <p:xfrm>
          <a:off x="317376" y="949325"/>
          <a:ext cx="11501706" cy="5251450"/>
        </p:xfrm>
        <a:graphic>
          <a:graphicData uri="http://schemas.openxmlformats.org/drawingml/2006/table">
            <a:tbl>
              <a:tblPr firstRow="1" bandRow="1">
                <a:tableStyleId>{5C22544A-7EE6-4342-B048-85BDC9FD1C3A}</a:tableStyleId>
              </a:tblPr>
              <a:tblGrid>
                <a:gridCol w="2322924">
                  <a:extLst>
                    <a:ext uri="{9D8B030D-6E8A-4147-A177-3AD203B41FA5}">
                      <a16:colId xmlns:a16="http://schemas.microsoft.com/office/drawing/2014/main" val="20000"/>
                    </a:ext>
                  </a:extLst>
                </a:gridCol>
                <a:gridCol w="3205737">
                  <a:extLst>
                    <a:ext uri="{9D8B030D-6E8A-4147-A177-3AD203B41FA5}">
                      <a16:colId xmlns:a16="http://schemas.microsoft.com/office/drawing/2014/main" val="20001"/>
                    </a:ext>
                  </a:extLst>
                </a:gridCol>
                <a:gridCol w="5973045">
                  <a:extLst>
                    <a:ext uri="{9D8B030D-6E8A-4147-A177-3AD203B41FA5}">
                      <a16:colId xmlns:a16="http://schemas.microsoft.com/office/drawing/2014/main" val="20002"/>
                    </a:ext>
                  </a:extLst>
                </a:gridCol>
              </a:tblGrid>
              <a:tr h="393282">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Suffix</a:t>
                      </a:r>
                      <a:endParaRPr lang="en-GB" sz="1400" b="0" i="0" u="none" strike="noStrike" dirty="0">
                        <a:effectLst/>
                        <a:latin typeface="+mn-lt"/>
                        <a:cs typeface="Arial" panose="020B0604020202020204" pitchFamily="34" charset="0"/>
                      </a:endParaRPr>
                    </a:p>
                  </a:txBody>
                  <a:tcPr marL="121872" marR="121872" marT="45717" marB="45717"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Branch condition</a:t>
                      </a:r>
                      <a:endParaRPr lang="en-GB" sz="1400" b="0" i="0" u="none" strike="noStrike" dirty="0">
                        <a:effectLst/>
                        <a:latin typeface="+mn-lt"/>
                        <a:cs typeface="Arial" panose="020B0604020202020204" pitchFamily="34" charset="0"/>
                      </a:endParaRPr>
                    </a:p>
                  </a:txBody>
                  <a:tcPr marL="121872" marR="121872" marT="45717" marB="45717"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Flags (APSR)</a:t>
                      </a:r>
                      <a:endParaRPr lang="en-GB" sz="1400" b="0" i="0" u="none" strike="noStrike" dirty="0">
                        <a:effectLst/>
                        <a:latin typeface="+mn-lt"/>
                        <a:cs typeface="Arial" panose="020B0604020202020204" pitchFamily="34" charset="0"/>
                      </a:endParaRPr>
                    </a:p>
                  </a:txBody>
                  <a:tcPr marL="121872" marR="121872" marT="45717" marB="45717" anchor="ctr"/>
                </a:tc>
                <a:extLst>
                  <a:ext uri="{0D108BD9-81ED-4DB2-BD59-A6C34878D82A}">
                    <a16:rowId xmlns:a16="http://schemas.microsoft.com/office/drawing/2014/main" val="10000"/>
                  </a:ext>
                </a:extLst>
              </a:tr>
              <a:tr h="347012">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EQ</a:t>
                      </a: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Equal </a:t>
                      </a: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APSR.Z = 1</a:t>
                      </a:r>
                    </a:p>
                  </a:txBody>
                  <a:tcPr marL="121872" marR="121872" marT="45717" marB="45717" anchor="ctr"/>
                </a:tc>
                <a:extLst>
                  <a:ext uri="{0D108BD9-81ED-4DB2-BD59-A6C34878D82A}">
                    <a16:rowId xmlns:a16="http://schemas.microsoft.com/office/drawing/2014/main" val="10001"/>
                  </a:ext>
                </a:extLst>
              </a:tr>
              <a:tr h="347012">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NE</a:t>
                      </a: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Not equal </a:t>
                      </a: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APSR.Z = 0</a:t>
                      </a:r>
                    </a:p>
                  </a:txBody>
                  <a:tcPr marL="121872" marR="121872" marT="45717" marB="45717" anchor="ctr"/>
                </a:tc>
                <a:extLst>
                  <a:ext uri="{0D108BD9-81ED-4DB2-BD59-A6C34878D82A}">
                    <a16:rowId xmlns:a16="http://schemas.microsoft.com/office/drawing/2014/main" val="10002"/>
                  </a:ext>
                </a:extLst>
              </a:tr>
              <a:tr h="347012">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CS</a:t>
                      </a: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Carry</a:t>
                      </a:r>
                      <a:r>
                        <a:rPr lang="en-GB" sz="1200" b="0" i="0" u="none" strike="noStrike" baseline="0" dirty="0">
                          <a:effectLst/>
                          <a:latin typeface="+mn-lt"/>
                          <a:cs typeface="Arial" panose="020B0604020202020204" pitchFamily="34" charset="0"/>
                        </a:rPr>
                        <a:t> set</a:t>
                      </a:r>
                      <a:endParaRPr lang="en-GB" sz="1200" b="0" i="0" u="none" strike="noStrike" dirty="0">
                        <a:effectLst/>
                        <a:latin typeface="+mn-lt"/>
                        <a:cs typeface="Arial" panose="020B0604020202020204" pitchFamily="34" charset="0"/>
                      </a:endParaRP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APSR.</a:t>
                      </a:r>
                      <a:r>
                        <a:rPr lang="en-GB" sz="1200" b="0" i="0" u="none" strike="noStrike" baseline="0" dirty="0">
                          <a:effectLst/>
                          <a:latin typeface="+mn-lt"/>
                          <a:cs typeface="Arial" panose="020B0604020202020204" pitchFamily="34" charset="0"/>
                        </a:rPr>
                        <a:t>C = 1</a:t>
                      </a:r>
                    </a:p>
                  </a:txBody>
                  <a:tcPr marL="121872" marR="121872" marT="45717" marB="45717" anchor="ctr"/>
                </a:tc>
                <a:extLst>
                  <a:ext uri="{0D108BD9-81ED-4DB2-BD59-A6C34878D82A}">
                    <a16:rowId xmlns:a16="http://schemas.microsoft.com/office/drawing/2014/main" val="10003"/>
                  </a:ext>
                </a:extLst>
              </a:tr>
              <a:tr h="347012">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CC</a:t>
                      </a: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Carry clear</a:t>
                      </a: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APSR.</a:t>
                      </a:r>
                      <a:r>
                        <a:rPr lang="en-GB" sz="1200" b="0" i="0" u="none" strike="noStrike" baseline="0" dirty="0">
                          <a:effectLst/>
                          <a:latin typeface="+mn-lt"/>
                          <a:cs typeface="Arial" panose="020B0604020202020204" pitchFamily="34" charset="0"/>
                        </a:rPr>
                        <a:t>C = 0</a:t>
                      </a:r>
                    </a:p>
                  </a:txBody>
                  <a:tcPr marL="121872" marR="121872" marT="45717" marB="45717" anchor="ctr"/>
                </a:tc>
                <a:extLst>
                  <a:ext uri="{0D108BD9-81ED-4DB2-BD59-A6C34878D82A}">
                    <a16:rowId xmlns:a16="http://schemas.microsoft.com/office/drawing/2014/main" val="10004"/>
                  </a:ext>
                </a:extLst>
              </a:tr>
              <a:tr h="347012">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MI</a:t>
                      </a: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Negative</a:t>
                      </a: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APSR.</a:t>
                      </a:r>
                      <a:r>
                        <a:rPr lang="en-GB" sz="1200" b="0" i="0" u="none" strike="noStrike" baseline="0" dirty="0">
                          <a:effectLst/>
                          <a:latin typeface="+mn-lt"/>
                          <a:cs typeface="Arial" panose="020B0604020202020204" pitchFamily="34" charset="0"/>
                        </a:rPr>
                        <a:t>N = 1</a:t>
                      </a:r>
                    </a:p>
                  </a:txBody>
                  <a:tcPr marL="121872" marR="121872" marT="45717" marB="45717" anchor="ctr"/>
                </a:tc>
                <a:extLst>
                  <a:ext uri="{0D108BD9-81ED-4DB2-BD59-A6C34878D82A}">
                    <a16:rowId xmlns:a16="http://schemas.microsoft.com/office/drawing/2014/main" val="10005"/>
                  </a:ext>
                </a:extLst>
              </a:tr>
              <a:tr h="347012">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PL</a:t>
                      </a: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Positive</a:t>
                      </a:r>
                      <a:r>
                        <a:rPr lang="en-GB" sz="1200" b="0" i="0" u="none" strike="noStrike" baseline="0" dirty="0">
                          <a:effectLst/>
                          <a:latin typeface="+mn-lt"/>
                          <a:cs typeface="Arial" panose="020B0604020202020204" pitchFamily="34" charset="0"/>
                        </a:rPr>
                        <a:t> </a:t>
                      </a:r>
                      <a:endParaRPr lang="en-GB" sz="1200" b="0" i="0" u="none" strike="noStrike" dirty="0">
                        <a:effectLst/>
                        <a:latin typeface="+mn-lt"/>
                        <a:cs typeface="Arial" panose="020B0604020202020204" pitchFamily="34" charset="0"/>
                      </a:endParaRP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APSR.</a:t>
                      </a:r>
                      <a:r>
                        <a:rPr lang="en-GB" sz="1200" b="0" i="0" u="none" strike="noStrike" baseline="0" dirty="0">
                          <a:effectLst/>
                          <a:latin typeface="+mn-lt"/>
                          <a:cs typeface="Arial" panose="020B0604020202020204" pitchFamily="34" charset="0"/>
                        </a:rPr>
                        <a:t>N = 0</a:t>
                      </a:r>
                    </a:p>
                  </a:txBody>
                  <a:tcPr marL="121872" marR="121872" marT="45717" marB="45717" anchor="ctr"/>
                </a:tc>
                <a:extLst>
                  <a:ext uri="{0D108BD9-81ED-4DB2-BD59-A6C34878D82A}">
                    <a16:rowId xmlns:a16="http://schemas.microsoft.com/office/drawing/2014/main" val="10006"/>
                  </a:ext>
                </a:extLst>
              </a:tr>
              <a:tr h="347012">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VS</a:t>
                      </a: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Overflow </a:t>
                      </a: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APSR.</a:t>
                      </a:r>
                      <a:r>
                        <a:rPr lang="en-GB" sz="1200" b="0" i="0" u="none" strike="noStrike" baseline="0" dirty="0">
                          <a:effectLst/>
                          <a:latin typeface="+mn-lt"/>
                          <a:cs typeface="Arial" panose="020B0604020202020204" pitchFamily="34" charset="0"/>
                        </a:rPr>
                        <a:t>V = 1</a:t>
                      </a:r>
                    </a:p>
                  </a:txBody>
                  <a:tcPr marL="121872" marR="121872" marT="45717" marB="45717" anchor="ctr"/>
                </a:tc>
                <a:extLst>
                  <a:ext uri="{0D108BD9-81ED-4DB2-BD59-A6C34878D82A}">
                    <a16:rowId xmlns:a16="http://schemas.microsoft.com/office/drawing/2014/main" val="10007"/>
                  </a:ext>
                </a:extLst>
              </a:tr>
              <a:tr h="347012">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VC</a:t>
                      </a: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No overflow</a:t>
                      </a:r>
                    </a:p>
                  </a:txBody>
                  <a:tcPr marL="121872" marR="121872" marT="45717" marB="45717" anchor="ct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APSR.</a:t>
                      </a:r>
                      <a:r>
                        <a:rPr lang="en-GB" sz="1200" b="0" i="0" u="none" strike="noStrike" baseline="0" dirty="0">
                          <a:effectLst/>
                          <a:latin typeface="+mn-lt"/>
                          <a:cs typeface="Arial" panose="020B0604020202020204" pitchFamily="34" charset="0"/>
                        </a:rPr>
                        <a:t>V = 0</a:t>
                      </a:r>
                    </a:p>
                  </a:txBody>
                  <a:tcPr marL="121872" marR="121872" marT="45717" marB="45717" anchor="ctr"/>
                </a:tc>
                <a:extLst>
                  <a:ext uri="{0D108BD9-81ED-4DB2-BD59-A6C34878D82A}">
                    <a16:rowId xmlns:a16="http://schemas.microsoft.com/office/drawing/2014/main" val="10008"/>
                  </a:ext>
                </a:extLst>
              </a:tr>
              <a:tr h="347012">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HI</a:t>
                      </a: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Unsigned</a:t>
                      </a:r>
                      <a:r>
                        <a:rPr lang="en-GB" sz="1200" b="0" i="0" u="none" strike="noStrike" baseline="0" dirty="0">
                          <a:effectLst/>
                          <a:latin typeface="+mn-lt"/>
                          <a:cs typeface="Arial" panose="020B0604020202020204" pitchFamily="34" charset="0"/>
                        </a:rPr>
                        <a:t> higher</a:t>
                      </a:r>
                      <a:endParaRPr lang="en-GB" sz="1200" b="0" i="0" u="none" strike="noStrike" dirty="0">
                        <a:effectLst/>
                        <a:latin typeface="+mn-lt"/>
                        <a:cs typeface="Arial" panose="020B0604020202020204" pitchFamily="34" charset="0"/>
                      </a:endParaRPr>
                    </a:p>
                  </a:txBody>
                  <a:tcPr marL="121872" marR="121872" marT="45717" marB="45717" anchor="ct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APSR.</a:t>
                      </a:r>
                      <a:r>
                        <a:rPr lang="en-GB" sz="1200" b="0" i="0" u="none" strike="noStrike" baseline="0" dirty="0">
                          <a:effectLst/>
                          <a:latin typeface="+mn-lt"/>
                          <a:cs typeface="Arial" panose="020B0604020202020204" pitchFamily="34" charset="0"/>
                        </a:rPr>
                        <a:t>C = 1 and </a:t>
                      </a:r>
                      <a:r>
                        <a:rPr lang="en-GB" sz="1200" b="0" i="0" u="none" strike="noStrike" dirty="0">
                          <a:effectLst/>
                          <a:latin typeface="+mn-lt"/>
                          <a:cs typeface="Arial" panose="020B0604020202020204" pitchFamily="34" charset="0"/>
                        </a:rPr>
                        <a:t>APSR.</a:t>
                      </a:r>
                      <a:r>
                        <a:rPr lang="en-GB" sz="1200" b="0" i="0" u="none" strike="noStrike" baseline="0" dirty="0">
                          <a:effectLst/>
                          <a:latin typeface="+mn-lt"/>
                          <a:cs typeface="Arial" panose="020B0604020202020204" pitchFamily="34" charset="0"/>
                        </a:rPr>
                        <a:t>Z = 0</a:t>
                      </a:r>
                    </a:p>
                  </a:txBody>
                  <a:tcPr marL="121872" marR="121872" marT="45717" marB="45717" anchor="ctr"/>
                </a:tc>
                <a:extLst>
                  <a:ext uri="{0D108BD9-81ED-4DB2-BD59-A6C34878D82A}">
                    <a16:rowId xmlns:a16="http://schemas.microsoft.com/office/drawing/2014/main" val="10009"/>
                  </a:ext>
                </a:extLst>
              </a:tr>
              <a:tr h="347012">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LS</a:t>
                      </a: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Unsigned lower or same</a:t>
                      </a:r>
                    </a:p>
                  </a:txBody>
                  <a:tcPr marL="121872" marR="121872" marT="45717" marB="45717" anchor="ct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APSR.</a:t>
                      </a:r>
                      <a:r>
                        <a:rPr lang="en-GB" sz="1200" b="0" i="0" u="none" strike="noStrike" baseline="0" dirty="0">
                          <a:effectLst/>
                          <a:latin typeface="+mn-lt"/>
                          <a:cs typeface="Arial" panose="020B0604020202020204" pitchFamily="34" charset="0"/>
                        </a:rPr>
                        <a:t>C = 0 or </a:t>
                      </a:r>
                      <a:r>
                        <a:rPr lang="en-GB" sz="1200" b="0" i="0" u="none" strike="noStrike" dirty="0">
                          <a:effectLst/>
                          <a:latin typeface="+mn-lt"/>
                          <a:cs typeface="Arial" panose="020B0604020202020204" pitchFamily="34" charset="0"/>
                        </a:rPr>
                        <a:t>APSR.</a:t>
                      </a:r>
                      <a:r>
                        <a:rPr lang="en-GB" sz="1200" b="0" i="0" u="none" strike="noStrike" baseline="0" dirty="0">
                          <a:effectLst/>
                          <a:latin typeface="+mn-lt"/>
                          <a:cs typeface="Arial" panose="020B0604020202020204" pitchFamily="34" charset="0"/>
                        </a:rPr>
                        <a:t>Z = 1</a:t>
                      </a:r>
                    </a:p>
                  </a:txBody>
                  <a:tcPr marL="121872" marR="121872" marT="45717" marB="45717" anchor="ctr"/>
                </a:tc>
                <a:extLst>
                  <a:ext uri="{0D108BD9-81ED-4DB2-BD59-A6C34878D82A}">
                    <a16:rowId xmlns:a16="http://schemas.microsoft.com/office/drawing/2014/main" val="10010"/>
                  </a:ext>
                </a:extLst>
              </a:tr>
              <a:tr h="347012">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GE </a:t>
                      </a: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Signed greater than or equal</a:t>
                      </a:r>
                    </a:p>
                  </a:txBody>
                  <a:tcPr marL="121872" marR="121872" marT="45717" marB="45717" anchor="ct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APSR.</a:t>
                      </a:r>
                      <a:r>
                        <a:rPr lang="en-GB" sz="1200" b="0" i="0" u="none" strike="noStrike" baseline="0" dirty="0">
                          <a:effectLst/>
                          <a:latin typeface="+mn-lt"/>
                          <a:cs typeface="Arial" panose="020B0604020202020204" pitchFamily="34" charset="0"/>
                        </a:rPr>
                        <a:t>N = </a:t>
                      </a:r>
                      <a:r>
                        <a:rPr lang="en-GB" sz="1200" b="0" i="0" u="none" strike="noStrike" dirty="0">
                          <a:effectLst/>
                          <a:latin typeface="+mn-lt"/>
                          <a:cs typeface="Arial" panose="020B0604020202020204" pitchFamily="34" charset="0"/>
                        </a:rPr>
                        <a:t>APSR.</a:t>
                      </a:r>
                      <a:r>
                        <a:rPr lang="en-GB" sz="1200" b="0" i="0" u="none" strike="noStrike" baseline="0" dirty="0">
                          <a:effectLst/>
                          <a:latin typeface="+mn-lt"/>
                          <a:cs typeface="Arial" panose="020B0604020202020204" pitchFamily="34" charset="0"/>
                        </a:rPr>
                        <a:t>V </a:t>
                      </a:r>
                    </a:p>
                  </a:txBody>
                  <a:tcPr marL="121872" marR="121872" marT="45717" marB="45717" anchor="ctr"/>
                </a:tc>
                <a:extLst>
                  <a:ext uri="{0D108BD9-81ED-4DB2-BD59-A6C34878D82A}">
                    <a16:rowId xmlns:a16="http://schemas.microsoft.com/office/drawing/2014/main" val="10011"/>
                  </a:ext>
                </a:extLst>
              </a:tr>
              <a:tr h="347012">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LT</a:t>
                      </a: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Singed less than</a:t>
                      </a:r>
                    </a:p>
                  </a:txBody>
                  <a:tcPr marL="121872" marR="121872" marT="45717" marB="45717" anchor="ct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APSR.</a:t>
                      </a:r>
                      <a:r>
                        <a:rPr lang="en-GB" sz="1200" b="0" i="0" u="none" strike="noStrike" baseline="0" dirty="0">
                          <a:effectLst/>
                          <a:latin typeface="+mn-lt"/>
                          <a:cs typeface="Arial" panose="020B0604020202020204" pitchFamily="34" charset="0"/>
                        </a:rPr>
                        <a:t>N != </a:t>
                      </a:r>
                      <a:r>
                        <a:rPr lang="en-GB" sz="1200" b="0" i="0" u="none" strike="noStrike" dirty="0">
                          <a:effectLst/>
                          <a:latin typeface="+mn-lt"/>
                          <a:cs typeface="Arial" panose="020B0604020202020204" pitchFamily="34" charset="0"/>
                        </a:rPr>
                        <a:t>APSR.</a:t>
                      </a:r>
                      <a:r>
                        <a:rPr lang="en-GB" sz="1200" b="0" i="0" u="none" strike="noStrike" baseline="0" dirty="0">
                          <a:effectLst/>
                          <a:latin typeface="+mn-lt"/>
                          <a:cs typeface="Arial" panose="020B0604020202020204" pitchFamily="34" charset="0"/>
                        </a:rPr>
                        <a:t>V </a:t>
                      </a:r>
                    </a:p>
                  </a:txBody>
                  <a:tcPr marL="121872" marR="121872" marT="45717" marB="45717" anchor="ctr"/>
                </a:tc>
                <a:extLst>
                  <a:ext uri="{0D108BD9-81ED-4DB2-BD59-A6C34878D82A}">
                    <a16:rowId xmlns:a16="http://schemas.microsoft.com/office/drawing/2014/main" val="10012"/>
                  </a:ext>
                </a:extLst>
              </a:tr>
              <a:tr h="347012">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GT</a:t>
                      </a: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Signed greater than</a:t>
                      </a:r>
                    </a:p>
                  </a:txBody>
                  <a:tcPr marL="121872" marR="121872" marT="45717" marB="45717" anchor="ct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(APSR.</a:t>
                      </a:r>
                      <a:r>
                        <a:rPr lang="en-GB" sz="1200" b="0" i="0" u="none" strike="noStrike" baseline="0" dirty="0">
                          <a:effectLst/>
                          <a:latin typeface="+mn-lt"/>
                          <a:cs typeface="Arial" panose="020B0604020202020204" pitchFamily="34" charset="0"/>
                        </a:rPr>
                        <a:t>Z = 0) and (</a:t>
                      </a:r>
                      <a:r>
                        <a:rPr lang="en-GB" sz="1200" b="0" i="0" u="none" strike="noStrike" dirty="0">
                          <a:effectLst/>
                          <a:latin typeface="+mn-lt"/>
                          <a:cs typeface="Arial" panose="020B0604020202020204" pitchFamily="34" charset="0"/>
                        </a:rPr>
                        <a:t>APSR.</a:t>
                      </a:r>
                      <a:r>
                        <a:rPr lang="en-GB" sz="1200" b="0" i="0" u="none" strike="noStrike" baseline="0" dirty="0">
                          <a:effectLst/>
                          <a:latin typeface="+mn-lt"/>
                          <a:cs typeface="Arial" panose="020B0604020202020204" pitchFamily="34" charset="0"/>
                        </a:rPr>
                        <a:t>N = </a:t>
                      </a:r>
                      <a:r>
                        <a:rPr lang="en-GB" sz="1200" b="0" i="0" u="none" strike="noStrike" dirty="0">
                          <a:effectLst/>
                          <a:latin typeface="+mn-lt"/>
                          <a:cs typeface="Arial" panose="020B0604020202020204" pitchFamily="34" charset="0"/>
                        </a:rPr>
                        <a:t>APSR.</a:t>
                      </a:r>
                      <a:r>
                        <a:rPr lang="en-GB" sz="1200" b="0" i="0" u="none" strike="noStrike" baseline="0" dirty="0">
                          <a:effectLst/>
                          <a:latin typeface="+mn-lt"/>
                          <a:cs typeface="Arial" panose="020B0604020202020204" pitchFamily="34" charset="0"/>
                        </a:rPr>
                        <a:t>V )</a:t>
                      </a:r>
                    </a:p>
                  </a:txBody>
                  <a:tcPr marL="121872" marR="121872" marT="45717" marB="45717" anchor="ctr"/>
                </a:tc>
                <a:extLst>
                  <a:ext uri="{0D108BD9-81ED-4DB2-BD59-A6C34878D82A}">
                    <a16:rowId xmlns:a16="http://schemas.microsoft.com/office/drawing/2014/main" val="10013"/>
                  </a:ext>
                </a:extLst>
              </a:tr>
              <a:tr h="347012">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LE</a:t>
                      </a:r>
                    </a:p>
                  </a:txBody>
                  <a:tcPr marL="121872" marR="121872" marT="45717" marB="45717"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Signed less than or equal</a:t>
                      </a:r>
                    </a:p>
                  </a:txBody>
                  <a:tcPr marL="121872" marR="121872" marT="45717" marB="45717" anchor="ct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(APSR.</a:t>
                      </a:r>
                      <a:r>
                        <a:rPr lang="en-GB" sz="1200" b="0" i="0" u="none" strike="noStrike" baseline="0" dirty="0">
                          <a:effectLst/>
                          <a:latin typeface="+mn-lt"/>
                          <a:cs typeface="Arial" panose="020B0604020202020204" pitchFamily="34" charset="0"/>
                        </a:rPr>
                        <a:t>Z = 1) or (</a:t>
                      </a:r>
                      <a:r>
                        <a:rPr lang="en-GB" sz="1200" b="0" i="0" u="none" strike="noStrike" dirty="0">
                          <a:effectLst/>
                          <a:latin typeface="+mn-lt"/>
                          <a:cs typeface="Arial" panose="020B0604020202020204" pitchFamily="34" charset="0"/>
                        </a:rPr>
                        <a:t>APSR.</a:t>
                      </a:r>
                      <a:r>
                        <a:rPr lang="en-GB" sz="1200" b="0" i="0" u="none" strike="noStrike" baseline="0" dirty="0">
                          <a:effectLst/>
                          <a:latin typeface="+mn-lt"/>
                          <a:cs typeface="Arial" panose="020B0604020202020204" pitchFamily="34" charset="0"/>
                        </a:rPr>
                        <a:t>N != </a:t>
                      </a:r>
                      <a:r>
                        <a:rPr lang="en-GB" sz="1200" b="0" i="0" u="none" strike="noStrike" dirty="0">
                          <a:effectLst/>
                          <a:latin typeface="+mn-lt"/>
                          <a:cs typeface="Arial" panose="020B0604020202020204" pitchFamily="34" charset="0"/>
                        </a:rPr>
                        <a:t>APSR.</a:t>
                      </a:r>
                      <a:r>
                        <a:rPr lang="en-GB" sz="1200" b="0" i="0" u="none" strike="noStrike" baseline="0" dirty="0">
                          <a:effectLst/>
                          <a:latin typeface="+mn-lt"/>
                          <a:cs typeface="Arial" panose="020B0604020202020204" pitchFamily="34" charset="0"/>
                        </a:rPr>
                        <a:t>V)</a:t>
                      </a:r>
                    </a:p>
                  </a:txBody>
                  <a:tcPr marL="121872" marR="121872" marT="45717" marB="45717" anchor="ct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617169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Module Syllabus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sz="2800" dirty="0">
                <a:ea typeface="ＭＳ Ｐゴシック" panose="020B0600070205080204" pitchFamily="34" charset="-128"/>
              </a:rPr>
              <a:t>Basic Structure of Arm Thumb Instruction Set</a:t>
            </a:r>
            <a:endParaRPr lang="en-US" altLang="en-US" sz="2800" dirty="0">
              <a:ea typeface="ＭＳ Ｐゴシック" panose="020B0600070205080204" pitchFamily="34" charset="-128"/>
            </a:endParaRPr>
          </a:p>
          <a:p>
            <a:r>
              <a:rPr lang="en-IN" altLang="en-US" sz="2800" dirty="0">
                <a:ea typeface="ＭＳ Ｐゴシック" panose="020B0600070205080204" pitchFamily="34" charset="-128"/>
              </a:rPr>
              <a:t>Functionality of Cortex-M0 instructions, including:</a:t>
            </a:r>
            <a:endParaRPr lang="en-US" altLang="en-US" sz="2800" dirty="0">
              <a:ea typeface="ＭＳ Ｐゴシック" panose="020B0600070205080204" pitchFamily="34" charset="-128"/>
            </a:endParaRPr>
          </a:p>
          <a:p>
            <a:pPr lvl="1">
              <a:spcBef>
                <a:spcPts val="600"/>
              </a:spcBef>
            </a:pPr>
            <a:r>
              <a:rPr lang="en-IN" altLang="en-US" sz="2400" dirty="0"/>
              <a:t>Data Accessing Instructions</a:t>
            </a:r>
          </a:p>
          <a:p>
            <a:pPr lvl="1">
              <a:spcBef>
                <a:spcPts val="600"/>
              </a:spcBef>
            </a:pPr>
            <a:r>
              <a:rPr lang="en-IN" altLang="en-US" sz="2400" dirty="0"/>
              <a:t>Arithmetic Instructions</a:t>
            </a:r>
          </a:p>
          <a:p>
            <a:pPr lvl="1">
              <a:spcBef>
                <a:spcPts val="600"/>
              </a:spcBef>
            </a:pPr>
            <a:r>
              <a:rPr lang="en-IN" altLang="en-US" sz="2400" dirty="0"/>
              <a:t>Logic Operations and Shift Instructions</a:t>
            </a:r>
          </a:p>
          <a:p>
            <a:pPr lvl="1">
              <a:spcBef>
                <a:spcPts val="600"/>
              </a:spcBef>
            </a:pPr>
            <a:r>
              <a:rPr lang="en-IN" altLang="en-US" sz="2400" dirty="0"/>
              <a:t>Program Flow Control and Exceptions-related Instructions</a:t>
            </a:r>
          </a:p>
          <a:p>
            <a:pPr lvl="1">
              <a:spcBef>
                <a:spcPts val="600"/>
              </a:spcBef>
            </a:pPr>
            <a:r>
              <a:rPr lang="en-IN" altLang="en-US" sz="2400" dirty="0"/>
              <a:t>Sleep Mode-related Instructions</a:t>
            </a:r>
            <a:endParaRPr lang="en-US" altLang="en-US" sz="2400" dirty="0"/>
          </a:p>
          <a:p>
            <a:r>
              <a:rPr lang="en-GB" sz="2800" dirty="0">
                <a:ea typeface="ＭＳ Ｐゴシック" panose="020B0600070205080204" pitchFamily="34" charset="-128"/>
              </a:rPr>
              <a:t>Main Power-saving Features of Cortex-M0</a:t>
            </a:r>
          </a:p>
          <a:p>
            <a:pPr marL="688975" lvl="2" indent="0">
              <a:buNone/>
            </a:pPr>
            <a:endParaRPr lang="en-IN" altLang="en-US" dirty="0">
              <a:ea typeface="ＭＳ Ｐゴシック" panose="020B0600070205080204" pitchFamily="34" charset="-128"/>
            </a:endParaRPr>
          </a:p>
        </p:txBody>
      </p:sp>
    </p:spTree>
    <p:extLst>
      <p:ext uri="{BB962C8B-B14F-4D97-AF65-F5344CB8AC3E}">
        <p14:creationId xmlns:p14="http://schemas.microsoft.com/office/powerpoint/2010/main" val="219320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Conditional Branch Example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A simple loop</a:t>
            </a:r>
          </a:p>
          <a:p>
            <a:r>
              <a:rPr lang="en-US" dirty="0"/>
              <a:t>--------------------------------------------------------</a:t>
            </a:r>
          </a:p>
          <a:p>
            <a:r>
              <a:rPr lang="en-US" dirty="0">
                <a:latin typeface="Calibri" panose="020F0502020204030204" pitchFamily="34" charset="0"/>
              </a:rPr>
              <a:t>MOVS R0, #4 	; Loop counter starting value is 4</a:t>
            </a:r>
          </a:p>
          <a:p>
            <a:r>
              <a:rPr lang="en-GB" dirty="0">
                <a:latin typeface="Calibri" panose="020F0502020204030204" pitchFamily="34" charset="0"/>
              </a:rPr>
              <a:t>loop 		; “loop” is an address label</a:t>
            </a:r>
          </a:p>
          <a:p>
            <a:r>
              <a:rPr lang="en-US" dirty="0">
                <a:latin typeface="Calibri" panose="020F0502020204030204" pitchFamily="34" charset="0"/>
              </a:rPr>
              <a:t>SUBS R0, #1 	; Decrement by 1 and update flag</a:t>
            </a:r>
          </a:p>
          <a:p>
            <a:r>
              <a:rPr lang="en-US" dirty="0">
                <a:latin typeface="Calibri" panose="020F0502020204030204" pitchFamily="34" charset="0"/>
              </a:rPr>
              <a:t>BGT loop 	; branch to loop if R0 is Greater Than (GT) 1</a:t>
            </a:r>
          </a:p>
          <a:p>
            <a:r>
              <a:rPr lang="en-US" dirty="0"/>
              <a:t>--------------------------------------------------------</a:t>
            </a: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172874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Memory Barrier Instructions</a:t>
            </a:r>
            <a:endParaRPr lang="en-US" dirty="0"/>
          </a:p>
        </p:txBody>
      </p:sp>
      <p:graphicFrame>
        <p:nvGraphicFramePr>
          <p:cNvPr id="6" name="Table 5">
            <a:extLst>
              <a:ext uri="{FF2B5EF4-FFF2-40B4-BE49-F238E27FC236}">
                <a16:creationId xmlns:a16="http://schemas.microsoft.com/office/drawing/2014/main" id="{8257DECD-7CB2-475D-AD9A-88CB0460A12E}"/>
              </a:ext>
            </a:extLst>
          </p:cNvPr>
          <p:cNvGraphicFramePr>
            <a:graphicFrameLocks noGrp="1"/>
          </p:cNvGraphicFramePr>
          <p:nvPr/>
        </p:nvGraphicFramePr>
        <p:xfrm>
          <a:off x="492125" y="1413350"/>
          <a:ext cx="11336671" cy="2771775"/>
        </p:xfrm>
        <a:graphic>
          <a:graphicData uri="http://schemas.openxmlformats.org/drawingml/2006/table">
            <a:tbl>
              <a:tblPr firstRow="1" bandRow="1">
                <a:tableStyleId>{5C22544A-7EE6-4342-B048-85BDC9FD1C3A}</a:tableStyleId>
              </a:tblPr>
              <a:tblGrid>
                <a:gridCol w="3643238">
                  <a:extLst>
                    <a:ext uri="{9D8B030D-6E8A-4147-A177-3AD203B41FA5}">
                      <a16:colId xmlns:a16="http://schemas.microsoft.com/office/drawing/2014/main" val="20000"/>
                    </a:ext>
                  </a:extLst>
                </a:gridCol>
                <a:gridCol w="7693433">
                  <a:extLst>
                    <a:ext uri="{9D8B030D-6E8A-4147-A177-3AD203B41FA5}">
                      <a16:colId xmlns:a16="http://schemas.microsoft.com/office/drawing/2014/main" val="20001"/>
                    </a:ext>
                  </a:extLst>
                </a:gridCol>
              </a:tblGrid>
              <a:tr h="518241">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Syntax</a:t>
                      </a:r>
                      <a:endParaRPr lang="en-GB" sz="1400" b="0" i="0" u="none" strike="noStrike" dirty="0">
                        <a:effectLst/>
                        <a:latin typeface="+mn-lt"/>
                        <a:cs typeface="Arial" panose="020B0604020202020204" pitchFamily="34" charset="0"/>
                      </a:endParaRPr>
                    </a:p>
                  </a:txBody>
                  <a:tcPr marL="121872" marR="121872" marT="45725" marB="45725"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Description</a:t>
                      </a:r>
                      <a:r>
                        <a:rPr lang="en-GB" sz="1400" b="1" i="0" u="none" strike="noStrike" kern="1200" baseline="0" dirty="0">
                          <a:solidFill>
                            <a:srgbClr val="FFFFFF"/>
                          </a:solidFill>
                          <a:effectLst/>
                          <a:latin typeface="+mn-lt"/>
                          <a:cs typeface="Arial" panose="020B0604020202020204" pitchFamily="34" charset="0"/>
                        </a:rPr>
                        <a:t> </a:t>
                      </a:r>
                      <a:endParaRPr lang="en-GB" sz="1400" b="0" i="0" u="none" strike="noStrike" dirty="0">
                        <a:effectLst/>
                        <a:latin typeface="+mn-lt"/>
                        <a:cs typeface="Arial" panose="020B0604020202020204" pitchFamily="34" charset="0"/>
                      </a:endParaRPr>
                    </a:p>
                  </a:txBody>
                  <a:tcPr marL="121872" marR="121872" marT="45725" marB="45725" anchor="ctr"/>
                </a:tc>
                <a:extLst>
                  <a:ext uri="{0D108BD9-81ED-4DB2-BD59-A6C34878D82A}">
                    <a16:rowId xmlns:a16="http://schemas.microsoft.com/office/drawing/2014/main" val="10000"/>
                  </a:ext>
                </a:extLst>
              </a:tr>
              <a:tr h="751178">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DMB</a:t>
                      </a:r>
                    </a:p>
                  </a:txBody>
                  <a:tcPr marL="121872" marR="121872" marT="45725" marB="45725"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Data memory barrier,</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Ensures that all memory accesses are completed before new memory</a:t>
                      </a:r>
                      <a:r>
                        <a:rPr lang="en-GB" sz="1200" b="0" i="0" u="none" strike="noStrike" baseline="0" dirty="0">
                          <a:effectLst/>
                          <a:latin typeface="+mn-lt"/>
                          <a:cs typeface="Arial" panose="020B0604020202020204" pitchFamily="34" charset="0"/>
                        </a:rPr>
                        <a:t> access is committed</a:t>
                      </a:r>
                      <a:endParaRPr lang="en-GB" sz="1200" b="0" i="0" u="none" strike="noStrike" dirty="0">
                        <a:effectLst/>
                        <a:latin typeface="+mn-lt"/>
                        <a:cs typeface="Arial" panose="020B0604020202020204" pitchFamily="34" charset="0"/>
                      </a:endParaRPr>
                    </a:p>
                  </a:txBody>
                  <a:tcPr marL="121872" marR="121872" marT="45725" marB="45725" anchor="ctr"/>
                </a:tc>
                <a:extLst>
                  <a:ext uri="{0D108BD9-81ED-4DB2-BD59-A6C34878D82A}">
                    <a16:rowId xmlns:a16="http://schemas.microsoft.com/office/drawing/2014/main" val="10001"/>
                  </a:ext>
                </a:extLst>
              </a:tr>
              <a:tr h="751178">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DSB</a:t>
                      </a:r>
                    </a:p>
                  </a:txBody>
                  <a:tcPr marL="121872" marR="121872" marT="45725" marB="45725"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Data synchronization barrier,</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Ensures that all</a:t>
                      </a:r>
                      <a:r>
                        <a:rPr lang="en-GB" sz="1200" b="0" i="0" u="none" strike="noStrike" baseline="0" dirty="0">
                          <a:effectLst/>
                          <a:latin typeface="+mn-lt"/>
                          <a:cs typeface="Arial" panose="020B0604020202020204" pitchFamily="34" charset="0"/>
                        </a:rPr>
                        <a:t> memory accesses are completed before the next instruction is executed</a:t>
                      </a:r>
                      <a:endParaRPr lang="en-GB" sz="1200" b="0" i="0" u="none" strike="noStrike" dirty="0">
                        <a:effectLst/>
                        <a:latin typeface="+mn-lt"/>
                        <a:cs typeface="Arial" panose="020B0604020202020204" pitchFamily="34" charset="0"/>
                      </a:endParaRPr>
                    </a:p>
                  </a:txBody>
                  <a:tcPr marL="121872" marR="121872" marT="45725" marB="45725" anchor="ctr"/>
                </a:tc>
                <a:extLst>
                  <a:ext uri="{0D108BD9-81ED-4DB2-BD59-A6C34878D82A}">
                    <a16:rowId xmlns:a16="http://schemas.microsoft.com/office/drawing/2014/main" val="10002"/>
                  </a:ext>
                </a:extLst>
              </a:tr>
              <a:tr h="751178">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ISB</a:t>
                      </a:r>
                    </a:p>
                  </a:txBody>
                  <a:tcPr marL="121872" marR="121872" marT="45725" marB="45725"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Instruction synchronization barrier,</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Flushes</a:t>
                      </a:r>
                      <a:r>
                        <a:rPr lang="en-GB" sz="1200" b="0" i="0" u="none" strike="noStrike" baseline="0" dirty="0">
                          <a:effectLst/>
                          <a:latin typeface="+mn-lt"/>
                          <a:cs typeface="Arial" panose="020B0604020202020204" pitchFamily="34" charset="0"/>
                        </a:rPr>
                        <a:t> the pipeline and ensures that all previous instructions are completed before executing new instructions</a:t>
                      </a:r>
                      <a:endParaRPr lang="en-GB" sz="1200" b="0" i="0" u="none" strike="noStrike" dirty="0">
                        <a:effectLst/>
                        <a:latin typeface="+mn-lt"/>
                        <a:cs typeface="Arial" panose="020B0604020202020204" pitchFamily="34" charset="0"/>
                      </a:endParaRPr>
                    </a:p>
                  </a:txBody>
                  <a:tcPr marL="121872" marR="121872" marT="45725" marB="45725"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18625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Exception-Related Instructions</a:t>
            </a:r>
            <a:endParaRPr lang="en-US" dirty="0"/>
          </a:p>
        </p:txBody>
      </p:sp>
      <p:graphicFrame>
        <p:nvGraphicFramePr>
          <p:cNvPr id="6" name="Table 5">
            <a:extLst>
              <a:ext uri="{FF2B5EF4-FFF2-40B4-BE49-F238E27FC236}">
                <a16:creationId xmlns:a16="http://schemas.microsoft.com/office/drawing/2014/main" id="{CC65553C-AA4C-4C75-9957-BD85D982D807}"/>
              </a:ext>
            </a:extLst>
          </p:cNvPr>
          <p:cNvGraphicFramePr>
            <a:graphicFrameLocks noGrp="1"/>
          </p:cNvGraphicFramePr>
          <p:nvPr/>
        </p:nvGraphicFramePr>
        <p:xfrm>
          <a:off x="492125" y="1467939"/>
          <a:ext cx="11552486" cy="2286000"/>
        </p:xfrm>
        <a:graphic>
          <a:graphicData uri="http://schemas.openxmlformats.org/drawingml/2006/table">
            <a:tbl>
              <a:tblPr firstRow="1" bandRow="1">
                <a:tableStyleId>{5C22544A-7EE6-4342-B048-85BDC9FD1C3A}</a:tableStyleId>
              </a:tblPr>
              <a:tblGrid>
                <a:gridCol w="1828086">
                  <a:extLst>
                    <a:ext uri="{9D8B030D-6E8A-4147-A177-3AD203B41FA5}">
                      <a16:colId xmlns:a16="http://schemas.microsoft.com/office/drawing/2014/main" val="20000"/>
                    </a:ext>
                  </a:extLst>
                </a:gridCol>
                <a:gridCol w="5598512">
                  <a:extLst>
                    <a:ext uri="{9D8B030D-6E8A-4147-A177-3AD203B41FA5}">
                      <a16:colId xmlns:a16="http://schemas.microsoft.com/office/drawing/2014/main" val="20001"/>
                    </a:ext>
                  </a:extLst>
                </a:gridCol>
                <a:gridCol w="1624965">
                  <a:extLst>
                    <a:ext uri="{9D8B030D-6E8A-4147-A177-3AD203B41FA5}">
                      <a16:colId xmlns:a16="http://schemas.microsoft.com/office/drawing/2014/main" val="20002"/>
                    </a:ext>
                  </a:extLst>
                </a:gridCol>
                <a:gridCol w="2500923">
                  <a:extLst>
                    <a:ext uri="{9D8B030D-6E8A-4147-A177-3AD203B41FA5}">
                      <a16:colId xmlns:a16="http://schemas.microsoft.com/office/drawing/2014/main" val="20003"/>
                    </a:ext>
                  </a:extLst>
                </a:gridCol>
              </a:tblGrid>
              <a:tr h="518177">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Syntax</a:t>
                      </a:r>
                      <a:endParaRPr lang="en-GB" sz="1400" b="0" i="0" u="none" strike="noStrike" dirty="0">
                        <a:effectLst/>
                        <a:latin typeface="+mn-lt"/>
                        <a:cs typeface="Arial" panose="020B0604020202020204" pitchFamily="34" charset="0"/>
                      </a:endParaRPr>
                    </a:p>
                  </a:txBody>
                  <a:tcPr marL="121872" marR="121872" marT="45722" marB="45722"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Description</a:t>
                      </a:r>
                      <a:r>
                        <a:rPr lang="en-GB" sz="1400" b="1" i="0" u="none" strike="noStrike" kern="1200" baseline="0" dirty="0">
                          <a:solidFill>
                            <a:srgbClr val="FFFFFF"/>
                          </a:solidFill>
                          <a:effectLst/>
                          <a:latin typeface="+mn-lt"/>
                          <a:cs typeface="Arial" panose="020B0604020202020204" pitchFamily="34" charset="0"/>
                        </a:rPr>
                        <a:t> </a:t>
                      </a:r>
                      <a:endParaRPr lang="en-GB" sz="1400" b="0" i="0" u="none" strike="noStrike" dirty="0">
                        <a:effectLst/>
                        <a:latin typeface="+mn-lt"/>
                        <a:cs typeface="Arial" panose="020B0604020202020204" pitchFamily="34" charset="0"/>
                      </a:endParaRPr>
                    </a:p>
                  </a:txBody>
                  <a:tcPr marL="121872" marR="121872" marT="45722" marB="45722"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a:t>
                      </a:r>
                      <a:endParaRPr lang="en-GB" sz="1400" b="0" i="0" u="none" strike="noStrike" dirty="0">
                        <a:effectLst/>
                        <a:latin typeface="+mn-lt"/>
                        <a:cs typeface="Arial" panose="020B0604020202020204" pitchFamily="34" charset="0"/>
                      </a:endParaRPr>
                    </a:p>
                  </a:txBody>
                  <a:tcPr marL="121872" marR="121872" marT="45722" marB="45722"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 explanation</a:t>
                      </a:r>
                      <a:endParaRPr lang="en-GB" sz="1400" b="0" i="0" u="none" strike="noStrike" dirty="0">
                        <a:effectLst/>
                        <a:latin typeface="+mn-lt"/>
                        <a:cs typeface="Arial" panose="020B0604020202020204" pitchFamily="34" charset="0"/>
                      </a:endParaRPr>
                    </a:p>
                  </a:txBody>
                  <a:tcPr marL="121872" marR="121872" marT="45722" marB="45722" anchor="ctr"/>
                </a:tc>
                <a:extLst>
                  <a:ext uri="{0D108BD9-81ED-4DB2-BD59-A6C34878D82A}">
                    <a16:rowId xmlns:a16="http://schemas.microsoft.com/office/drawing/2014/main" val="10000"/>
                  </a:ext>
                </a:extLst>
              </a:tr>
              <a:tr h="837588">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SVC  &lt;immed8&gt;</a:t>
                      </a:r>
                    </a:p>
                  </a:txBody>
                  <a:tcPr marL="121872" marR="121872" marT="45722" marB="4572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Supervisor call</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Trigger</a:t>
                      </a:r>
                      <a:r>
                        <a:rPr lang="en-GB" sz="1200" b="0" i="0" u="none" strike="noStrike" baseline="0" dirty="0">
                          <a:effectLst/>
                          <a:latin typeface="+mn-lt"/>
                          <a:cs typeface="Arial" panose="020B0604020202020204" pitchFamily="34" charset="0"/>
                        </a:rPr>
                        <a:t> the SVC exception.</a:t>
                      </a:r>
                      <a:endParaRPr lang="en-GB" sz="1200" b="0" i="0" u="none" strike="noStrike" dirty="0">
                        <a:effectLst/>
                        <a:latin typeface="+mn-lt"/>
                        <a:cs typeface="Arial" panose="020B0604020202020204" pitchFamily="34" charset="0"/>
                      </a:endParaRPr>
                    </a:p>
                  </a:txBody>
                  <a:tcPr marL="121872" marR="121872" marT="45722" marB="4572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SVC  #3</a:t>
                      </a:r>
                    </a:p>
                  </a:txBody>
                  <a:tcPr marL="121872" marR="121872" marT="45722" marB="45722"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Trigger</a:t>
                      </a:r>
                      <a:r>
                        <a:rPr lang="en-GB" sz="1200" b="0" i="0" u="none" strike="noStrike" baseline="0" dirty="0">
                          <a:effectLst/>
                          <a:latin typeface="+mn-lt"/>
                          <a:cs typeface="Arial" panose="020B0604020202020204" pitchFamily="34" charset="0"/>
                        </a:rPr>
                        <a:t> SVC exception, with parameter = 3</a:t>
                      </a:r>
                      <a:endParaRPr lang="en-GB" sz="1200" b="0" i="0" u="none" strike="noStrike" dirty="0">
                        <a:effectLst/>
                        <a:latin typeface="+mn-lt"/>
                        <a:cs typeface="Arial" panose="020B0604020202020204" pitchFamily="34" charset="0"/>
                      </a:endParaRPr>
                    </a:p>
                  </a:txBody>
                  <a:tcPr marL="121872" marR="121872" marT="45722" marB="45722" anchor="ctr"/>
                </a:tc>
                <a:extLst>
                  <a:ext uri="{0D108BD9-81ED-4DB2-BD59-A6C34878D82A}">
                    <a16:rowId xmlns:a16="http://schemas.microsoft.com/office/drawing/2014/main" val="10001"/>
                  </a:ext>
                </a:extLst>
              </a:tr>
              <a:tr h="930235">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CPS</a:t>
                      </a:r>
                    </a:p>
                  </a:txBody>
                  <a:tcPr marL="121872" marR="121872" marT="45722" marB="4572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Change</a:t>
                      </a:r>
                      <a:r>
                        <a:rPr lang="en-GB" sz="1200" b="0" i="0" u="none" strike="noStrike" baseline="0" dirty="0">
                          <a:effectLst/>
                          <a:latin typeface="+mn-lt"/>
                          <a:cs typeface="Arial" panose="020B0604020202020204" pitchFamily="34" charset="0"/>
                        </a:rPr>
                        <a:t> processor state.</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Enable or disable interrupt.</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Does not block NMI and hard fault handler</a:t>
                      </a:r>
                      <a:endParaRPr lang="en-GB" sz="1200" b="0" i="0" u="none" strike="noStrike" dirty="0">
                        <a:effectLst/>
                        <a:latin typeface="+mn-lt"/>
                        <a:cs typeface="Arial" panose="020B0604020202020204" pitchFamily="34" charset="0"/>
                      </a:endParaRPr>
                    </a:p>
                  </a:txBody>
                  <a:tcPr marL="121872" marR="121872" marT="45722" marB="4572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CPSIE I</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CPSID</a:t>
                      </a:r>
                      <a:r>
                        <a:rPr lang="en-GB" sz="1200" b="0" i="0" u="none" strike="noStrike" baseline="0" dirty="0">
                          <a:effectLst/>
                          <a:latin typeface="+mn-lt"/>
                          <a:cs typeface="Arial" panose="020B0604020202020204" pitchFamily="34" charset="0"/>
                        </a:rPr>
                        <a:t> I</a:t>
                      </a:r>
                      <a:endParaRPr lang="en-GB" sz="1200" b="0" i="0" u="none" strike="noStrike" dirty="0">
                        <a:effectLst/>
                        <a:latin typeface="+mn-lt"/>
                        <a:cs typeface="Arial" panose="020B0604020202020204" pitchFamily="34" charset="0"/>
                      </a:endParaRPr>
                    </a:p>
                  </a:txBody>
                  <a:tcPr marL="121872" marR="121872" marT="45722" marB="45722"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Enable interrupt</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baseline="0" dirty="0">
                          <a:effectLst/>
                          <a:latin typeface="+mn-lt"/>
                          <a:cs typeface="Arial" panose="020B0604020202020204" pitchFamily="34" charset="0"/>
                        </a:rPr>
                        <a:t>(clearing PRIMASK)</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baseline="0" dirty="0">
                          <a:effectLst/>
                          <a:latin typeface="+mn-lt"/>
                          <a:cs typeface="Arial" panose="020B0604020202020204" pitchFamily="34" charset="0"/>
                        </a:rPr>
                        <a:t>Disable interrupt</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baseline="0" dirty="0">
                          <a:effectLst/>
                          <a:latin typeface="+mn-lt"/>
                          <a:cs typeface="Arial" panose="020B0604020202020204" pitchFamily="34" charset="0"/>
                        </a:rPr>
                        <a:t>(Setting PRIMASK)</a:t>
                      </a:r>
                    </a:p>
                  </a:txBody>
                  <a:tcPr marL="121872" marR="121872" marT="45722" marB="45722"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02895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Other Instructions</a:t>
            </a:r>
            <a:endParaRPr lang="en-US" dirty="0"/>
          </a:p>
        </p:txBody>
      </p:sp>
      <p:graphicFrame>
        <p:nvGraphicFramePr>
          <p:cNvPr id="6" name="Table 5">
            <a:extLst>
              <a:ext uri="{FF2B5EF4-FFF2-40B4-BE49-F238E27FC236}">
                <a16:creationId xmlns:a16="http://schemas.microsoft.com/office/drawing/2014/main" id="{995B2325-F915-432C-A6B5-1F92482A4A9F}"/>
              </a:ext>
            </a:extLst>
          </p:cNvPr>
          <p:cNvGraphicFramePr>
            <a:graphicFrameLocks noGrp="1"/>
          </p:cNvGraphicFramePr>
          <p:nvPr/>
        </p:nvGraphicFramePr>
        <p:xfrm>
          <a:off x="492125" y="1467941"/>
          <a:ext cx="11552486" cy="3883025"/>
        </p:xfrm>
        <a:graphic>
          <a:graphicData uri="http://schemas.openxmlformats.org/drawingml/2006/table">
            <a:tbl>
              <a:tblPr firstRow="1" bandRow="1">
                <a:tableStyleId>{5C22544A-7EE6-4342-B048-85BDC9FD1C3A}</a:tableStyleId>
              </a:tblPr>
              <a:tblGrid>
                <a:gridCol w="1942341">
                  <a:extLst>
                    <a:ext uri="{9D8B030D-6E8A-4147-A177-3AD203B41FA5}">
                      <a16:colId xmlns:a16="http://schemas.microsoft.com/office/drawing/2014/main" val="20000"/>
                    </a:ext>
                  </a:extLst>
                </a:gridCol>
                <a:gridCol w="5484257">
                  <a:extLst>
                    <a:ext uri="{9D8B030D-6E8A-4147-A177-3AD203B41FA5}">
                      <a16:colId xmlns:a16="http://schemas.microsoft.com/office/drawing/2014/main" val="20001"/>
                    </a:ext>
                  </a:extLst>
                </a:gridCol>
                <a:gridCol w="1624965">
                  <a:extLst>
                    <a:ext uri="{9D8B030D-6E8A-4147-A177-3AD203B41FA5}">
                      <a16:colId xmlns:a16="http://schemas.microsoft.com/office/drawing/2014/main" val="20002"/>
                    </a:ext>
                  </a:extLst>
                </a:gridCol>
                <a:gridCol w="2500923">
                  <a:extLst>
                    <a:ext uri="{9D8B030D-6E8A-4147-A177-3AD203B41FA5}">
                      <a16:colId xmlns:a16="http://schemas.microsoft.com/office/drawing/2014/main" val="20003"/>
                    </a:ext>
                  </a:extLst>
                </a:gridCol>
              </a:tblGrid>
              <a:tr h="518296">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Syntax</a:t>
                      </a:r>
                      <a:endParaRPr lang="en-GB" sz="1400" b="0" i="0" u="none" strike="noStrike" dirty="0">
                        <a:effectLst/>
                        <a:latin typeface="+mn-lt"/>
                        <a:cs typeface="Arial" panose="020B0604020202020204" pitchFamily="34" charset="0"/>
                      </a:endParaRPr>
                    </a:p>
                  </a:txBody>
                  <a:tcPr marL="121872" marR="121872" marT="45729" marB="45729"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Description</a:t>
                      </a:r>
                      <a:r>
                        <a:rPr lang="en-GB" sz="1400" b="1" i="0" u="none" strike="noStrike" kern="1200" baseline="0" dirty="0">
                          <a:solidFill>
                            <a:srgbClr val="FFFFFF"/>
                          </a:solidFill>
                          <a:effectLst/>
                          <a:latin typeface="+mn-lt"/>
                          <a:cs typeface="Arial" panose="020B0604020202020204" pitchFamily="34" charset="0"/>
                        </a:rPr>
                        <a:t> </a:t>
                      </a:r>
                      <a:endParaRPr lang="en-GB" sz="1400" b="0" i="0" u="none" strike="noStrike" dirty="0">
                        <a:effectLst/>
                        <a:latin typeface="+mn-lt"/>
                        <a:cs typeface="Arial" panose="020B0604020202020204" pitchFamily="34" charset="0"/>
                      </a:endParaRPr>
                    </a:p>
                  </a:txBody>
                  <a:tcPr marL="121872" marR="121872" marT="45729" marB="45729"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a:t>
                      </a:r>
                      <a:endParaRPr lang="en-GB" sz="1400" b="0" i="0" u="none" strike="noStrike" dirty="0">
                        <a:effectLst/>
                        <a:latin typeface="+mn-lt"/>
                        <a:cs typeface="Arial" panose="020B0604020202020204" pitchFamily="34" charset="0"/>
                      </a:endParaRPr>
                    </a:p>
                  </a:txBody>
                  <a:tcPr marL="121872" marR="121872" marT="45729" marB="45729"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Example explanation</a:t>
                      </a:r>
                      <a:endParaRPr lang="en-GB" sz="1400" b="0" i="0" u="none" strike="noStrike" dirty="0">
                        <a:effectLst/>
                        <a:latin typeface="+mn-lt"/>
                        <a:cs typeface="Arial" panose="020B0604020202020204" pitchFamily="34" charset="0"/>
                      </a:endParaRPr>
                    </a:p>
                  </a:txBody>
                  <a:tcPr marL="121872" marR="121872" marT="45729" marB="45729" anchor="ctr"/>
                </a:tc>
                <a:extLst>
                  <a:ext uri="{0D108BD9-81ED-4DB2-BD59-A6C34878D82A}">
                    <a16:rowId xmlns:a16="http://schemas.microsoft.com/office/drawing/2014/main" val="10000"/>
                  </a:ext>
                </a:extLst>
              </a:tr>
              <a:tr h="791859">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NOP</a:t>
                      </a:r>
                    </a:p>
                  </a:txBody>
                  <a:tcPr marL="121872" marR="121872" marT="45729" marB="45729"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No operation</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Used to produce instruction alignment or to introduce delay</a:t>
                      </a:r>
                    </a:p>
                  </a:txBody>
                  <a:tcPr marL="121872" marR="121872" marT="45729" marB="45729"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NOP</a:t>
                      </a:r>
                    </a:p>
                  </a:txBody>
                  <a:tcPr marL="121872" marR="121872" marT="45729" marB="45729"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No operation</a:t>
                      </a:r>
                    </a:p>
                  </a:txBody>
                  <a:tcPr marL="121872" marR="121872" marT="45729" marB="45729" anchor="ctr"/>
                </a:tc>
                <a:extLst>
                  <a:ext uri="{0D108BD9-81ED-4DB2-BD59-A6C34878D82A}">
                    <a16:rowId xmlns:a16="http://schemas.microsoft.com/office/drawing/2014/main" val="10001"/>
                  </a:ext>
                </a:extLst>
              </a:tr>
              <a:tr h="1554764">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BKPT  &lt;immed8&gt;</a:t>
                      </a:r>
                    </a:p>
                  </a:txBody>
                  <a:tcPr marL="121872" marR="121872" marT="45729" marB="45729"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Break</a:t>
                      </a:r>
                      <a:r>
                        <a:rPr lang="en-GB" sz="1200" b="0" i="0" u="none" strike="noStrike" baseline="0" dirty="0">
                          <a:effectLst/>
                          <a:latin typeface="+mn-lt"/>
                          <a:cs typeface="Arial" panose="020B0604020202020204" pitchFamily="34" charset="0"/>
                        </a:rPr>
                        <a:t>point</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Put processor into halting stage,</a:t>
                      </a:r>
                      <a:r>
                        <a:rPr lang="en-GB" sz="1200" b="0" i="0" u="none" strike="noStrike" baseline="0" dirty="0">
                          <a:effectLst/>
                          <a:latin typeface="+mn-lt"/>
                          <a:cs typeface="Arial" panose="020B0604020202020204" pitchFamily="34" charset="0"/>
                        </a:rPr>
                        <a:t> during which users carry out debug tasks through the debugger.</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Usually BKPT is inserted by a debugger to replace the original instruction.</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An 8-bit immediate data can be used as an identifier for the debugger.</a:t>
                      </a:r>
                    </a:p>
                    <a:p>
                      <a:pPr marL="0" algn="l" rtl="0" eaLnBrk="1" fontAlgn="t" latinLnBrk="0" hangingPunct="1">
                        <a:spcBef>
                          <a:spcPts val="0"/>
                        </a:spcBef>
                        <a:spcAft>
                          <a:spcPts val="0"/>
                        </a:spcAft>
                      </a:pPr>
                      <a:endParaRPr lang="en-GB" sz="1200" b="0" i="0" u="none" strike="noStrike" dirty="0">
                        <a:effectLst/>
                        <a:latin typeface="+mn-lt"/>
                        <a:cs typeface="Arial" panose="020B0604020202020204" pitchFamily="34" charset="0"/>
                      </a:endParaRPr>
                    </a:p>
                  </a:txBody>
                  <a:tcPr marL="121872" marR="121872" marT="45729" marB="45729"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BKPT #0</a:t>
                      </a:r>
                    </a:p>
                  </a:txBody>
                  <a:tcPr marL="121872" marR="121872" marT="45729" marB="45729"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Break</a:t>
                      </a:r>
                      <a:r>
                        <a:rPr lang="en-GB" sz="1200" b="0" i="0" u="none" strike="noStrike" baseline="0" dirty="0">
                          <a:effectLst/>
                          <a:latin typeface="+mn-lt"/>
                          <a:cs typeface="Arial" panose="020B0604020202020204" pitchFamily="34" charset="0"/>
                        </a:rPr>
                        <a:t>point, with identifier of 0</a:t>
                      </a:r>
                      <a:endParaRPr lang="en-GB" sz="1200" b="0" i="0" u="none" strike="noStrike" dirty="0">
                        <a:effectLst/>
                        <a:latin typeface="+mn-lt"/>
                        <a:cs typeface="Arial" panose="020B0604020202020204" pitchFamily="34" charset="0"/>
                      </a:endParaRPr>
                    </a:p>
                  </a:txBody>
                  <a:tcPr marL="121872" marR="121872" marT="45729" marB="45729" anchor="ctr"/>
                </a:tc>
                <a:extLst>
                  <a:ext uri="{0D108BD9-81ED-4DB2-BD59-A6C34878D82A}">
                    <a16:rowId xmlns:a16="http://schemas.microsoft.com/office/drawing/2014/main" val="10002"/>
                  </a:ext>
                </a:extLst>
              </a:tr>
              <a:tr h="1018106">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YIELD</a:t>
                      </a:r>
                    </a:p>
                  </a:txBody>
                  <a:tcPr marL="121872" marR="121872" marT="45729" marB="45729"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Indicates task is stalled</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Used in multithread system, indicates that the</a:t>
                      </a:r>
                      <a:r>
                        <a:rPr lang="en-GB" sz="1200" b="0" i="0" u="none" strike="noStrike" baseline="0" dirty="0">
                          <a:effectLst/>
                          <a:latin typeface="+mn-lt"/>
                          <a:cs typeface="Arial" panose="020B0604020202020204" pitchFamily="34" charset="0"/>
                        </a:rPr>
                        <a:t> current thread is delayed (e.g., waiting for hardware) and can be swapped out</a:t>
                      </a:r>
                      <a:endParaRPr lang="en-GB" sz="1200" b="0" i="0" u="none" strike="noStrike" dirty="0">
                        <a:effectLst/>
                        <a:latin typeface="+mn-lt"/>
                        <a:cs typeface="Arial" panose="020B0604020202020204" pitchFamily="34" charset="0"/>
                      </a:endParaRP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Executes</a:t>
                      </a:r>
                      <a:r>
                        <a:rPr lang="en-GB" sz="1200" b="0" i="0" u="none" strike="noStrike" baseline="0" dirty="0">
                          <a:effectLst/>
                          <a:latin typeface="+mn-lt"/>
                          <a:cs typeface="Arial" panose="020B0604020202020204" pitchFamily="34" charset="0"/>
                        </a:rPr>
                        <a:t> as NOP on the Cortex-M0 processor</a:t>
                      </a:r>
                      <a:endParaRPr lang="en-GB" sz="1200" b="0" i="0" u="none" strike="noStrike" dirty="0">
                        <a:effectLst/>
                        <a:latin typeface="+mn-lt"/>
                        <a:cs typeface="Arial" panose="020B0604020202020204" pitchFamily="34" charset="0"/>
                      </a:endParaRPr>
                    </a:p>
                  </a:txBody>
                  <a:tcPr marL="121872" marR="121872" marT="45729" marB="45729"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YIELD</a:t>
                      </a:r>
                    </a:p>
                  </a:txBody>
                  <a:tcPr marL="121872" marR="121872" marT="45729" marB="45729"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effectLst/>
                          <a:latin typeface="+mn-lt"/>
                          <a:cs typeface="Arial" panose="020B0604020202020204" pitchFamily="34" charset="0"/>
                        </a:rPr>
                        <a:t>Same</a:t>
                      </a:r>
                      <a:r>
                        <a:rPr lang="en-GB" sz="1200" b="0" i="0" u="none" strike="noStrike" baseline="0" dirty="0">
                          <a:effectLst/>
                          <a:latin typeface="+mn-lt"/>
                          <a:cs typeface="Arial" panose="020B0604020202020204" pitchFamily="34" charset="0"/>
                        </a:rPr>
                        <a:t> as NOP in Cortex-M0 processor</a:t>
                      </a:r>
                      <a:endParaRPr lang="en-GB" sz="1200" b="0" i="0" u="none" strike="noStrike" dirty="0">
                        <a:effectLst/>
                        <a:latin typeface="+mn-lt"/>
                        <a:cs typeface="Arial" panose="020B0604020202020204" pitchFamily="34" charset="0"/>
                      </a:endParaRPr>
                    </a:p>
                  </a:txBody>
                  <a:tcPr marL="121872" marR="121872" marT="45729" marB="45729"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01900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Sleep Mode Related Instructions</a:t>
            </a:r>
            <a:endParaRPr lang="en-US" dirty="0"/>
          </a:p>
        </p:txBody>
      </p:sp>
      <p:graphicFrame>
        <p:nvGraphicFramePr>
          <p:cNvPr id="6" name="Table 5">
            <a:extLst>
              <a:ext uri="{FF2B5EF4-FFF2-40B4-BE49-F238E27FC236}">
                <a16:creationId xmlns:a16="http://schemas.microsoft.com/office/drawing/2014/main" id="{D05C1558-0259-46BF-BB7C-80D81389624B}"/>
              </a:ext>
            </a:extLst>
          </p:cNvPr>
          <p:cNvGraphicFramePr>
            <a:graphicFrameLocks noGrp="1"/>
          </p:cNvGraphicFramePr>
          <p:nvPr/>
        </p:nvGraphicFramePr>
        <p:xfrm>
          <a:off x="492125" y="1508883"/>
          <a:ext cx="11489011" cy="2535238"/>
        </p:xfrm>
        <a:graphic>
          <a:graphicData uri="http://schemas.openxmlformats.org/drawingml/2006/table">
            <a:tbl>
              <a:tblPr firstRow="1" bandRow="1">
                <a:tableStyleId>{5C22544A-7EE6-4342-B048-85BDC9FD1C3A}</a:tableStyleId>
              </a:tblPr>
              <a:tblGrid>
                <a:gridCol w="2828064">
                  <a:extLst>
                    <a:ext uri="{9D8B030D-6E8A-4147-A177-3AD203B41FA5}">
                      <a16:colId xmlns:a16="http://schemas.microsoft.com/office/drawing/2014/main" val="20000"/>
                    </a:ext>
                  </a:extLst>
                </a:gridCol>
                <a:gridCol w="8660947">
                  <a:extLst>
                    <a:ext uri="{9D8B030D-6E8A-4147-A177-3AD203B41FA5}">
                      <a16:colId xmlns:a16="http://schemas.microsoft.com/office/drawing/2014/main" val="20001"/>
                    </a:ext>
                  </a:extLst>
                </a:gridCol>
              </a:tblGrid>
              <a:tr h="328683">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Syntax</a:t>
                      </a:r>
                      <a:endParaRPr lang="en-GB" sz="1400" b="0" i="0" u="none" strike="noStrike" dirty="0">
                        <a:effectLst/>
                        <a:latin typeface="+mn-lt"/>
                        <a:cs typeface="Arial" panose="020B0604020202020204" pitchFamily="34" charset="0"/>
                      </a:endParaRPr>
                    </a:p>
                  </a:txBody>
                  <a:tcPr marL="121872" marR="121872" marT="45732" marB="45732" anchor="ctr"/>
                </a:tc>
                <a:tc>
                  <a:txBody>
                    <a:bodyPr/>
                    <a:lstStyle/>
                    <a:p>
                      <a:pPr marL="0" algn="l" rtl="0" eaLnBrk="1" fontAlgn="t" latinLnBrk="0" hangingPunct="1">
                        <a:spcBef>
                          <a:spcPts val="0"/>
                        </a:spcBef>
                        <a:spcAft>
                          <a:spcPts val="0"/>
                        </a:spcAft>
                      </a:pPr>
                      <a:r>
                        <a:rPr lang="en-GB" sz="1400" b="1" i="0" u="none" strike="noStrike" kern="1200" dirty="0">
                          <a:solidFill>
                            <a:srgbClr val="FFFFFF"/>
                          </a:solidFill>
                          <a:effectLst/>
                          <a:latin typeface="+mn-lt"/>
                          <a:cs typeface="Arial" panose="020B0604020202020204" pitchFamily="34" charset="0"/>
                        </a:rPr>
                        <a:t>Description</a:t>
                      </a:r>
                      <a:r>
                        <a:rPr lang="en-GB" sz="1400" b="1" i="0" u="none" strike="noStrike" kern="1200" baseline="0" dirty="0">
                          <a:solidFill>
                            <a:srgbClr val="FFFFFF"/>
                          </a:solidFill>
                          <a:effectLst/>
                          <a:latin typeface="+mn-lt"/>
                          <a:cs typeface="Arial" panose="020B0604020202020204" pitchFamily="34" charset="0"/>
                        </a:rPr>
                        <a:t> </a:t>
                      </a:r>
                      <a:endParaRPr lang="en-GB" sz="1400" b="0" i="0" u="none" strike="noStrike" dirty="0">
                        <a:effectLst/>
                        <a:latin typeface="+mn-lt"/>
                        <a:cs typeface="Arial" panose="020B0604020202020204" pitchFamily="34" charset="0"/>
                      </a:endParaRPr>
                    </a:p>
                  </a:txBody>
                  <a:tcPr marL="121872" marR="121872" marT="45732" marB="45732" anchor="ctr"/>
                </a:tc>
                <a:extLst>
                  <a:ext uri="{0D108BD9-81ED-4DB2-BD59-A6C34878D82A}">
                    <a16:rowId xmlns:a16="http://schemas.microsoft.com/office/drawing/2014/main" val="10000"/>
                  </a:ext>
                </a:extLst>
              </a:tr>
              <a:tr h="581339">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WFI</a:t>
                      </a:r>
                    </a:p>
                  </a:txBody>
                  <a:tcPr marL="121872" marR="121872" marT="45732" marB="4573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Wait for interrupt.</a:t>
                      </a:r>
                    </a:p>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Stops program execution until an interrupt arrives or until the processor enters a debug state</a:t>
                      </a:r>
                    </a:p>
                  </a:txBody>
                  <a:tcPr marL="121872" marR="121872" marT="45732" marB="45732" anchor="ctr"/>
                </a:tc>
                <a:extLst>
                  <a:ext uri="{0D108BD9-81ED-4DB2-BD59-A6C34878D82A}">
                    <a16:rowId xmlns:a16="http://schemas.microsoft.com/office/drawing/2014/main" val="10001"/>
                  </a:ext>
                </a:extLst>
              </a:tr>
              <a:tr h="979574">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WFE</a:t>
                      </a:r>
                    </a:p>
                  </a:txBody>
                  <a:tcPr marL="121872" marR="121872" marT="45732" marB="45732" anchor="ctr"/>
                </a:tc>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Wait</a:t>
                      </a:r>
                      <a:r>
                        <a:rPr lang="en-GB" sz="1200" b="0" i="0" u="none" strike="noStrike" baseline="0" dirty="0">
                          <a:effectLst/>
                          <a:latin typeface="+mn-lt"/>
                          <a:cs typeface="Arial" panose="020B0604020202020204" pitchFamily="34" charset="0"/>
                        </a:rPr>
                        <a:t> for event.</a:t>
                      </a:r>
                    </a:p>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Stops the program execution until an event arrives (internal event register is set) or until the processor enters a debug state</a:t>
                      </a:r>
                    </a:p>
                  </a:txBody>
                  <a:tcPr marL="121872" marR="121872" marT="45732" marB="45732" anchor="ctr"/>
                </a:tc>
                <a:extLst>
                  <a:ext uri="{0D108BD9-81ED-4DB2-BD59-A6C34878D82A}">
                    <a16:rowId xmlns:a16="http://schemas.microsoft.com/office/drawing/2014/main" val="10002"/>
                  </a:ext>
                </a:extLst>
              </a:tr>
              <a:tr h="645642">
                <a:tc>
                  <a:txBody>
                    <a:bodyPr/>
                    <a:lstStyle/>
                    <a:p>
                      <a:pPr marL="0" algn="l" rtl="0" eaLnBrk="1" fontAlgn="t" latinLnBrk="0" hangingPunct="1">
                        <a:spcBef>
                          <a:spcPts val="0"/>
                        </a:spcBef>
                        <a:spcAft>
                          <a:spcPts val="0"/>
                        </a:spcAft>
                      </a:pPr>
                      <a:r>
                        <a:rPr lang="en-GB" sz="1200" b="0" i="0" u="none" strike="noStrike" dirty="0">
                          <a:effectLst/>
                          <a:latin typeface="+mn-lt"/>
                          <a:cs typeface="Arial" panose="020B0604020202020204" pitchFamily="34" charset="0"/>
                        </a:rPr>
                        <a:t>SEV</a:t>
                      </a:r>
                    </a:p>
                  </a:txBody>
                  <a:tcPr marL="121872" marR="121872" marT="45732" marB="45732" anchor="ctr"/>
                </a:tc>
                <a:tc>
                  <a:txBody>
                    <a:bodyPr/>
                    <a:lstStyle/>
                    <a:p>
                      <a:pPr marL="0" algn="l" rtl="0" eaLnBrk="1" fontAlgn="t" latinLnBrk="0" hangingPunct="1">
                        <a:spcBef>
                          <a:spcPts val="0"/>
                        </a:spcBef>
                        <a:spcAft>
                          <a:spcPts val="0"/>
                        </a:spcAft>
                      </a:pPr>
                      <a:r>
                        <a:rPr lang="en-GB" sz="1200" b="0" i="0" u="none" strike="noStrike" baseline="0" dirty="0">
                          <a:effectLst/>
                          <a:latin typeface="+mn-lt"/>
                          <a:cs typeface="Arial" panose="020B0604020202020204" pitchFamily="34" charset="0"/>
                        </a:rPr>
                        <a:t>Send event to all processors in multiprocessing environment (including itself).</a:t>
                      </a:r>
                    </a:p>
                  </a:txBody>
                  <a:tcPr marL="121872" marR="121872" marT="45732" marB="45732"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90690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Low-Power Requirements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low-power requirements of systems vary  but can be summarized as follows: </a:t>
            </a:r>
            <a:endParaRPr lang="en-US" altLang="en-US" dirty="0">
              <a:ea typeface="ＭＳ Ｐゴシック" panose="020B0600070205080204" pitchFamily="34" charset="-128"/>
            </a:endParaRPr>
          </a:p>
          <a:p>
            <a:pPr lvl="1"/>
            <a:r>
              <a:rPr lang="en-GB" dirty="0"/>
              <a:t>Low operating power</a:t>
            </a:r>
            <a:endParaRPr lang="en-US" altLang="en-US" dirty="0">
              <a:ea typeface="ＭＳ Ｐゴシック" panose="020B0600070205080204" pitchFamily="34" charset="-128"/>
            </a:endParaRPr>
          </a:p>
          <a:p>
            <a:pPr lvl="1"/>
            <a:r>
              <a:rPr lang="en-GB" dirty="0"/>
              <a:t>Low standby power</a:t>
            </a:r>
          </a:p>
          <a:p>
            <a:pPr lvl="1"/>
            <a:r>
              <a:rPr lang="en-GB" dirty="0"/>
              <a:t>High energy efficiency</a:t>
            </a:r>
          </a:p>
          <a:p>
            <a:pPr lvl="1"/>
            <a:r>
              <a:rPr lang="en-GB" dirty="0"/>
              <a:t>Wakeup latency</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364066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Low Power Features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476114"/>
            <a:ext cx="11180763" cy="4086225"/>
          </a:xfrm>
        </p:spPr>
        <p:txBody>
          <a:bodyPr wrap="square" numCol="1" anchor="t" anchorCtr="0" compatLnSpc="1">
            <a:prstTxWarp prst="textNoShape">
              <a:avLst/>
            </a:prstTxWarp>
          </a:bodyPr>
          <a:lstStyle/>
          <a:p>
            <a:r>
              <a:rPr lang="en-GB" dirty="0"/>
              <a:t>Two architectural sleep modes:</a:t>
            </a:r>
            <a:endParaRPr lang="en-US" altLang="en-US" dirty="0">
              <a:ea typeface="ＭＳ Ｐゴシック" panose="020B0600070205080204" pitchFamily="34" charset="-128"/>
            </a:endParaRPr>
          </a:p>
          <a:p>
            <a:pPr lvl="1"/>
            <a:r>
              <a:rPr lang="en-GB" dirty="0"/>
              <a:t>Normal sleep and deep sleep</a:t>
            </a:r>
          </a:p>
          <a:p>
            <a:r>
              <a:rPr lang="en-GB" dirty="0"/>
              <a:t>Two instructions for entering sleep modes:</a:t>
            </a:r>
            <a:endParaRPr lang="en-US" altLang="en-US" dirty="0">
              <a:ea typeface="ＭＳ Ｐゴシック" panose="020B0600070205080204" pitchFamily="34" charset="-128"/>
            </a:endParaRPr>
          </a:p>
          <a:p>
            <a:pPr lvl="1"/>
            <a:r>
              <a:rPr lang="en-GB" dirty="0"/>
              <a:t>WFE and WFI</a:t>
            </a:r>
            <a:endParaRPr lang="en-US" altLang="en-US" dirty="0">
              <a:ea typeface="ＭＳ Ｐゴシック" panose="020B0600070205080204" pitchFamily="34" charset="-128"/>
            </a:endParaRPr>
          </a:p>
          <a:p>
            <a:r>
              <a:rPr lang="en-GB" dirty="0"/>
              <a:t>Sleep-on-exit feature</a:t>
            </a:r>
            <a:endParaRPr lang="en-US" altLang="en-US" dirty="0">
              <a:ea typeface="ＭＳ Ｐゴシック" panose="020B0600070205080204" pitchFamily="34" charset="-128"/>
            </a:endParaRPr>
          </a:p>
          <a:p>
            <a:pPr lvl="1"/>
            <a:r>
              <a:rPr lang="en-GB" dirty="0"/>
              <a:t>Allow processor to stay in sleep mode as much as possible.</a:t>
            </a:r>
            <a:endParaRPr lang="en-US" altLang="en-US" dirty="0">
              <a:ea typeface="ＭＳ Ｐゴシック" panose="020B0600070205080204" pitchFamily="34" charset="-128"/>
            </a:endParaRPr>
          </a:p>
          <a:p>
            <a:r>
              <a:rPr lang="en-GB" dirty="0"/>
              <a:t>Wakeup interrupt controller (WIC)</a:t>
            </a:r>
            <a:endParaRPr lang="en-US" altLang="en-US" dirty="0">
              <a:ea typeface="ＭＳ Ｐゴシック" panose="020B0600070205080204" pitchFamily="34" charset="-128"/>
            </a:endParaRPr>
          </a:p>
          <a:p>
            <a:pPr lvl="1"/>
            <a:r>
              <a:rPr lang="en-GB" dirty="0"/>
              <a:t>An optional feature allows the clock of the processor to be completely removed during deep sleep.</a:t>
            </a:r>
            <a:endParaRPr lang="en-US" altLang="en-US" dirty="0">
              <a:ea typeface="ＭＳ Ｐゴシック" panose="020B0600070205080204" pitchFamily="34" charset="-128"/>
            </a:endParaRPr>
          </a:p>
          <a:p>
            <a:r>
              <a:rPr lang="en-GB" dirty="0"/>
              <a:t>Low-power design implementation</a:t>
            </a:r>
            <a:endParaRPr lang="en-US" altLang="en-US" dirty="0">
              <a:ea typeface="ＭＳ Ｐゴシック" panose="020B0600070205080204" pitchFamily="34" charset="-128"/>
            </a:endParaRPr>
          </a:p>
          <a:p>
            <a:pPr lvl="1"/>
            <a:r>
              <a:rPr lang="en-GB" dirty="0"/>
              <a:t>Since the gate count is very low, the static leakage power is tiny compared to other 32-bit processors.</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755559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Sleep Mode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Cortex-M0 processor supports two sleep modes: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Normal sleep: switch off some of the clock signals.</a:t>
            </a:r>
          </a:p>
          <a:p>
            <a:pPr lvl="1"/>
            <a:r>
              <a:rPr lang="en-IN" altLang="en-US" dirty="0">
                <a:ea typeface="ＭＳ Ｐゴシック" panose="020B0600070205080204" pitchFamily="34" charset="-128"/>
              </a:rPr>
              <a:t>Deep sleep: reduce voltage supplies to the memory blocks and switch off additional components.</a:t>
            </a:r>
          </a:p>
          <a:p>
            <a:r>
              <a:rPr lang="en-IN" altLang="en-US" dirty="0">
                <a:ea typeface="ＭＳ Ｐゴシック" panose="020B0600070205080204" pitchFamily="34" charset="-128"/>
              </a:rPr>
              <a:t>To enter a sleep mode: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Use WFE instruction.</a:t>
            </a:r>
          </a:p>
          <a:p>
            <a:pPr lvl="1"/>
            <a:r>
              <a:rPr lang="en-IN" altLang="en-US" dirty="0">
                <a:ea typeface="ＭＳ Ｐゴシック" panose="020B0600070205080204" pitchFamily="34" charset="-128"/>
              </a:rPr>
              <a:t>Use WFI instruction.</a:t>
            </a:r>
          </a:p>
          <a:p>
            <a:pPr lvl="1"/>
            <a:r>
              <a:rPr lang="en-IN" altLang="en-US" dirty="0">
                <a:ea typeface="ＭＳ Ｐゴシック" panose="020B0600070205080204" pitchFamily="34" charset="-128"/>
              </a:rPr>
              <a:t>Use the sleep-on-exit feature.</a:t>
            </a:r>
          </a:p>
          <a:p>
            <a:pPr lvl="1"/>
            <a:endParaRPr lang="en-IN"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000728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Sleep-on-Exit Feature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sleep-on-exit feature allows the processor to enter a sleep mode as soon as all the exception handlers are completed.</a:t>
            </a:r>
          </a:p>
          <a:p>
            <a:r>
              <a:rPr lang="en-IN" altLang="en-US" dirty="0">
                <a:ea typeface="ＭＳ Ｐゴシック" panose="020B0600070205080204" pitchFamily="34" charset="-128"/>
              </a:rPr>
              <a:t>The power consumption is reduced since: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The execution of unnecessary programs in the main thread is avoided.</a:t>
            </a:r>
          </a:p>
          <a:p>
            <a:pPr lvl="1"/>
            <a:r>
              <a:rPr lang="en-IN" altLang="en-US" dirty="0">
                <a:ea typeface="ＭＳ Ｐゴシック" panose="020B0600070205080204" pitchFamily="34" charset="-128"/>
              </a:rPr>
              <a:t>The unnecessary stacking and unstacking operation is avoided.</a:t>
            </a:r>
            <a:endParaRPr lang="en-US" altLang="en-US" dirty="0">
              <a:ea typeface="ＭＳ Ｐゴシック" panose="020B0600070205080204" pitchFamily="34" charset="-128"/>
            </a:endParaRPr>
          </a:p>
        </p:txBody>
      </p:sp>
      <p:cxnSp>
        <p:nvCxnSpPr>
          <p:cNvPr id="5" name="Straight Arrow Connector 4">
            <a:extLst>
              <a:ext uri="{FF2B5EF4-FFF2-40B4-BE49-F238E27FC236}">
                <a16:creationId xmlns:a16="http://schemas.microsoft.com/office/drawing/2014/main" id="{81A20343-62A8-45BE-9D17-B913403A4DE9}"/>
              </a:ext>
            </a:extLst>
          </p:cNvPr>
          <p:cNvCxnSpPr/>
          <p:nvPr/>
        </p:nvCxnSpPr>
        <p:spPr bwMode="auto">
          <a:xfrm>
            <a:off x="1951757" y="5606695"/>
            <a:ext cx="895423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6" name="Rectangle 5">
            <a:extLst>
              <a:ext uri="{FF2B5EF4-FFF2-40B4-BE49-F238E27FC236}">
                <a16:creationId xmlns:a16="http://schemas.microsoft.com/office/drawing/2014/main" id="{0DCDE0F5-F8B1-444F-8393-20A029BF6876}"/>
              </a:ext>
            </a:extLst>
          </p:cNvPr>
          <p:cNvSpPr/>
          <p:nvPr/>
        </p:nvSpPr>
        <p:spPr bwMode="auto">
          <a:xfrm>
            <a:off x="1951757" y="5060595"/>
            <a:ext cx="2234327" cy="2540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Main thread</a:t>
            </a:r>
          </a:p>
        </p:txBody>
      </p:sp>
      <p:cxnSp>
        <p:nvCxnSpPr>
          <p:cNvPr id="7" name="Straight Arrow Connector 6">
            <a:extLst>
              <a:ext uri="{FF2B5EF4-FFF2-40B4-BE49-F238E27FC236}">
                <a16:creationId xmlns:a16="http://schemas.microsoft.com/office/drawing/2014/main" id="{45285FCD-BF89-4614-B1CD-013E3BBED353}"/>
              </a:ext>
            </a:extLst>
          </p:cNvPr>
          <p:cNvCxnSpPr/>
          <p:nvPr/>
        </p:nvCxnSpPr>
        <p:spPr bwMode="auto">
          <a:xfrm>
            <a:off x="4186084" y="4616095"/>
            <a:ext cx="0" cy="44450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8" name="TextBox 9">
            <a:extLst>
              <a:ext uri="{FF2B5EF4-FFF2-40B4-BE49-F238E27FC236}">
                <a16:creationId xmlns:a16="http://schemas.microsoft.com/office/drawing/2014/main" id="{D9E76566-FC4C-4855-98CD-2126B3B97B44}"/>
              </a:ext>
            </a:extLst>
          </p:cNvPr>
          <p:cNvSpPr txBox="1">
            <a:spLocks noChangeArrowheads="1"/>
          </p:cNvSpPr>
          <p:nvPr/>
        </p:nvSpPr>
        <p:spPr bwMode="auto">
          <a:xfrm>
            <a:off x="3745990" y="4349396"/>
            <a:ext cx="88018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WFI</a:t>
            </a:r>
          </a:p>
        </p:txBody>
      </p:sp>
      <p:sp>
        <p:nvSpPr>
          <p:cNvPr id="9" name="Rectangle 8">
            <a:extLst>
              <a:ext uri="{FF2B5EF4-FFF2-40B4-BE49-F238E27FC236}">
                <a16:creationId xmlns:a16="http://schemas.microsoft.com/office/drawing/2014/main" id="{65550705-F44D-4E19-9043-5CB1200081FE}"/>
              </a:ext>
            </a:extLst>
          </p:cNvPr>
          <p:cNvSpPr/>
          <p:nvPr/>
        </p:nvSpPr>
        <p:spPr bwMode="auto">
          <a:xfrm>
            <a:off x="5591002" y="5060595"/>
            <a:ext cx="1117163" cy="254000"/>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Stacking</a:t>
            </a:r>
          </a:p>
        </p:txBody>
      </p:sp>
      <p:cxnSp>
        <p:nvCxnSpPr>
          <p:cNvPr id="10" name="Straight Arrow Connector 9">
            <a:extLst>
              <a:ext uri="{FF2B5EF4-FFF2-40B4-BE49-F238E27FC236}">
                <a16:creationId xmlns:a16="http://schemas.microsoft.com/office/drawing/2014/main" id="{31B5F905-982A-4A09-B114-63C469CD3675}"/>
              </a:ext>
            </a:extLst>
          </p:cNvPr>
          <p:cNvCxnSpPr/>
          <p:nvPr/>
        </p:nvCxnSpPr>
        <p:spPr bwMode="auto">
          <a:xfrm>
            <a:off x="5591002" y="4616095"/>
            <a:ext cx="0" cy="44450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1" name="TextBox 12">
            <a:extLst>
              <a:ext uri="{FF2B5EF4-FFF2-40B4-BE49-F238E27FC236}">
                <a16:creationId xmlns:a16="http://schemas.microsoft.com/office/drawing/2014/main" id="{F43AB8A8-F278-4731-92ED-7F07E4CD32DE}"/>
              </a:ext>
            </a:extLst>
          </p:cNvPr>
          <p:cNvSpPr txBox="1">
            <a:spLocks noChangeArrowheads="1"/>
          </p:cNvSpPr>
          <p:nvPr/>
        </p:nvSpPr>
        <p:spPr bwMode="auto">
          <a:xfrm>
            <a:off x="5150908" y="4349396"/>
            <a:ext cx="88018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IRQ</a:t>
            </a:r>
          </a:p>
        </p:txBody>
      </p:sp>
      <p:sp>
        <p:nvSpPr>
          <p:cNvPr id="12" name="Rectangle 11">
            <a:extLst>
              <a:ext uri="{FF2B5EF4-FFF2-40B4-BE49-F238E27FC236}">
                <a16:creationId xmlns:a16="http://schemas.microsoft.com/office/drawing/2014/main" id="{56C34B55-3BCF-4AC6-ABBD-31F8F48F550A}"/>
              </a:ext>
            </a:extLst>
          </p:cNvPr>
          <p:cNvSpPr/>
          <p:nvPr/>
        </p:nvSpPr>
        <p:spPr bwMode="auto">
          <a:xfrm>
            <a:off x="6708166" y="4452582"/>
            <a:ext cx="1726525" cy="254000"/>
          </a:xfrm>
          <a:prstGeom prst="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ISR</a:t>
            </a:r>
          </a:p>
        </p:txBody>
      </p:sp>
      <p:cxnSp>
        <p:nvCxnSpPr>
          <p:cNvPr id="13" name="Straight Connector 12">
            <a:extLst>
              <a:ext uri="{FF2B5EF4-FFF2-40B4-BE49-F238E27FC236}">
                <a16:creationId xmlns:a16="http://schemas.microsoft.com/office/drawing/2014/main" id="{5A05A872-0607-47ED-B693-644D68030DDA}"/>
              </a:ext>
            </a:extLst>
          </p:cNvPr>
          <p:cNvCxnSpPr>
            <a:stCxn id="6" idx="3"/>
            <a:endCxn id="9" idx="1"/>
          </p:cNvCxnSpPr>
          <p:nvPr/>
        </p:nvCxnSpPr>
        <p:spPr bwMode="auto">
          <a:xfrm>
            <a:off x="4186084" y="5187595"/>
            <a:ext cx="1404918" cy="0"/>
          </a:xfrm>
          <a:prstGeom prst="line">
            <a:avLst/>
          </a:prstGeom>
          <a:noFill/>
          <a:ln w="19050" cap="flat" cmpd="sng" algn="ctr">
            <a:solidFill>
              <a:schemeClr val="tx1">
                <a:lumMod val="75000"/>
                <a:lumOff val="25000"/>
              </a:schemeClr>
            </a:solidFill>
            <a:prstDash val="sysDot"/>
            <a:round/>
            <a:headEnd type="none" w="med" len="med"/>
            <a:tailEnd type="triangle" w="lg" len="lg"/>
          </a:ln>
          <a:effectLst/>
        </p:spPr>
      </p:cxnSp>
      <p:sp>
        <p:nvSpPr>
          <p:cNvPr id="14" name="TextBox 17">
            <a:extLst>
              <a:ext uri="{FF2B5EF4-FFF2-40B4-BE49-F238E27FC236}">
                <a16:creationId xmlns:a16="http://schemas.microsoft.com/office/drawing/2014/main" id="{30F30382-9456-4054-9EBA-0D41E82FD7B0}"/>
              </a:ext>
            </a:extLst>
          </p:cNvPr>
          <p:cNvSpPr txBox="1">
            <a:spLocks noChangeArrowheads="1"/>
          </p:cNvSpPr>
          <p:nvPr/>
        </p:nvSpPr>
        <p:spPr bwMode="auto">
          <a:xfrm>
            <a:off x="4380742" y="5187596"/>
            <a:ext cx="88018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Sleep</a:t>
            </a:r>
          </a:p>
        </p:txBody>
      </p:sp>
      <p:cxnSp>
        <p:nvCxnSpPr>
          <p:cNvPr id="15" name="Straight Connector 14">
            <a:extLst>
              <a:ext uri="{FF2B5EF4-FFF2-40B4-BE49-F238E27FC236}">
                <a16:creationId xmlns:a16="http://schemas.microsoft.com/office/drawing/2014/main" id="{F088F69C-24EF-4E0C-B166-F8B27378DDE6}"/>
              </a:ext>
            </a:extLst>
          </p:cNvPr>
          <p:cNvCxnSpPr/>
          <p:nvPr/>
        </p:nvCxnSpPr>
        <p:spPr bwMode="auto">
          <a:xfrm>
            <a:off x="8434691" y="5187595"/>
            <a:ext cx="1845012" cy="0"/>
          </a:xfrm>
          <a:prstGeom prst="line">
            <a:avLst/>
          </a:prstGeom>
          <a:noFill/>
          <a:ln w="19050" cap="flat" cmpd="sng" algn="ctr">
            <a:solidFill>
              <a:schemeClr val="tx1">
                <a:lumMod val="75000"/>
                <a:lumOff val="25000"/>
              </a:schemeClr>
            </a:solidFill>
            <a:prstDash val="sysDot"/>
            <a:round/>
            <a:headEnd type="none" w="med" len="med"/>
            <a:tailEnd type="triangle" w="lg" len="lg"/>
          </a:ln>
          <a:effectLst/>
        </p:spPr>
      </p:cxnSp>
      <p:cxnSp>
        <p:nvCxnSpPr>
          <p:cNvPr id="16" name="Straight Arrow Connector 15">
            <a:extLst>
              <a:ext uri="{FF2B5EF4-FFF2-40B4-BE49-F238E27FC236}">
                <a16:creationId xmlns:a16="http://schemas.microsoft.com/office/drawing/2014/main" id="{927CED9E-41AD-4005-AE2B-19B1A6FE0AAF}"/>
              </a:ext>
            </a:extLst>
          </p:cNvPr>
          <p:cNvCxnSpPr/>
          <p:nvPr/>
        </p:nvCxnSpPr>
        <p:spPr bwMode="auto">
          <a:xfrm flipV="1">
            <a:off x="6708166" y="4706582"/>
            <a:ext cx="0" cy="49530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7" name="Straight Arrow Connector 16">
            <a:extLst>
              <a:ext uri="{FF2B5EF4-FFF2-40B4-BE49-F238E27FC236}">
                <a16:creationId xmlns:a16="http://schemas.microsoft.com/office/drawing/2014/main" id="{56982552-475D-47C4-A627-9268E85F54BC}"/>
              </a:ext>
            </a:extLst>
          </p:cNvPr>
          <p:cNvCxnSpPr/>
          <p:nvPr/>
        </p:nvCxnSpPr>
        <p:spPr bwMode="auto">
          <a:xfrm>
            <a:off x="8434691" y="4616096"/>
            <a:ext cx="0" cy="585787"/>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8" name="TextBox 24">
            <a:extLst>
              <a:ext uri="{FF2B5EF4-FFF2-40B4-BE49-F238E27FC236}">
                <a16:creationId xmlns:a16="http://schemas.microsoft.com/office/drawing/2014/main" id="{DDE5DD90-249C-4493-9E5E-8A68EA447E38}"/>
              </a:ext>
            </a:extLst>
          </p:cNvPr>
          <p:cNvSpPr txBox="1">
            <a:spLocks noChangeArrowheads="1"/>
          </p:cNvSpPr>
          <p:nvPr/>
        </p:nvSpPr>
        <p:spPr bwMode="auto">
          <a:xfrm>
            <a:off x="8663202" y="5187596"/>
            <a:ext cx="88018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Sleep</a:t>
            </a:r>
          </a:p>
        </p:txBody>
      </p:sp>
      <p:sp>
        <p:nvSpPr>
          <p:cNvPr id="19" name="Rounded Rectangular Callout 17">
            <a:extLst>
              <a:ext uri="{FF2B5EF4-FFF2-40B4-BE49-F238E27FC236}">
                <a16:creationId xmlns:a16="http://schemas.microsoft.com/office/drawing/2014/main" id="{462A9AC5-49C4-4BFF-AAF8-B2D4098B2406}"/>
              </a:ext>
            </a:extLst>
          </p:cNvPr>
          <p:cNvSpPr/>
          <p:nvPr/>
        </p:nvSpPr>
        <p:spPr bwMode="auto">
          <a:xfrm>
            <a:off x="8815542" y="4338282"/>
            <a:ext cx="1853476" cy="482600"/>
          </a:xfrm>
          <a:prstGeom prst="wedgeRoundRectCallout">
            <a:avLst>
              <a:gd name="adj1" fmla="val -56476"/>
              <a:gd name="adj2" fmla="val 103200"/>
              <a:gd name="adj3" fmla="val 16667"/>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Sleep-on-exit </a:t>
            </a:r>
          </a:p>
          <a:p>
            <a:pPr algn="ctr">
              <a:defRPr/>
            </a:pPr>
            <a:r>
              <a:rPr lang="en-GB" b="0" dirty="0"/>
              <a:t>(no unstacking)</a:t>
            </a:r>
          </a:p>
        </p:txBody>
      </p:sp>
      <p:sp>
        <p:nvSpPr>
          <p:cNvPr id="20" name="TextBox 29">
            <a:extLst>
              <a:ext uri="{FF2B5EF4-FFF2-40B4-BE49-F238E27FC236}">
                <a16:creationId xmlns:a16="http://schemas.microsoft.com/office/drawing/2014/main" id="{BA4964A8-5112-4469-B734-533E92831619}"/>
              </a:ext>
            </a:extLst>
          </p:cNvPr>
          <p:cNvSpPr txBox="1">
            <a:spLocks noChangeArrowheads="1"/>
          </p:cNvSpPr>
          <p:nvPr/>
        </p:nvSpPr>
        <p:spPr bwMode="auto">
          <a:xfrm>
            <a:off x="9780365" y="5597171"/>
            <a:ext cx="88018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Time </a:t>
            </a:r>
          </a:p>
        </p:txBody>
      </p:sp>
      <p:cxnSp>
        <p:nvCxnSpPr>
          <p:cNvPr id="21" name="Straight Arrow Connector 20">
            <a:extLst>
              <a:ext uri="{FF2B5EF4-FFF2-40B4-BE49-F238E27FC236}">
                <a16:creationId xmlns:a16="http://schemas.microsoft.com/office/drawing/2014/main" id="{3B735ED2-B8EF-4EBA-A396-6F9DD1132D40}"/>
              </a:ext>
            </a:extLst>
          </p:cNvPr>
          <p:cNvCxnSpPr/>
          <p:nvPr/>
        </p:nvCxnSpPr>
        <p:spPr bwMode="auto">
          <a:xfrm flipV="1">
            <a:off x="1951757" y="4338282"/>
            <a:ext cx="0" cy="1258888"/>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2" name="TextBox 32">
            <a:extLst>
              <a:ext uri="{FF2B5EF4-FFF2-40B4-BE49-F238E27FC236}">
                <a16:creationId xmlns:a16="http://schemas.microsoft.com/office/drawing/2014/main" id="{E9FDA4A4-F0CC-458D-B335-C1221576EBEC}"/>
              </a:ext>
            </a:extLst>
          </p:cNvPr>
          <p:cNvSpPr txBox="1">
            <a:spLocks noChangeArrowheads="1"/>
          </p:cNvSpPr>
          <p:nvPr/>
        </p:nvSpPr>
        <p:spPr bwMode="auto">
          <a:xfrm>
            <a:off x="902301" y="4398608"/>
            <a:ext cx="104945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Priority </a:t>
            </a:r>
          </a:p>
        </p:txBody>
      </p:sp>
    </p:spTree>
    <p:extLst>
      <p:ext uri="{BB962C8B-B14F-4D97-AF65-F5344CB8AC3E}">
        <p14:creationId xmlns:p14="http://schemas.microsoft.com/office/powerpoint/2010/main" val="98881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How to Enable Sleep Features </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435173"/>
            <a:ext cx="11180763" cy="1009084"/>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sleep features can be programmed by accessing the system control register (SCR) in the in the system control block (at address 0xE000ED10). </a:t>
            </a:r>
          </a:p>
          <a:p>
            <a:r>
              <a:rPr lang="en-IN" altLang="en-US" dirty="0">
                <a:ea typeface="ＭＳ Ｐゴシック" panose="020B0600070205080204" pitchFamily="34" charset="-128"/>
              </a:rPr>
              <a:t>SCR</a:t>
            </a:r>
            <a:endParaRPr lang="en-US" altLang="en-US" dirty="0">
              <a:ea typeface="ＭＳ Ｐゴシック" panose="020B0600070205080204" pitchFamily="34" charset="-128"/>
            </a:endParaRPr>
          </a:p>
        </p:txBody>
      </p:sp>
      <p:graphicFrame>
        <p:nvGraphicFramePr>
          <p:cNvPr id="5" name="Table 4">
            <a:extLst>
              <a:ext uri="{FF2B5EF4-FFF2-40B4-BE49-F238E27FC236}">
                <a16:creationId xmlns:a16="http://schemas.microsoft.com/office/drawing/2014/main" id="{61F19F41-F5B5-43A6-885F-98775F317702}"/>
              </a:ext>
            </a:extLst>
          </p:cNvPr>
          <p:cNvGraphicFramePr>
            <a:graphicFrameLocks noGrp="1"/>
          </p:cNvGraphicFramePr>
          <p:nvPr/>
        </p:nvGraphicFramePr>
        <p:xfrm>
          <a:off x="870759" y="2817126"/>
          <a:ext cx="10680759" cy="2590800"/>
        </p:xfrm>
        <a:graphic>
          <a:graphicData uri="http://schemas.openxmlformats.org/drawingml/2006/table">
            <a:tbl>
              <a:tblPr firstRow="1" bandRow="1">
                <a:tableStyleId>{5C22544A-7EE6-4342-B048-85BDC9FD1C3A}</a:tableStyleId>
              </a:tblPr>
              <a:tblGrid>
                <a:gridCol w="1912719">
                  <a:extLst>
                    <a:ext uri="{9D8B030D-6E8A-4147-A177-3AD203B41FA5}">
                      <a16:colId xmlns:a16="http://schemas.microsoft.com/office/drawing/2014/main" val="20000"/>
                    </a:ext>
                  </a:extLst>
                </a:gridCol>
                <a:gridCol w="2081986">
                  <a:extLst>
                    <a:ext uri="{9D8B030D-6E8A-4147-A177-3AD203B41FA5}">
                      <a16:colId xmlns:a16="http://schemas.microsoft.com/office/drawing/2014/main" val="20001"/>
                    </a:ext>
                  </a:extLst>
                </a:gridCol>
                <a:gridCol w="6686054">
                  <a:extLst>
                    <a:ext uri="{9D8B030D-6E8A-4147-A177-3AD203B41FA5}">
                      <a16:colId xmlns:a16="http://schemas.microsoft.com/office/drawing/2014/main" val="20002"/>
                    </a:ext>
                  </a:extLst>
                </a:gridCol>
              </a:tblGrid>
              <a:tr h="312392">
                <a:tc>
                  <a:txBody>
                    <a:bodyPr/>
                    <a:lstStyle/>
                    <a:p>
                      <a:r>
                        <a:rPr lang="en-GB" sz="1600" b="0" dirty="0">
                          <a:latin typeface="+mn-lt"/>
                          <a:cs typeface="Arial" panose="020B0604020202020204" pitchFamily="34" charset="0"/>
                        </a:rPr>
                        <a:t>Bits </a:t>
                      </a:r>
                    </a:p>
                  </a:txBody>
                  <a:tcPr marL="121872" marR="121872"/>
                </a:tc>
                <a:tc>
                  <a:txBody>
                    <a:bodyPr/>
                    <a:lstStyle/>
                    <a:p>
                      <a:r>
                        <a:rPr lang="en-GB" sz="1600" b="0" dirty="0">
                          <a:latin typeface="+mn-lt"/>
                          <a:cs typeface="Arial" panose="020B0604020202020204" pitchFamily="34" charset="0"/>
                        </a:rPr>
                        <a:t>Field </a:t>
                      </a:r>
                    </a:p>
                  </a:txBody>
                  <a:tcPr marL="121872" marR="121872"/>
                </a:tc>
                <a:tc>
                  <a:txBody>
                    <a:bodyPr/>
                    <a:lstStyle/>
                    <a:p>
                      <a:r>
                        <a:rPr lang="en-GB" sz="1600" b="0" dirty="0">
                          <a:latin typeface="+mn-lt"/>
                          <a:cs typeface="Arial" panose="020B0604020202020204" pitchFamily="34" charset="0"/>
                        </a:rPr>
                        <a:t>Description</a:t>
                      </a:r>
                      <a:r>
                        <a:rPr lang="en-GB" sz="1600" b="0" baseline="0" dirty="0">
                          <a:latin typeface="+mn-lt"/>
                          <a:cs typeface="Arial" panose="020B0604020202020204" pitchFamily="34" charset="0"/>
                        </a:rPr>
                        <a:t> </a:t>
                      </a:r>
                      <a:endParaRPr lang="en-GB" sz="1600" b="0" dirty="0">
                        <a:latin typeface="+mn-lt"/>
                        <a:cs typeface="Arial" panose="020B0604020202020204" pitchFamily="34" charset="0"/>
                      </a:endParaRPr>
                    </a:p>
                  </a:txBody>
                  <a:tcPr marL="121872" marR="121872"/>
                </a:tc>
                <a:extLst>
                  <a:ext uri="{0D108BD9-81ED-4DB2-BD59-A6C34878D82A}">
                    <a16:rowId xmlns:a16="http://schemas.microsoft.com/office/drawing/2014/main" val="10000"/>
                  </a:ext>
                </a:extLst>
              </a:tr>
              <a:tr h="312392">
                <a:tc>
                  <a:txBody>
                    <a:bodyPr/>
                    <a:lstStyle/>
                    <a:p>
                      <a:r>
                        <a:rPr lang="en-GB" sz="1600" b="0" dirty="0">
                          <a:latin typeface="+mn-lt"/>
                          <a:cs typeface="Arial" panose="020B0604020202020204" pitchFamily="34" charset="0"/>
                        </a:rPr>
                        <a:t>0</a:t>
                      </a:r>
                    </a:p>
                  </a:txBody>
                  <a:tcPr marL="121872" marR="121872"/>
                </a:tc>
                <a:tc>
                  <a:txBody>
                    <a:bodyPr/>
                    <a:lstStyle/>
                    <a:p>
                      <a:r>
                        <a:rPr lang="en-GB" sz="1600" b="0" dirty="0">
                          <a:latin typeface="+mn-lt"/>
                          <a:cs typeface="Arial" panose="020B0604020202020204" pitchFamily="34" charset="0"/>
                        </a:rPr>
                        <a:t>Reserved </a:t>
                      </a:r>
                    </a:p>
                  </a:txBody>
                  <a:tcPr marL="121872" marR="121872"/>
                </a:tc>
                <a:tc>
                  <a:txBody>
                    <a:bodyPr/>
                    <a:lstStyle/>
                    <a:p>
                      <a:r>
                        <a:rPr lang="en-GB" sz="1600" b="0" dirty="0">
                          <a:latin typeface="+mn-lt"/>
                          <a:cs typeface="Arial" panose="020B0604020202020204" pitchFamily="34" charset="0"/>
                        </a:rPr>
                        <a:t>-</a:t>
                      </a:r>
                    </a:p>
                  </a:txBody>
                  <a:tcPr marL="121872" marR="121872"/>
                </a:tc>
                <a:extLst>
                  <a:ext uri="{0D108BD9-81ED-4DB2-BD59-A6C34878D82A}">
                    <a16:rowId xmlns:a16="http://schemas.microsoft.com/office/drawing/2014/main" val="10001"/>
                  </a:ext>
                </a:extLst>
              </a:tr>
              <a:tr h="312392">
                <a:tc>
                  <a:txBody>
                    <a:bodyPr/>
                    <a:lstStyle/>
                    <a:p>
                      <a:r>
                        <a:rPr lang="en-GB" sz="1600" b="0" dirty="0">
                          <a:latin typeface="+mn-lt"/>
                          <a:cs typeface="Arial" panose="020B0604020202020204" pitchFamily="34" charset="0"/>
                        </a:rPr>
                        <a:t>1</a:t>
                      </a:r>
                    </a:p>
                  </a:txBody>
                  <a:tcPr marL="121872" marR="121872"/>
                </a:tc>
                <a:tc>
                  <a:txBody>
                    <a:bodyPr/>
                    <a:lstStyle/>
                    <a:p>
                      <a:r>
                        <a:rPr lang="en-GB" sz="1600" b="0" dirty="0">
                          <a:latin typeface="+mn-lt"/>
                          <a:cs typeface="Arial" panose="020B0604020202020204" pitchFamily="34" charset="0"/>
                        </a:rPr>
                        <a:t>SleepOnExit</a:t>
                      </a:r>
                    </a:p>
                  </a:txBody>
                  <a:tcPr marL="121872" marR="121872"/>
                </a:tc>
                <a:tc>
                  <a:txBody>
                    <a:bodyPr/>
                    <a:lstStyle/>
                    <a:p>
                      <a:r>
                        <a:rPr lang="en-GB" sz="1600" b="0" dirty="0">
                          <a:latin typeface="+mn-lt"/>
                          <a:cs typeface="Arial" panose="020B0604020202020204" pitchFamily="34" charset="0"/>
                        </a:rPr>
                        <a:t>Sleep-on-exit enable bit </a:t>
                      </a:r>
                    </a:p>
                  </a:txBody>
                  <a:tcPr marL="121872" marR="121872"/>
                </a:tc>
                <a:extLst>
                  <a:ext uri="{0D108BD9-81ED-4DB2-BD59-A6C34878D82A}">
                    <a16:rowId xmlns:a16="http://schemas.microsoft.com/office/drawing/2014/main" val="10002"/>
                  </a:ext>
                </a:extLst>
              </a:tr>
              <a:tr h="312392">
                <a:tc>
                  <a:txBody>
                    <a:bodyPr/>
                    <a:lstStyle/>
                    <a:p>
                      <a:r>
                        <a:rPr lang="en-GB" sz="1600" b="0" dirty="0">
                          <a:latin typeface="+mn-lt"/>
                          <a:cs typeface="Arial" panose="020B0604020202020204" pitchFamily="34" charset="0"/>
                        </a:rPr>
                        <a:t>2</a:t>
                      </a:r>
                    </a:p>
                  </a:txBody>
                  <a:tcPr marL="121872" marR="121872"/>
                </a:tc>
                <a:tc>
                  <a:txBody>
                    <a:bodyPr/>
                    <a:lstStyle/>
                    <a:p>
                      <a:r>
                        <a:rPr lang="en-GB" sz="1600" b="0" dirty="0">
                          <a:latin typeface="+mn-lt"/>
                          <a:cs typeface="Arial" panose="020B0604020202020204" pitchFamily="34" charset="0"/>
                        </a:rPr>
                        <a:t>SleepDeep</a:t>
                      </a:r>
                    </a:p>
                  </a:txBody>
                  <a:tcPr marL="121872" marR="121872"/>
                </a:tc>
                <a:tc>
                  <a:txBody>
                    <a:bodyPr/>
                    <a:lstStyle/>
                    <a:p>
                      <a:r>
                        <a:rPr lang="en-GB" sz="1600" b="0" dirty="0">
                          <a:latin typeface="+mn-lt"/>
                          <a:cs typeface="Arial" panose="020B0604020202020204" pitchFamily="34" charset="0"/>
                        </a:rPr>
                        <a:t>Sleep mode type bit, 0: normal sleep; 1: deep sleep</a:t>
                      </a:r>
                    </a:p>
                  </a:txBody>
                  <a:tcPr marL="121872" marR="121872"/>
                </a:tc>
                <a:extLst>
                  <a:ext uri="{0D108BD9-81ED-4DB2-BD59-A6C34878D82A}">
                    <a16:rowId xmlns:a16="http://schemas.microsoft.com/office/drawing/2014/main" val="10003"/>
                  </a:ext>
                </a:extLst>
              </a:tr>
              <a:tr h="312392">
                <a:tc>
                  <a:txBody>
                    <a:bodyPr/>
                    <a:lstStyle/>
                    <a:p>
                      <a:r>
                        <a:rPr lang="en-GB" sz="1600" b="0" dirty="0">
                          <a:latin typeface="+mn-lt"/>
                          <a:cs typeface="Arial" panose="020B0604020202020204" pitchFamily="34" charset="0"/>
                        </a:rPr>
                        <a:t>3</a:t>
                      </a:r>
                    </a:p>
                  </a:txBody>
                  <a:tcPr marL="121872" marR="121872"/>
                </a:tc>
                <a:tc>
                  <a:txBody>
                    <a:bodyPr/>
                    <a:lstStyle/>
                    <a:p>
                      <a:r>
                        <a:rPr lang="en-GB" sz="1600" b="0" dirty="0">
                          <a:latin typeface="+mn-lt"/>
                          <a:cs typeface="Arial" panose="020B0604020202020204" pitchFamily="34" charset="0"/>
                        </a:rPr>
                        <a:t>Reserved</a:t>
                      </a:r>
                    </a:p>
                  </a:txBody>
                  <a:tcPr marL="121872" marR="121872"/>
                </a:tc>
                <a:tc>
                  <a:txBody>
                    <a:bodyPr/>
                    <a:lstStyle/>
                    <a:p>
                      <a:r>
                        <a:rPr lang="en-GB" sz="1600" b="0" dirty="0">
                          <a:latin typeface="+mn-lt"/>
                          <a:cs typeface="Arial" panose="020B0604020202020204" pitchFamily="34" charset="0"/>
                        </a:rPr>
                        <a:t>-</a:t>
                      </a:r>
                    </a:p>
                  </a:txBody>
                  <a:tcPr marL="121872" marR="121872"/>
                </a:tc>
                <a:extLst>
                  <a:ext uri="{0D108BD9-81ED-4DB2-BD59-A6C34878D82A}">
                    <a16:rowId xmlns:a16="http://schemas.microsoft.com/office/drawing/2014/main" val="10004"/>
                  </a:ext>
                </a:extLst>
              </a:tr>
              <a:tr h="487846">
                <a:tc>
                  <a:txBody>
                    <a:bodyPr/>
                    <a:lstStyle/>
                    <a:p>
                      <a:r>
                        <a:rPr lang="en-GB" sz="1600" b="0" dirty="0">
                          <a:latin typeface="+mn-lt"/>
                          <a:cs typeface="Arial" panose="020B0604020202020204" pitchFamily="34" charset="0"/>
                        </a:rPr>
                        <a:t>4</a:t>
                      </a:r>
                    </a:p>
                  </a:txBody>
                  <a:tcPr marL="121872" marR="121872"/>
                </a:tc>
                <a:tc>
                  <a:txBody>
                    <a:bodyPr/>
                    <a:lstStyle/>
                    <a:p>
                      <a:r>
                        <a:rPr lang="en-GB" sz="1600" b="0" dirty="0">
                          <a:latin typeface="+mn-lt"/>
                          <a:cs typeface="Arial" panose="020B0604020202020204" pitchFamily="34" charset="0"/>
                        </a:rPr>
                        <a:t>SeVOnPend</a:t>
                      </a:r>
                    </a:p>
                  </a:txBody>
                  <a:tcPr marL="121872" marR="121872"/>
                </a:tc>
                <a:tc>
                  <a:txBody>
                    <a:bodyPr/>
                    <a:lstStyle/>
                    <a:p>
                      <a:r>
                        <a:rPr lang="en-GB" sz="1600" b="0" dirty="0">
                          <a:latin typeface="+mn-lt"/>
                          <a:cs typeface="Arial" panose="020B0604020202020204" pitchFamily="34" charset="0"/>
                        </a:rPr>
                        <a:t>Send event</a:t>
                      </a:r>
                      <a:r>
                        <a:rPr lang="en-GB" sz="1600" b="0" baseline="0" dirty="0">
                          <a:latin typeface="+mn-lt"/>
                          <a:cs typeface="Arial" panose="020B0604020202020204" pitchFamily="34" charset="0"/>
                        </a:rPr>
                        <a:t> on pend bit, enable generation of event by a new interrupt pending status</a:t>
                      </a:r>
                      <a:endParaRPr lang="en-GB" sz="1600" b="0" dirty="0">
                        <a:latin typeface="+mn-lt"/>
                        <a:cs typeface="Arial" panose="020B0604020202020204" pitchFamily="34" charset="0"/>
                      </a:endParaRPr>
                    </a:p>
                  </a:txBody>
                  <a:tcPr marL="121872" marR="121872"/>
                </a:tc>
                <a:extLst>
                  <a:ext uri="{0D108BD9-81ED-4DB2-BD59-A6C34878D82A}">
                    <a16:rowId xmlns:a16="http://schemas.microsoft.com/office/drawing/2014/main" val="10005"/>
                  </a:ext>
                </a:extLst>
              </a:tr>
              <a:tr h="312392">
                <a:tc>
                  <a:txBody>
                    <a:bodyPr/>
                    <a:lstStyle/>
                    <a:p>
                      <a:r>
                        <a:rPr lang="en-GB" sz="1600" b="0" dirty="0">
                          <a:latin typeface="+mn-lt"/>
                          <a:cs typeface="Arial" panose="020B0604020202020204" pitchFamily="34" charset="0"/>
                        </a:rPr>
                        <a:t>[31:5]</a:t>
                      </a:r>
                    </a:p>
                  </a:txBody>
                  <a:tcPr marL="121872" marR="121872"/>
                </a:tc>
                <a:tc>
                  <a:txBody>
                    <a:bodyPr/>
                    <a:lstStyle/>
                    <a:p>
                      <a:r>
                        <a:rPr lang="en-GB" sz="1600" b="0" dirty="0">
                          <a:latin typeface="+mn-lt"/>
                          <a:cs typeface="Arial" panose="020B0604020202020204" pitchFamily="34" charset="0"/>
                        </a:rPr>
                        <a:t>Reserved</a:t>
                      </a:r>
                    </a:p>
                  </a:txBody>
                  <a:tcPr marL="121872" marR="121872"/>
                </a:tc>
                <a:tc>
                  <a:txBody>
                    <a:bodyPr/>
                    <a:lstStyle/>
                    <a:p>
                      <a:r>
                        <a:rPr lang="en-GB" sz="1600" b="0" dirty="0">
                          <a:latin typeface="+mn-lt"/>
                          <a:cs typeface="Arial" panose="020B0604020202020204" pitchFamily="34" charset="0"/>
                        </a:rPr>
                        <a:t>-</a:t>
                      </a:r>
                    </a:p>
                  </a:txBody>
                  <a:tcPr marL="121872" marR="121872"/>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D7D1E049-C1CA-44B5-AF2D-52552442C1D2}"/>
              </a:ext>
            </a:extLst>
          </p:cNvPr>
          <p:cNvSpPr/>
          <p:nvPr/>
        </p:nvSpPr>
        <p:spPr>
          <a:xfrm>
            <a:off x="492124" y="5576080"/>
            <a:ext cx="11059393" cy="876137"/>
          </a:xfrm>
          <a:prstGeom prst="rect">
            <a:avLst/>
          </a:prstGeom>
        </p:spPr>
        <p:txBody>
          <a:bodyPr wrap="square">
            <a:spAutoFit/>
          </a:bodyPr>
          <a:lstStyle/>
          <a:p>
            <a:pPr eaLnBrk="1" hangingPunct="1">
              <a:lnSpc>
                <a:spcPct val="90000"/>
              </a:lnSpc>
              <a:spcAft>
                <a:spcPts val="1600"/>
              </a:spcAft>
              <a:defRPr/>
            </a:pPr>
            <a:r>
              <a:rPr lang="en-GB" sz="2400" dirty="0">
                <a:solidFill>
                  <a:schemeClr val="tx2"/>
                </a:solidFill>
                <a:latin typeface="+mn-lt"/>
              </a:rPr>
              <a:t>SCR can be accessed by register symbol “SCB-&gt;SCR,” for example:</a:t>
            </a:r>
          </a:p>
          <a:p>
            <a:pPr marL="398463" lvl="1" indent="-166688" eaLnBrk="1" hangingPunct="1">
              <a:lnSpc>
                <a:spcPct val="90000"/>
              </a:lnSpc>
              <a:spcAft>
                <a:spcPts val="1200"/>
              </a:spcAft>
              <a:buClr>
                <a:schemeClr val="accent1"/>
              </a:buClr>
              <a:buSzPct val="80000"/>
              <a:buFont typeface="Arial" panose="020B0604020202020204" pitchFamily="34" charset="0"/>
              <a:buChar char="•"/>
              <a:defRPr/>
            </a:pPr>
            <a:r>
              <a:rPr lang="en-GB" dirty="0">
                <a:solidFill>
                  <a:schemeClr val="tx2"/>
                </a:solidFill>
                <a:latin typeface="+mn-lt"/>
              </a:rPr>
              <a:t>SCB -&gt; SCR = 1&lt;1;  		//Enable sleep-on-exit bit</a:t>
            </a:r>
            <a:endParaRPr lang="en-US" altLang="en-US" dirty="0">
              <a:solidFill>
                <a:schemeClr val="tx2"/>
              </a:solidFill>
              <a:latin typeface="+mn-lt"/>
            </a:endParaRPr>
          </a:p>
        </p:txBody>
      </p:sp>
    </p:spTree>
    <p:extLst>
      <p:ext uri="{BB962C8B-B14F-4D97-AF65-F5344CB8AC3E}">
        <p14:creationId xmlns:p14="http://schemas.microsoft.com/office/powerpoint/2010/main" val="606024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Building a System on a Chip</a:t>
            </a:r>
            <a:endParaRPr lang="en-US" dirty="0"/>
          </a:p>
        </p:txBody>
      </p:sp>
      <p:sp>
        <p:nvSpPr>
          <p:cNvPr id="6" name="Rectangle 5">
            <a:extLst>
              <a:ext uri="{FF2B5EF4-FFF2-40B4-BE49-F238E27FC236}">
                <a16:creationId xmlns:a16="http://schemas.microsoft.com/office/drawing/2014/main" id="{C662AD81-7DE7-49FF-BDFC-180B81E03A5F}"/>
              </a:ext>
            </a:extLst>
          </p:cNvPr>
          <p:cNvSpPr/>
          <p:nvPr/>
        </p:nvSpPr>
        <p:spPr bwMode="auto">
          <a:xfrm>
            <a:off x="6341172" y="3438865"/>
            <a:ext cx="4183015"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dirty="0">
              <a:cs typeface="Arial" charset="0"/>
            </a:endParaRPr>
          </a:p>
        </p:txBody>
      </p:sp>
      <p:sp>
        <p:nvSpPr>
          <p:cNvPr id="7" name="Rectangle 6">
            <a:extLst>
              <a:ext uri="{FF2B5EF4-FFF2-40B4-BE49-F238E27FC236}">
                <a16:creationId xmlns:a16="http://schemas.microsoft.com/office/drawing/2014/main" id="{AA477B59-5D23-4970-A2B7-EB093D844443}"/>
              </a:ext>
            </a:extLst>
          </p:cNvPr>
          <p:cNvSpPr/>
          <p:nvPr/>
        </p:nvSpPr>
        <p:spPr bwMode="auto">
          <a:xfrm>
            <a:off x="6491396" y="3999252"/>
            <a:ext cx="1127743"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US" altLang="zh-CN" sz="1000" dirty="0">
                <a:cs typeface="Arial" charset="0"/>
              </a:rPr>
              <a:t>Memory</a:t>
            </a:r>
            <a:endParaRPr lang="en-GB" sz="1000" dirty="0">
              <a:cs typeface="Arial" charset="0"/>
            </a:endParaRPr>
          </a:p>
        </p:txBody>
      </p:sp>
      <p:sp>
        <p:nvSpPr>
          <p:cNvPr id="8" name="Rectangle 7">
            <a:extLst>
              <a:ext uri="{FF2B5EF4-FFF2-40B4-BE49-F238E27FC236}">
                <a16:creationId xmlns:a16="http://schemas.microsoft.com/office/drawing/2014/main" id="{49299C0E-6932-4086-A37B-658EC377DAB3}"/>
              </a:ext>
            </a:extLst>
          </p:cNvPr>
          <p:cNvSpPr/>
          <p:nvPr/>
        </p:nvSpPr>
        <p:spPr bwMode="auto">
          <a:xfrm>
            <a:off x="7911126" y="3999252"/>
            <a:ext cx="1127742"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VGA</a:t>
            </a:r>
          </a:p>
          <a:p>
            <a:pPr algn="ctr">
              <a:defRPr/>
            </a:pPr>
            <a:r>
              <a:rPr lang="en-GB" sz="1000" dirty="0">
                <a:cs typeface="Arial" charset="0"/>
              </a:rPr>
              <a:t>Peripheral</a:t>
            </a:r>
          </a:p>
        </p:txBody>
      </p:sp>
      <p:sp>
        <p:nvSpPr>
          <p:cNvPr id="9" name="Rectangle 8">
            <a:extLst>
              <a:ext uri="{FF2B5EF4-FFF2-40B4-BE49-F238E27FC236}">
                <a16:creationId xmlns:a16="http://schemas.microsoft.com/office/drawing/2014/main" id="{F5499C39-9D49-4A87-BBF5-32C84711EA22}"/>
              </a:ext>
            </a:extLst>
          </p:cNvPr>
          <p:cNvSpPr/>
          <p:nvPr/>
        </p:nvSpPr>
        <p:spPr bwMode="auto">
          <a:xfrm>
            <a:off x="9286421" y="3999252"/>
            <a:ext cx="1125627"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UART</a:t>
            </a:r>
          </a:p>
          <a:p>
            <a:pPr algn="ctr">
              <a:defRPr/>
            </a:pPr>
            <a:r>
              <a:rPr lang="en-GB" sz="1000" dirty="0">
                <a:cs typeface="Arial" charset="0"/>
              </a:rPr>
              <a:t>Peripheral</a:t>
            </a:r>
          </a:p>
        </p:txBody>
      </p:sp>
      <p:sp>
        <p:nvSpPr>
          <p:cNvPr id="10" name="Rectangle 9">
            <a:extLst>
              <a:ext uri="{FF2B5EF4-FFF2-40B4-BE49-F238E27FC236}">
                <a16:creationId xmlns:a16="http://schemas.microsoft.com/office/drawing/2014/main" id="{19A2887A-CD6F-4685-AE40-1E6B9F70A688}"/>
              </a:ext>
            </a:extLst>
          </p:cNvPr>
          <p:cNvSpPr/>
          <p:nvPr/>
        </p:nvSpPr>
        <p:spPr bwMode="auto">
          <a:xfrm>
            <a:off x="6491396" y="3524589"/>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Timer</a:t>
            </a:r>
          </a:p>
          <a:p>
            <a:pPr algn="ctr">
              <a:defRPr/>
            </a:pPr>
            <a:r>
              <a:rPr lang="en-GB" sz="1000" dirty="0">
                <a:cs typeface="Arial" charset="0"/>
              </a:rPr>
              <a:t>Peripheral</a:t>
            </a:r>
          </a:p>
        </p:txBody>
      </p:sp>
      <p:sp>
        <p:nvSpPr>
          <p:cNvPr id="11" name="Rectangle 10">
            <a:extLst>
              <a:ext uri="{FF2B5EF4-FFF2-40B4-BE49-F238E27FC236}">
                <a16:creationId xmlns:a16="http://schemas.microsoft.com/office/drawing/2014/main" id="{242AD02C-4C92-4BF6-A4B9-76EACB8365DA}"/>
              </a:ext>
            </a:extLst>
          </p:cNvPr>
          <p:cNvSpPr/>
          <p:nvPr/>
        </p:nvSpPr>
        <p:spPr bwMode="auto">
          <a:xfrm>
            <a:off x="7900545" y="3524589"/>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GPIO</a:t>
            </a:r>
          </a:p>
          <a:p>
            <a:pPr algn="ctr">
              <a:defRPr/>
            </a:pPr>
            <a:r>
              <a:rPr lang="en-GB" sz="1000" dirty="0">
                <a:cs typeface="Arial" charset="0"/>
              </a:rPr>
              <a:t>Peripheral</a:t>
            </a:r>
          </a:p>
        </p:txBody>
      </p:sp>
      <p:sp>
        <p:nvSpPr>
          <p:cNvPr id="12" name="Rectangle 11">
            <a:extLst>
              <a:ext uri="{FF2B5EF4-FFF2-40B4-BE49-F238E27FC236}">
                <a16:creationId xmlns:a16="http://schemas.microsoft.com/office/drawing/2014/main" id="{65CFC688-9D1F-4880-8432-33C31DBE54D0}"/>
              </a:ext>
            </a:extLst>
          </p:cNvPr>
          <p:cNvSpPr/>
          <p:nvPr/>
        </p:nvSpPr>
        <p:spPr bwMode="auto">
          <a:xfrm>
            <a:off x="9269495" y="3524589"/>
            <a:ext cx="1127742"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7-segment</a:t>
            </a:r>
          </a:p>
          <a:p>
            <a:pPr algn="ctr">
              <a:defRPr/>
            </a:pPr>
            <a:r>
              <a:rPr lang="en-GB" sz="1000" dirty="0">
                <a:cs typeface="Arial" charset="0"/>
              </a:rPr>
              <a:t>Peripheral</a:t>
            </a:r>
          </a:p>
        </p:txBody>
      </p:sp>
      <p:sp>
        <p:nvSpPr>
          <p:cNvPr id="13" name="Rectangle 12">
            <a:extLst>
              <a:ext uri="{FF2B5EF4-FFF2-40B4-BE49-F238E27FC236}">
                <a16:creationId xmlns:a16="http://schemas.microsoft.com/office/drawing/2014/main" id="{9DCB29C5-B6A6-4FD2-8C0F-A9BA8516374D}"/>
              </a:ext>
            </a:extLst>
          </p:cNvPr>
          <p:cNvSpPr/>
          <p:nvPr/>
        </p:nvSpPr>
        <p:spPr bwMode="auto">
          <a:xfrm>
            <a:off x="2888121" y="2916577"/>
            <a:ext cx="2786561"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Arm CMSIS-Core</a:t>
            </a:r>
          </a:p>
        </p:txBody>
      </p:sp>
      <p:sp>
        <p:nvSpPr>
          <p:cNvPr id="14" name="Rectangle 13">
            <a:extLst>
              <a:ext uri="{FF2B5EF4-FFF2-40B4-BE49-F238E27FC236}">
                <a16:creationId xmlns:a16="http://schemas.microsoft.com/office/drawing/2014/main" id="{123D96EC-1013-48A8-8ACA-FF19AAABDEBB}"/>
              </a:ext>
            </a:extLst>
          </p:cNvPr>
          <p:cNvSpPr/>
          <p:nvPr/>
        </p:nvSpPr>
        <p:spPr bwMode="auto">
          <a:xfrm>
            <a:off x="2888121" y="2335551"/>
            <a:ext cx="7636066" cy="300038"/>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Programming Interface (API)</a:t>
            </a:r>
          </a:p>
        </p:txBody>
      </p:sp>
      <p:sp>
        <p:nvSpPr>
          <p:cNvPr id="15" name="Rectangle 14">
            <a:extLst>
              <a:ext uri="{FF2B5EF4-FFF2-40B4-BE49-F238E27FC236}">
                <a16:creationId xmlns:a16="http://schemas.microsoft.com/office/drawing/2014/main" id="{C1EA8CFB-B9B3-4012-86AB-4E9124C5B030}"/>
              </a:ext>
            </a:extLst>
          </p:cNvPr>
          <p:cNvSpPr/>
          <p:nvPr/>
        </p:nvSpPr>
        <p:spPr bwMode="auto">
          <a:xfrm>
            <a:off x="2888121" y="1703727"/>
            <a:ext cx="7636066" cy="347663"/>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Design (e.g., Game)</a:t>
            </a:r>
          </a:p>
        </p:txBody>
      </p:sp>
      <p:sp>
        <p:nvSpPr>
          <p:cNvPr id="16" name="Rectangle 15">
            <a:extLst>
              <a:ext uri="{FF2B5EF4-FFF2-40B4-BE49-F238E27FC236}">
                <a16:creationId xmlns:a16="http://schemas.microsoft.com/office/drawing/2014/main" id="{619AF0B5-10A1-40FB-8CCD-EC5EE16896DF}"/>
              </a:ext>
            </a:extLst>
          </p:cNvPr>
          <p:cNvSpPr/>
          <p:nvPr/>
        </p:nvSpPr>
        <p:spPr bwMode="auto">
          <a:xfrm>
            <a:off x="2888121" y="3438865"/>
            <a:ext cx="2786561"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Arial" charset="0"/>
              </a:rPr>
              <a:t>Arm Cortex-M0</a:t>
            </a:r>
          </a:p>
          <a:p>
            <a:pPr algn="ctr">
              <a:defRPr/>
            </a:pPr>
            <a:r>
              <a:rPr lang="en-GB" dirty="0">
                <a:cs typeface="Arial" charset="0"/>
              </a:rPr>
              <a:t>Processor</a:t>
            </a:r>
          </a:p>
        </p:txBody>
      </p:sp>
      <p:sp>
        <p:nvSpPr>
          <p:cNvPr id="17" name="Up-Down Arrow 34">
            <a:extLst>
              <a:ext uri="{FF2B5EF4-FFF2-40B4-BE49-F238E27FC236}">
                <a16:creationId xmlns:a16="http://schemas.microsoft.com/office/drawing/2014/main" id="{076388FE-556B-46F7-A0B2-F57EC8210A20}"/>
              </a:ext>
            </a:extLst>
          </p:cNvPr>
          <p:cNvSpPr/>
          <p:nvPr/>
        </p:nvSpPr>
        <p:spPr bwMode="auto">
          <a:xfrm>
            <a:off x="4191479" y="3181690"/>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 name="Up-Down Arrow 35">
            <a:extLst>
              <a:ext uri="{FF2B5EF4-FFF2-40B4-BE49-F238E27FC236}">
                <a16:creationId xmlns:a16="http://schemas.microsoft.com/office/drawing/2014/main" id="{4474391E-4AAA-4E85-8A77-C0C75117C33D}"/>
              </a:ext>
            </a:extLst>
          </p:cNvPr>
          <p:cNvSpPr/>
          <p:nvPr/>
        </p:nvSpPr>
        <p:spPr bwMode="auto">
          <a:xfrm>
            <a:off x="4191479" y="2638765"/>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19" name="Up-Down Arrow 36">
            <a:extLst>
              <a:ext uri="{FF2B5EF4-FFF2-40B4-BE49-F238E27FC236}">
                <a16:creationId xmlns:a16="http://schemas.microsoft.com/office/drawing/2014/main" id="{56E2A0E3-AD7B-40CA-B5FC-478587E1855D}"/>
              </a:ext>
            </a:extLst>
          </p:cNvPr>
          <p:cNvSpPr/>
          <p:nvPr/>
        </p:nvSpPr>
        <p:spPr bwMode="auto">
          <a:xfrm>
            <a:off x="6603536" y="2057740"/>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0" name="TextBox 21">
            <a:extLst>
              <a:ext uri="{FF2B5EF4-FFF2-40B4-BE49-F238E27FC236}">
                <a16:creationId xmlns:a16="http://schemas.microsoft.com/office/drawing/2014/main" id="{1D2062AD-A0FB-440B-A0CF-054820450024}"/>
              </a:ext>
            </a:extLst>
          </p:cNvPr>
          <p:cNvSpPr txBox="1">
            <a:spLocks noChangeArrowheads="1"/>
          </p:cNvSpPr>
          <p:nvPr/>
        </p:nvSpPr>
        <p:spPr bwMode="auto">
          <a:xfrm>
            <a:off x="516264" y="3759539"/>
            <a:ext cx="223432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Hardware design</a:t>
            </a:r>
          </a:p>
        </p:txBody>
      </p:sp>
      <p:sp>
        <p:nvSpPr>
          <p:cNvPr id="21" name="TextBox 22">
            <a:extLst>
              <a:ext uri="{FF2B5EF4-FFF2-40B4-BE49-F238E27FC236}">
                <a16:creationId xmlns:a16="http://schemas.microsoft.com/office/drawing/2014/main" id="{B8C867FC-EA75-4C58-A0EA-A368444FC78A}"/>
              </a:ext>
            </a:extLst>
          </p:cNvPr>
          <p:cNvSpPr txBox="1">
            <a:spLocks noChangeArrowheads="1"/>
          </p:cNvSpPr>
          <p:nvPr/>
        </p:nvSpPr>
        <p:spPr bwMode="auto">
          <a:xfrm>
            <a:off x="516264" y="2486365"/>
            <a:ext cx="23718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Software low-level drivers &amp; libraries programming </a:t>
            </a:r>
          </a:p>
        </p:txBody>
      </p:sp>
      <p:sp>
        <p:nvSpPr>
          <p:cNvPr id="22" name="TextBox 23">
            <a:extLst>
              <a:ext uri="{FF2B5EF4-FFF2-40B4-BE49-F238E27FC236}">
                <a16:creationId xmlns:a16="http://schemas.microsoft.com/office/drawing/2014/main" id="{FF0FC90F-CC9B-44BB-A91C-01C30B7D1AF2}"/>
              </a:ext>
            </a:extLst>
          </p:cNvPr>
          <p:cNvSpPr txBox="1">
            <a:spLocks noChangeArrowheads="1"/>
          </p:cNvSpPr>
          <p:nvPr/>
        </p:nvSpPr>
        <p:spPr bwMode="auto">
          <a:xfrm>
            <a:off x="448557" y="1585050"/>
            <a:ext cx="27590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Software high-level </a:t>
            </a:r>
          </a:p>
          <a:p>
            <a:pPr eaLnBrk="1" hangingPunct="1"/>
            <a:r>
              <a:rPr lang="en-GB" b="0" dirty="0"/>
              <a:t>application development</a:t>
            </a:r>
          </a:p>
        </p:txBody>
      </p:sp>
      <p:sp>
        <p:nvSpPr>
          <p:cNvPr id="23" name="Up Arrow 40">
            <a:extLst>
              <a:ext uri="{FF2B5EF4-FFF2-40B4-BE49-F238E27FC236}">
                <a16:creationId xmlns:a16="http://schemas.microsoft.com/office/drawing/2014/main" id="{B0F14987-C20D-400D-99EB-DB523F40BDF4}"/>
              </a:ext>
            </a:extLst>
          </p:cNvPr>
          <p:cNvSpPr/>
          <p:nvPr/>
        </p:nvSpPr>
        <p:spPr bwMode="auto">
          <a:xfrm>
            <a:off x="76169" y="1591015"/>
            <a:ext cx="372388" cy="2841625"/>
          </a:xfrm>
          <a:prstGeom prst="upArrow">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 name="Up-Down Arrow 41">
            <a:extLst>
              <a:ext uri="{FF2B5EF4-FFF2-40B4-BE49-F238E27FC236}">
                <a16:creationId xmlns:a16="http://schemas.microsoft.com/office/drawing/2014/main" id="{01626443-61F6-4FEC-9061-76F139BFC473}"/>
              </a:ext>
            </a:extLst>
          </p:cNvPr>
          <p:cNvSpPr/>
          <p:nvPr/>
        </p:nvSpPr>
        <p:spPr bwMode="auto">
          <a:xfrm rot="5400000">
            <a:off x="5828540" y="3602507"/>
            <a:ext cx="358775" cy="666490"/>
          </a:xfrm>
          <a:prstGeom prst="upDownArrow">
            <a:avLst>
              <a:gd name="adj1" fmla="val 57296"/>
              <a:gd name="adj2" fmla="val 46826"/>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Rectangle 24">
            <a:extLst>
              <a:ext uri="{FF2B5EF4-FFF2-40B4-BE49-F238E27FC236}">
                <a16:creationId xmlns:a16="http://schemas.microsoft.com/office/drawing/2014/main" id="{7835D95E-8418-4DD4-95EF-7E5CE3915407}"/>
              </a:ext>
            </a:extLst>
          </p:cNvPr>
          <p:cNvSpPr/>
          <p:nvPr/>
        </p:nvSpPr>
        <p:spPr bwMode="auto">
          <a:xfrm>
            <a:off x="6341172" y="2916577"/>
            <a:ext cx="4183015"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Peripheral drivers</a:t>
            </a:r>
          </a:p>
        </p:txBody>
      </p:sp>
      <p:sp>
        <p:nvSpPr>
          <p:cNvPr id="26" name="Up-Down Arrow 43">
            <a:extLst>
              <a:ext uri="{FF2B5EF4-FFF2-40B4-BE49-F238E27FC236}">
                <a16:creationId xmlns:a16="http://schemas.microsoft.com/office/drawing/2014/main" id="{6DB819B6-2641-48B5-9942-E0658AB90451}"/>
              </a:ext>
            </a:extLst>
          </p:cNvPr>
          <p:cNvSpPr/>
          <p:nvPr/>
        </p:nvSpPr>
        <p:spPr bwMode="auto">
          <a:xfrm>
            <a:off x="8431622" y="3181690"/>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 name="Up-Down Arrow 44">
            <a:extLst>
              <a:ext uri="{FF2B5EF4-FFF2-40B4-BE49-F238E27FC236}">
                <a16:creationId xmlns:a16="http://schemas.microsoft.com/office/drawing/2014/main" id="{E4A9D7AC-434C-45BB-88EE-45FB3D9279CA}"/>
              </a:ext>
            </a:extLst>
          </p:cNvPr>
          <p:cNvSpPr/>
          <p:nvPr/>
        </p:nvSpPr>
        <p:spPr bwMode="auto">
          <a:xfrm>
            <a:off x="8431622" y="2638765"/>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8" name="TextBox 21">
            <a:extLst>
              <a:ext uri="{FF2B5EF4-FFF2-40B4-BE49-F238E27FC236}">
                <a16:creationId xmlns:a16="http://schemas.microsoft.com/office/drawing/2014/main" id="{04B0A337-D4AC-4B51-979C-3C3D0C33115D}"/>
              </a:ext>
            </a:extLst>
          </p:cNvPr>
          <p:cNvSpPr txBox="1">
            <a:spLocks noChangeArrowheads="1"/>
          </p:cNvSpPr>
          <p:nvPr/>
        </p:nvSpPr>
        <p:spPr bwMode="auto">
          <a:xfrm>
            <a:off x="5691609" y="3781765"/>
            <a:ext cx="7595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AHB</a:t>
            </a:r>
          </a:p>
        </p:txBody>
      </p:sp>
      <p:sp>
        <p:nvSpPr>
          <p:cNvPr id="29" name="Rectangle 28">
            <a:extLst>
              <a:ext uri="{FF2B5EF4-FFF2-40B4-BE49-F238E27FC236}">
                <a16:creationId xmlns:a16="http://schemas.microsoft.com/office/drawing/2014/main" id="{F271619B-BACD-4584-ACEF-FBE42B9F6973}"/>
              </a:ext>
            </a:extLst>
          </p:cNvPr>
          <p:cNvSpPr/>
          <p:nvPr/>
        </p:nvSpPr>
        <p:spPr bwMode="auto">
          <a:xfrm>
            <a:off x="2789734" y="3310277"/>
            <a:ext cx="2901874" cy="129075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1029756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Processor Wakeup Conditions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7551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processor can exit the sleep mode on different conditions.</a:t>
            </a:r>
          </a:p>
        </p:txBody>
      </p:sp>
      <p:graphicFrame>
        <p:nvGraphicFramePr>
          <p:cNvPr id="5" name="Table 4">
            <a:extLst>
              <a:ext uri="{FF2B5EF4-FFF2-40B4-BE49-F238E27FC236}">
                <a16:creationId xmlns:a16="http://schemas.microsoft.com/office/drawing/2014/main" id="{FCD6EACC-91A3-46F9-B626-6F7E4EC8CC85}"/>
              </a:ext>
            </a:extLst>
          </p:cNvPr>
          <p:cNvGraphicFramePr>
            <a:graphicFrameLocks noGrp="1"/>
          </p:cNvGraphicFramePr>
          <p:nvPr/>
        </p:nvGraphicFramePr>
        <p:xfrm>
          <a:off x="492125" y="2115403"/>
          <a:ext cx="10782322" cy="3581401"/>
        </p:xfrm>
        <a:graphic>
          <a:graphicData uri="http://schemas.openxmlformats.org/drawingml/2006/table">
            <a:tbl>
              <a:tblPr firstRow="1" bandRow="1">
                <a:tableStyleId>{5C22544A-7EE6-4342-B048-85BDC9FD1C3A}</a:tableStyleId>
              </a:tblPr>
              <a:tblGrid>
                <a:gridCol w="981750">
                  <a:extLst>
                    <a:ext uri="{9D8B030D-6E8A-4147-A177-3AD203B41FA5}">
                      <a16:colId xmlns:a16="http://schemas.microsoft.com/office/drawing/2014/main" val="20000"/>
                    </a:ext>
                  </a:extLst>
                </a:gridCol>
                <a:gridCol w="3520756">
                  <a:extLst>
                    <a:ext uri="{9D8B030D-6E8A-4147-A177-3AD203B41FA5}">
                      <a16:colId xmlns:a16="http://schemas.microsoft.com/office/drawing/2014/main" val="20001"/>
                    </a:ext>
                  </a:extLst>
                </a:gridCol>
                <a:gridCol w="1828086">
                  <a:extLst>
                    <a:ext uri="{9D8B030D-6E8A-4147-A177-3AD203B41FA5}">
                      <a16:colId xmlns:a16="http://schemas.microsoft.com/office/drawing/2014/main" val="20002"/>
                    </a:ext>
                  </a:extLst>
                </a:gridCol>
                <a:gridCol w="1557258">
                  <a:extLst>
                    <a:ext uri="{9D8B030D-6E8A-4147-A177-3AD203B41FA5}">
                      <a16:colId xmlns:a16="http://schemas.microsoft.com/office/drawing/2014/main" val="20003"/>
                    </a:ext>
                  </a:extLst>
                </a:gridCol>
                <a:gridCol w="1472625">
                  <a:extLst>
                    <a:ext uri="{9D8B030D-6E8A-4147-A177-3AD203B41FA5}">
                      <a16:colId xmlns:a16="http://schemas.microsoft.com/office/drawing/2014/main" val="20004"/>
                    </a:ext>
                  </a:extLst>
                </a:gridCol>
                <a:gridCol w="1421847">
                  <a:extLst>
                    <a:ext uri="{9D8B030D-6E8A-4147-A177-3AD203B41FA5}">
                      <a16:colId xmlns:a16="http://schemas.microsoft.com/office/drawing/2014/main" val="20005"/>
                    </a:ext>
                  </a:extLst>
                </a:gridCol>
              </a:tblGrid>
              <a:tr h="666307">
                <a:tc>
                  <a:txBody>
                    <a:bodyPr/>
                    <a:lstStyle/>
                    <a:p>
                      <a:pPr algn="ctr"/>
                      <a:r>
                        <a:rPr lang="en-GB" sz="1600" dirty="0">
                          <a:latin typeface="+mn-lt"/>
                          <a:cs typeface="Arial" panose="020B0604020202020204" pitchFamily="34" charset="0"/>
                        </a:rPr>
                        <a:t>Type</a:t>
                      </a:r>
                    </a:p>
                  </a:txBody>
                  <a:tcPr marL="121872" marR="121872" anchor="ctr"/>
                </a:tc>
                <a:tc>
                  <a:txBody>
                    <a:bodyPr/>
                    <a:lstStyle/>
                    <a:p>
                      <a:pPr algn="ctr"/>
                      <a:r>
                        <a:rPr lang="en-GB" sz="1600" dirty="0">
                          <a:latin typeface="+mn-lt"/>
                          <a:cs typeface="Arial" panose="020B0604020202020204" pitchFamily="34" charset="0"/>
                        </a:rPr>
                        <a:t>Priority</a:t>
                      </a:r>
                    </a:p>
                  </a:txBody>
                  <a:tcPr marL="121872" marR="121872" anchor="ctr"/>
                </a:tc>
                <a:tc>
                  <a:txBody>
                    <a:bodyPr/>
                    <a:lstStyle/>
                    <a:p>
                      <a:pPr algn="ctr"/>
                      <a:r>
                        <a:rPr lang="en-GB" sz="1600" dirty="0">
                          <a:latin typeface="+mn-lt"/>
                          <a:cs typeface="Arial" panose="020B0604020202020204" pitchFamily="34" charset="0"/>
                        </a:rPr>
                        <a:t>SeVOnPend</a:t>
                      </a:r>
                    </a:p>
                  </a:txBody>
                  <a:tcPr marL="121872" marR="121872" anchor="ctr"/>
                </a:tc>
                <a:tc>
                  <a:txBody>
                    <a:bodyPr/>
                    <a:lstStyle/>
                    <a:p>
                      <a:pPr algn="ctr"/>
                      <a:r>
                        <a:rPr lang="en-GB" sz="1600" dirty="0">
                          <a:latin typeface="+mn-lt"/>
                          <a:cs typeface="Arial" panose="020B0604020202020204" pitchFamily="34" charset="0"/>
                        </a:rPr>
                        <a:t>PRIMASK</a:t>
                      </a:r>
                    </a:p>
                  </a:txBody>
                  <a:tcPr marL="121872" marR="121872" anchor="ctr"/>
                </a:tc>
                <a:tc>
                  <a:txBody>
                    <a:bodyPr/>
                    <a:lstStyle/>
                    <a:p>
                      <a:pPr algn="ctr"/>
                      <a:r>
                        <a:rPr lang="en-GB" sz="1600" dirty="0">
                          <a:latin typeface="+mn-lt"/>
                          <a:cs typeface="Arial" panose="020B0604020202020204" pitchFamily="34" charset="0"/>
                        </a:rPr>
                        <a:t>Wake</a:t>
                      </a:r>
                      <a:r>
                        <a:rPr lang="en-GB" sz="1600" baseline="0" dirty="0">
                          <a:latin typeface="+mn-lt"/>
                          <a:cs typeface="Arial" panose="020B0604020202020204" pitchFamily="34" charset="0"/>
                        </a:rPr>
                        <a:t> up</a:t>
                      </a:r>
                      <a:endParaRPr lang="en-GB" sz="1600" dirty="0">
                        <a:latin typeface="+mn-lt"/>
                        <a:cs typeface="Arial" panose="020B0604020202020204" pitchFamily="34" charset="0"/>
                      </a:endParaRPr>
                    </a:p>
                  </a:txBody>
                  <a:tcPr marL="121872" marR="121872" anchor="ctr"/>
                </a:tc>
                <a:tc>
                  <a:txBody>
                    <a:bodyPr/>
                    <a:lstStyle/>
                    <a:p>
                      <a:pPr algn="ctr"/>
                      <a:r>
                        <a:rPr lang="en-GB" sz="1600" dirty="0">
                          <a:latin typeface="+mn-lt"/>
                          <a:cs typeface="Arial" panose="020B0604020202020204" pitchFamily="34" charset="0"/>
                        </a:rPr>
                        <a:t>Execute ISR</a:t>
                      </a:r>
                    </a:p>
                  </a:txBody>
                  <a:tcPr marL="121872" marR="121872" anchor="ctr"/>
                </a:tc>
                <a:extLst>
                  <a:ext uri="{0D108BD9-81ED-4DB2-BD59-A6C34878D82A}">
                    <a16:rowId xmlns:a16="http://schemas.microsoft.com/office/drawing/2014/main" val="10000"/>
                  </a:ext>
                </a:extLst>
              </a:tr>
              <a:tr h="416442">
                <a:tc rowSpan="4">
                  <a:txBody>
                    <a:bodyPr/>
                    <a:lstStyle/>
                    <a:p>
                      <a:pPr algn="ctr"/>
                      <a:r>
                        <a:rPr lang="en-GB" sz="1600" dirty="0">
                          <a:latin typeface="+mn-lt"/>
                          <a:cs typeface="Arial" panose="020B0604020202020204" pitchFamily="34" charset="0"/>
                        </a:rPr>
                        <a:t>WFE</a:t>
                      </a:r>
                    </a:p>
                  </a:txBody>
                  <a:tcPr marL="121872" marR="121872" anchor="ctr"/>
                </a:tc>
                <a:tc>
                  <a:txBody>
                    <a:bodyPr/>
                    <a:lstStyle/>
                    <a:p>
                      <a:pPr algn="ctr"/>
                      <a:r>
                        <a:rPr lang="en-GB" sz="1600" dirty="0">
                          <a:latin typeface="+mn-lt"/>
                          <a:cs typeface="Arial" panose="020B0604020202020204" pitchFamily="34" charset="0"/>
                        </a:rPr>
                        <a:t>IRQ</a:t>
                      </a:r>
                      <a:r>
                        <a:rPr lang="en-GB" sz="1600" baseline="0" dirty="0">
                          <a:latin typeface="+mn-lt"/>
                          <a:cs typeface="Arial" panose="020B0604020202020204" pitchFamily="34" charset="0"/>
                        </a:rPr>
                        <a:t> priority &gt; current level</a:t>
                      </a:r>
                      <a:endParaRPr lang="en-GB" sz="1600" dirty="0">
                        <a:latin typeface="+mn-lt"/>
                        <a:cs typeface="Arial" panose="020B0604020202020204" pitchFamily="34" charset="0"/>
                      </a:endParaRPr>
                    </a:p>
                  </a:txBody>
                  <a:tcPr marL="121872" marR="121872" anchor="ctr"/>
                </a:tc>
                <a:tc>
                  <a:txBody>
                    <a:bodyPr/>
                    <a:lstStyle/>
                    <a:p>
                      <a:pPr algn="ctr"/>
                      <a:r>
                        <a:rPr lang="en-GB" sz="1600" dirty="0">
                          <a:latin typeface="+mn-lt"/>
                          <a:cs typeface="Arial" panose="020B0604020202020204" pitchFamily="34" charset="0"/>
                        </a:rPr>
                        <a:t>-- </a:t>
                      </a:r>
                    </a:p>
                  </a:txBody>
                  <a:tcPr marL="121872" marR="121872" anchor="ctr"/>
                </a:tc>
                <a:tc>
                  <a:txBody>
                    <a:bodyPr/>
                    <a:lstStyle/>
                    <a:p>
                      <a:pPr algn="ctr"/>
                      <a:r>
                        <a:rPr lang="en-GB" sz="1600" dirty="0">
                          <a:latin typeface="+mn-lt"/>
                          <a:cs typeface="Arial" panose="020B0604020202020204" pitchFamily="34" charset="0"/>
                        </a:rPr>
                        <a:t>0</a:t>
                      </a:r>
                    </a:p>
                  </a:txBody>
                  <a:tcPr marL="121872" marR="121872" anchor="ctr"/>
                </a:tc>
                <a:tc>
                  <a:txBody>
                    <a:bodyPr/>
                    <a:lstStyle/>
                    <a:p>
                      <a:pPr algn="ctr"/>
                      <a:r>
                        <a:rPr lang="en-GB" sz="1600" dirty="0">
                          <a:latin typeface="+mn-lt"/>
                          <a:cs typeface="Arial" panose="020B0604020202020204" pitchFamily="34" charset="0"/>
                        </a:rPr>
                        <a:t>Yes</a:t>
                      </a:r>
                    </a:p>
                  </a:txBody>
                  <a:tcPr marL="121872" marR="121872" anchor="ctr"/>
                </a:tc>
                <a:tc>
                  <a:txBody>
                    <a:bodyPr/>
                    <a:lstStyle/>
                    <a:p>
                      <a:pPr algn="ctr"/>
                      <a:r>
                        <a:rPr lang="en-GB" sz="1600" dirty="0">
                          <a:latin typeface="+mn-lt"/>
                          <a:cs typeface="Arial" panose="020B0604020202020204" pitchFamily="34" charset="0"/>
                        </a:rPr>
                        <a:t>Yes</a:t>
                      </a:r>
                    </a:p>
                  </a:txBody>
                  <a:tcPr marL="121872" marR="121872" anchor="ctr"/>
                </a:tc>
                <a:extLst>
                  <a:ext uri="{0D108BD9-81ED-4DB2-BD59-A6C34878D82A}">
                    <a16:rowId xmlns:a16="http://schemas.microsoft.com/office/drawing/2014/main" val="10001"/>
                  </a:ext>
                </a:extLst>
              </a:tr>
              <a:tr h="416442">
                <a:tc vMerge="1">
                  <a:txBody>
                    <a:bodyPr/>
                    <a:lstStyle/>
                    <a:p>
                      <a:endParaRPr lang="en-GB"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a:latin typeface="+mn-lt"/>
                          <a:cs typeface="Arial" panose="020B0604020202020204" pitchFamily="34" charset="0"/>
                        </a:rPr>
                        <a:t>IRQ</a:t>
                      </a:r>
                      <a:r>
                        <a:rPr lang="en-GB" sz="1600" baseline="0" dirty="0">
                          <a:latin typeface="+mn-lt"/>
                          <a:cs typeface="Arial" panose="020B0604020202020204" pitchFamily="34" charset="0"/>
                        </a:rPr>
                        <a:t> priority &gt; current level</a:t>
                      </a:r>
                      <a:endParaRPr lang="en-GB" sz="1600" dirty="0">
                        <a:latin typeface="+mn-lt"/>
                        <a:cs typeface="Arial" panose="020B0604020202020204" pitchFamily="34" charset="0"/>
                      </a:endParaRPr>
                    </a:p>
                  </a:txBody>
                  <a:tcPr marL="121872" marR="121872" anchor="ctr"/>
                </a:tc>
                <a:tc>
                  <a:txBody>
                    <a:bodyPr/>
                    <a:lstStyle/>
                    <a:p>
                      <a:pPr algn="ctr"/>
                      <a:r>
                        <a:rPr lang="en-GB" sz="1600" dirty="0">
                          <a:latin typeface="+mn-lt"/>
                          <a:cs typeface="Arial" panose="020B0604020202020204" pitchFamily="34" charset="0"/>
                        </a:rPr>
                        <a:t>0</a:t>
                      </a:r>
                    </a:p>
                  </a:txBody>
                  <a:tcPr marL="121872" marR="121872" anchor="ctr"/>
                </a:tc>
                <a:tc>
                  <a:txBody>
                    <a:bodyPr/>
                    <a:lstStyle/>
                    <a:p>
                      <a:pPr algn="ctr"/>
                      <a:r>
                        <a:rPr lang="en-GB" sz="1600" dirty="0">
                          <a:latin typeface="+mn-lt"/>
                          <a:cs typeface="Arial" panose="020B0604020202020204" pitchFamily="34" charset="0"/>
                        </a:rPr>
                        <a:t>1</a:t>
                      </a:r>
                    </a:p>
                  </a:txBody>
                  <a:tcPr marL="121872" marR="121872" anchor="ctr"/>
                </a:tc>
                <a:tc>
                  <a:txBody>
                    <a:bodyPr/>
                    <a:lstStyle/>
                    <a:p>
                      <a:pPr algn="ctr"/>
                      <a:r>
                        <a:rPr lang="en-GB" sz="1600" dirty="0">
                          <a:latin typeface="+mn-lt"/>
                          <a:cs typeface="Arial" panose="020B0604020202020204" pitchFamily="34" charset="0"/>
                        </a:rPr>
                        <a:t>No</a:t>
                      </a:r>
                    </a:p>
                  </a:txBody>
                  <a:tcPr marL="121872" marR="121872" anchor="ctr"/>
                </a:tc>
                <a:tc>
                  <a:txBody>
                    <a:bodyPr/>
                    <a:lstStyle/>
                    <a:p>
                      <a:pPr algn="ctr"/>
                      <a:r>
                        <a:rPr lang="en-GB" sz="1600" dirty="0">
                          <a:latin typeface="+mn-lt"/>
                          <a:cs typeface="Arial" panose="020B0604020202020204" pitchFamily="34" charset="0"/>
                        </a:rPr>
                        <a:t>No</a:t>
                      </a:r>
                    </a:p>
                  </a:txBody>
                  <a:tcPr marL="121872" marR="121872" anchor="ctr"/>
                </a:tc>
                <a:extLst>
                  <a:ext uri="{0D108BD9-81ED-4DB2-BD59-A6C34878D82A}">
                    <a16:rowId xmlns:a16="http://schemas.microsoft.com/office/drawing/2014/main" val="10002"/>
                  </a:ext>
                </a:extLst>
              </a:tr>
              <a:tr h="416442">
                <a:tc vMerge="1">
                  <a:txBody>
                    <a:bodyPr/>
                    <a:lstStyle/>
                    <a:p>
                      <a:endParaRPr lang="en-GB" sz="1600"/>
                    </a:p>
                  </a:txBody>
                  <a:tcPr/>
                </a:tc>
                <a:tc>
                  <a:txBody>
                    <a:bodyPr/>
                    <a:lstStyle/>
                    <a:p>
                      <a:pPr algn="ctr"/>
                      <a:r>
                        <a:rPr lang="en-GB" sz="1600" dirty="0">
                          <a:latin typeface="+mn-lt"/>
                          <a:cs typeface="Arial" panose="020B0604020202020204" pitchFamily="34" charset="0"/>
                        </a:rPr>
                        <a:t>IRQ</a:t>
                      </a:r>
                      <a:r>
                        <a:rPr lang="en-GB" sz="1600" baseline="0" dirty="0">
                          <a:latin typeface="+mn-lt"/>
                          <a:cs typeface="Arial" panose="020B0604020202020204" pitchFamily="34" charset="0"/>
                        </a:rPr>
                        <a:t> priority ≤ current level</a:t>
                      </a:r>
                      <a:endParaRPr lang="en-GB" sz="1600" dirty="0">
                        <a:latin typeface="+mn-lt"/>
                        <a:cs typeface="Arial" panose="020B0604020202020204" pitchFamily="34" charset="0"/>
                      </a:endParaRPr>
                    </a:p>
                  </a:txBody>
                  <a:tcPr marL="121872" marR="121872" anchor="ctr"/>
                </a:tc>
                <a:tc>
                  <a:txBody>
                    <a:bodyPr/>
                    <a:lstStyle/>
                    <a:p>
                      <a:pPr algn="ctr"/>
                      <a:r>
                        <a:rPr lang="en-GB" sz="1600" dirty="0">
                          <a:latin typeface="+mn-lt"/>
                          <a:cs typeface="Arial" panose="020B0604020202020204" pitchFamily="34" charset="0"/>
                        </a:rPr>
                        <a:t>0</a:t>
                      </a:r>
                    </a:p>
                  </a:txBody>
                  <a:tcPr marL="121872" marR="121872" anchor="ctr"/>
                </a:tc>
                <a:tc>
                  <a:txBody>
                    <a:bodyPr/>
                    <a:lstStyle/>
                    <a:p>
                      <a:pPr algn="ctr"/>
                      <a:r>
                        <a:rPr lang="en-GB" sz="1600" dirty="0">
                          <a:latin typeface="+mn-lt"/>
                          <a:cs typeface="Arial" panose="020B0604020202020204" pitchFamily="34" charset="0"/>
                        </a:rPr>
                        <a:t>--</a:t>
                      </a:r>
                    </a:p>
                  </a:txBody>
                  <a:tcPr marL="121872" marR="121872" anchor="ctr"/>
                </a:tc>
                <a:tc>
                  <a:txBody>
                    <a:bodyPr/>
                    <a:lstStyle/>
                    <a:p>
                      <a:pPr algn="ctr"/>
                      <a:r>
                        <a:rPr lang="en-GB" sz="1600" dirty="0">
                          <a:latin typeface="+mn-lt"/>
                          <a:cs typeface="Arial" panose="020B0604020202020204" pitchFamily="34" charset="0"/>
                        </a:rPr>
                        <a:t>No</a:t>
                      </a:r>
                    </a:p>
                  </a:txBody>
                  <a:tcPr marL="121872" marR="121872" anchor="ctr"/>
                </a:tc>
                <a:tc>
                  <a:txBody>
                    <a:bodyPr/>
                    <a:lstStyle/>
                    <a:p>
                      <a:pPr algn="ctr"/>
                      <a:r>
                        <a:rPr lang="en-GB" sz="1600" dirty="0">
                          <a:latin typeface="+mn-lt"/>
                          <a:cs typeface="Arial" panose="020B0604020202020204" pitchFamily="34" charset="0"/>
                        </a:rPr>
                        <a:t>No</a:t>
                      </a:r>
                    </a:p>
                  </a:txBody>
                  <a:tcPr marL="121872" marR="121872" anchor="ctr"/>
                </a:tc>
                <a:extLst>
                  <a:ext uri="{0D108BD9-81ED-4DB2-BD59-A6C34878D82A}">
                    <a16:rowId xmlns:a16="http://schemas.microsoft.com/office/drawing/2014/main" val="10003"/>
                  </a:ext>
                </a:extLst>
              </a:tr>
              <a:tr h="416442">
                <a:tc vMerge="1">
                  <a:txBody>
                    <a:bodyPr/>
                    <a:lstStyle/>
                    <a:p>
                      <a:endParaRPr lang="en-GB"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a:latin typeface="+mn-lt"/>
                          <a:cs typeface="Arial" panose="020B0604020202020204" pitchFamily="34" charset="0"/>
                        </a:rPr>
                        <a:t>IRQ</a:t>
                      </a:r>
                      <a:r>
                        <a:rPr lang="en-GB" sz="1600" baseline="0" dirty="0">
                          <a:latin typeface="+mn-lt"/>
                          <a:cs typeface="Arial" panose="020B0604020202020204" pitchFamily="34" charset="0"/>
                        </a:rPr>
                        <a:t> priority ≤  current level</a:t>
                      </a:r>
                      <a:endParaRPr lang="en-GB" sz="1600" dirty="0">
                        <a:latin typeface="+mn-lt"/>
                        <a:cs typeface="Arial" panose="020B0604020202020204" pitchFamily="34" charset="0"/>
                      </a:endParaRPr>
                    </a:p>
                  </a:txBody>
                  <a:tcPr marL="121872" marR="121872" anchor="ctr"/>
                </a:tc>
                <a:tc>
                  <a:txBody>
                    <a:bodyPr/>
                    <a:lstStyle/>
                    <a:p>
                      <a:pPr algn="ctr"/>
                      <a:r>
                        <a:rPr lang="en-GB" sz="1600" dirty="0">
                          <a:latin typeface="+mn-lt"/>
                          <a:cs typeface="Arial" panose="020B0604020202020204" pitchFamily="34" charset="0"/>
                        </a:rPr>
                        <a:t>1</a:t>
                      </a:r>
                    </a:p>
                  </a:txBody>
                  <a:tcPr marL="121872" marR="121872" anchor="ctr"/>
                </a:tc>
                <a:tc>
                  <a:txBody>
                    <a:bodyPr/>
                    <a:lstStyle/>
                    <a:p>
                      <a:pPr algn="ctr"/>
                      <a:r>
                        <a:rPr lang="en-GB" sz="1600" dirty="0">
                          <a:latin typeface="+mn-lt"/>
                          <a:cs typeface="Arial" panose="020B0604020202020204" pitchFamily="34" charset="0"/>
                        </a:rPr>
                        <a:t>--</a:t>
                      </a:r>
                    </a:p>
                  </a:txBody>
                  <a:tcPr marL="121872" marR="121872" anchor="ctr"/>
                </a:tc>
                <a:tc>
                  <a:txBody>
                    <a:bodyPr/>
                    <a:lstStyle/>
                    <a:p>
                      <a:pPr algn="ctr"/>
                      <a:r>
                        <a:rPr lang="en-GB" sz="1600" dirty="0">
                          <a:latin typeface="+mn-lt"/>
                          <a:cs typeface="Arial" panose="020B0604020202020204" pitchFamily="34" charset="0"/>
                        </a:rPr>
                        <a:t>Yes</a:t>
                      </a:r>
                    </a:p>
                  </a:txBody>
                  <a:tcPr marL="121872" marR="121872" anchor="ctr"/>
                </a:tc>
                <a:tc>
                  <a:txBody>
                    <a:bodyPr/>
                    <a:lstStyle/>
                    <a:p>
                      <a:pPr algn="ctr"/>
                      <a:r>
                        <a:rPr lang="en-GB" sz="1600" dirty="0">
                          <a:latin typeface="+mn-lt"/>
                          <a:cs typeface="Arial" panose="020B0604020202020204" pitchFamily="34" charset="0"/>
                        </a:rPr>
                        <a:t>No</a:t>
                      </a:r>
                    </a:p>
                  </a:txBody>
                  <a:tcPr marL="121872" marR="121872" anchor="ctr"/>
                </a:tc>
                <a:extLst>
                  <a:ext uri="{0D108BD9-81ED-4DB2-BD59-A6C34878D82A}">
                    <a16:rowId xmlns:a16="http://schemas.microsoft.com/office/drawing/2014/main" val="10004"/>
                  </a:ext>
                </a:extLst>
              </a:tr>
              <a:tr h="416442">
                <a:tc rowSpan="3">
                  <a:txBody>
                    <a:bodyPr/>
                    <a:lstStyle/>
                    <a:p>
                      <a:pPr algn="ctr"/>
                      <a:r>
                        <a:rPr lang="en-GB" sz="1600" dirty="0">
                          <a:latin typeface="+mn-lt"/>
                          <a:cs typeface="Arial" panose="020B0604020202020204" pitchFamily="34" charset="0"/>
                        </a:rPr>
                        <a:t>WFI</a:t>
                      </a:r>
                    </a:p>
                  </a:txBody>
                  <a:tcPr marL="121872" marR="121872" anchor="ctr"/>
                </a:tc>
                <a:tc>
                  <a:txBody>
                    <a:bodyPr/>
                    <a:lstStyle/>
                    <a:p>
                      <a:pPr algn="ctr"/>
                      <a:r>
                        <a:rPr lang="en-GB" sz="1600" dirty="0">
                          <a:latin typeface="+mn-lt"/>
                          <a:cs typeface="Arial" panose="020B0604020202020204" pitchFamily="34" charset="0"/>
                        </a:rPr>
                        <a:t>IRQ</a:t>
                      </a:r>
                      <a:r>
                        <a:rPr lang="en-GB" sz="1600" baseline="0" dirty="0">
                          <a:latin typeface="+mn-lt"/>
                          <a:cs typeface="Arial" panose="020B0604020202020204" pitchFamily="34" charset="0"/>
                        </a:rPr>
                        <a:t> priority &gt; current level</a:t>
                      </a:r>
                      <a:endParaRPr lang="en-GB" sz="1600" dirty="0">
                        <a:latin typeface="+mn-lt"/>
                        <a:cs typeface="Arial" panose="020B0604020202020204" pitchFamily="34" charset="0"/>
                      </a:endParaRPr>
                    </a:p>
                  </a:txBody>
                  <a:tcPr marL="121872" marR="121872" anchor="ctr"/>
                </a:tc>
                <a:tc>
                  <a:txBody>
                    <a:bodyPr/>
                    <a:lstStyle/>
                    <a:p>
                      <a:pPr algn="ctr"/>
                      <a:r>
                        <a:rPr lang="en-GB" sz="1600" dirty="0">
                          <a:latin typeface="+mn-lt"/>
                          <a:cs typeface="Arial" panose="020B0604020202020204" pitchFamily="34" charset="0"/>
                        </a:rPr>
                        <a:t>--</a:t>
                      </a:r>
                    </a:p>
                  </a:txBody>
                  <a:tcPr marL="121872" marR="121872" anchor="ctr"/>
                </a:tc>
                <a:tc>
                  <a:txBody>
                    <a:bodyPr/>
                    <a:lstStyle/>
                    <a:p>
                      <a:pPr algn="ctr"/>
                      <a:r>
                        <a:rPr lang="en-GB" sz="1600" dirty="0">
                          <a:latin typeface="+mn-lt"/>
                          <a:cs typeface="Arial" panose="020B0604020202020204" pitchFamily="34" charset="0"/>
                        </a:rPr>
                        <a:t>0</a:t>
                      </a:r>
                    </a:p>
                  </a:txBody>
                  <a:tcPr marL="121872" marR="121872" anchor="ctr"/>
                </a:tc>
                <a:tc>
                  <a:txBody>
                    <a:bodyPr/>
                    <a:lstStyle/>
                    <a:p>
                      <a:pPr algn="ctr"/>
                      <a:r>
                        <a:rPr lang="en-GB" sz="1600" dirty="0">
                          <a:latin typeface="+mn-lt"/>
                          <a:cs typeface="Arial" panose="020B0604020202020204" pitchFamily="34" charset="0"/>
                        </a:rPr>
                        <a:t>Yes</a:t>
                      </a:r>
                    </a:p>
                  </a:txBody>
                  <a:tcPr marL="121872" marR="121872" anchor="ctr"/>
                </a:tc>
                <a:tc>
                  <a:txBody>
                    <a:bodyPr/>
                    <a:lstStyle/>
                    <a:p>
                      <a:pPr algn="ctr"/>
                      <a:r>
                        <a:rPr lang="en-GB" sz="1600" dirty="0">
                          <a:latin typeface="+mn-lt"/>
                          <a:cs typeface="Arial" panose="020B0604020202020204" pitchFamily="34" charset="0"/>
                        </a:rPr>
                        <a:t>Yes</a:t>
                      </a:r>
                    </a:p>
                  </a:txBody>
                  <a:tcPr marL="121872" marR="121872" anchor="ctr"/>
                </a:tc>
                <a:extLst>
                  <a:ext uri="{0D108BD9-81ED-4DB2-BD59-A6C34878D82A}">
                    <a16:rowId xmlns:a16="http://schemas.microsoft.com/office/drawing/2014/main" val="10005"/>
                  </a:ext>
                </a:extLst>
              </a:tr>
              <a:tr h="416442">
                <a:tc vMerge="1">
                  <a:txBody>
                    <a:bodyPr/>
                    <a:lstStyle/>
                    <a:p>
                      <a:endParaRPr lang="en-GB"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a:latin typeface="+mn-lt"/>
                          <a:cs typeface="Arial" panose="020B0604020202020204" pitchFamily="34" charset="0"/>
                        </a:rPr>
                        <a:t>IRQ</a:t>
                      </a:r>
                      <a:r>
                        <a:rPr lang="en-GB" sz="1600" baseline="0" dirty="0">
                          <a:latin typeface="+mn-lt"/>
                          <a:cs typeface="Arial" panose="020B0604020202020204" pitchFamily="34" charset="0"/>
                        </a:rPr>
                        <a:t> priority &gt; current level</a:t>
                      </a:r>
                      <a:endParaRPr lang="en-GB" sz="1600" dirty="0">
                        <a:latin typeface="+mn-lt"/>
                        <a:cs typeface="Arial" panose="020B0604020202020204" pitchFamily="34" charset="0"/>
                      </a:endParaRPr>
                    </a:p>
                  </a:txBody>
                  <a:tcPr marL="121872" marR="121872" anchor="ctr"/>
                </a:tc>
                <a:tc>
                  <a:txBody>
                    <a:bodyPr/>
                    <a:lstStyle/>
                    <a:p>
                      <a:pPr algn="ctr"/>
                      <a:r>
                        <a:rPr lang="en-GB" sz="1600" dirty="0">
                          <a:latin typeface="+mn-lt"/>
                          <a:cs typeface="Arial" panose="020B0604020202020204" pitchFamily="34" charset="0"/>
                        </a:rPr>
                        <a:t>--</a:t>
                      </a:r>
                    </a:p>
                  </a:txBody>
                  <a:tcPr marL="121872" marR="121872" anchor="ctr"/>
                </a:tc>
                <a:tc>
                  <a:txBody>
                    <a:bodyPr/>
                    <a:lstStyle/>
                    <a:p>
                      <a:pPr algn="ctr"/>
                      <a:r>
                        <a:rPr lang="en-GB" sz="1600" dirty="0">
                          <a:latin typeface="+mn-lt"/>
                          <a:cs typeface="Arial" panose="020B0604020202020204" pitchFamily="34" charset="0"/>
                        </a:rPr>
                        <a:t>1</a:t>
                      </a:r>
                    </a:p>
                  </a:txBody>
                  <a:tcPr marL="121872" marR="121872" anchor="ctr"/>
                </a:tc>
                <a:tc>
                  <a:txBody>
                    <a:bodyPr/>
                    <a:lstStyle/>
                    <a:p>
                      <a:pPr algn="ctr"/>
                      <a:r>
                        <a:rPr lang="en-GB" sz="1600" dirty="0">
                          <a:latin typeface="+mn-lt"/>
                          <a:cs typeface="Arial" panose="020B0604020202020204" pitchFamily="34" charset="0"/>
                        </a:rPr>
                        <a:t>Yes</a:t>
                      </a:r>
                    </a:p>
                  </a:txBody>
                  <a:tcPr marL="121872" marR="121872" anchor="ctr"/>
                </a:tc>
                <a:tc>
                  <a:txBody>
                    <a:bodyPr/>
                    <a:lstStyle/>
                    <a:p>
                      <a:pPr algn="ctr"/>
                      <a:r>
                        <a:rPr lang="en-GB" sz="1600" dirty="0">
                          <a:latin typeface="+mn-lt"/>
                          <a:cs typeface="Arial" panose="020B0604020202020204" pitchFamily="34" charset="0"/>
                        </a:rPr>
                        <a:t>No</a:t>
                      </a:r>
                    </a:p>
                  </a:txBody>
                  <a:tcPr marL="121872" marR="121872" anchor="ctr"/>
                </a:tc>
                <a:extLst>
                  <a:ext uri="{0D108BD9-81ED-4DB2-BD59-A6C34878D82A}">
                    <a16:rowId xmlns:a16="http://schemas.microsoft.com/office/drawing/2014/main" val="10006"/>
                  </a:ext>
                </a:extLst>
              </a:tr>
              <a:tr h="416442">
                <a:tc vMerge="1">
                  <a:txBody>
                    <a:bodyPr/>
                    <a:lstStyle/>
                    <a:p>
                      <a:endParaRPr lang="en-GB"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a:latin typeface="+mn-lt"/>
                          <a:cs typeface="Arial" panose="020B0604020202020204" pitchFamily="34" charset="0"/>
                        </a:rPr>
                        <a:t>IRQ</a:t>
                      </a:r>
                      <a:r>
                        <a:rPr lang="en-GB" sz="1600" baseline="0" dirty="0">
                          <a:latin typeface="+mn-lt"/>
                          <a:cs typeface="Arial" panose="020B0604020202020204" pitchFamily="34" charset="0"/>
                        </a:rPr>
                        <a:t> priority ≤  current level</a:t>
                      </a:r>
                      <a:endParaRPr lang="en-GB" sz="1600" dirty="0">
                        <a:latin typeface="+mn-lt"/>
                        <a:cs typeface="Arial" panose="020B0604020202020204" pitchFamily="34" charset="0"/>
                      </a:endParaRPr>
                    </a:p>
                  </a:txBody>
                  <a:tcPr marL="121872" marR="121872" anchor="ctr"/>
                </a:tc>
                <a:tc>
                  <a:txBody>
                    <a:bodyPr/>
                    <a:lstStyle/>
                    <a:p>
                      <a:pPr algn="ctr"/>
                      <a:r>
                        <a:rPr lang="en-GB" sz="1600" dirty="0">
                          <a:latin typeface="+mn-lt"/>
                          <a:cs typeface="Arial" panose="020B0604020202020204" pitchFamily="34" charset="0"/>
                        </a:rPr>
                        <a:t>--</a:t>
                      </a:r>
                    </a:p>
                  </a:txBody>
                  <a:tcPr marL="121872" marR="121872" anchor="ctr"/>
                </a:tc>
                <a:tc>
                  <a:txBody>
                    <a:bodyPr/>
                    <a:lstStyle/>
                    <a:p>
                      <a:pPr algn="ctr"/>
                      <a:r>
                        <a:rPr lang="en-GB" sz="1600" dirty="0">
                          <a:latin typeface="+mn-lt"/>
                          <a:cs typeface="Arial" panose="020B0604020202020204" pitchFamily="34" charset="0"/>
                        </a:rPr>
                        <a:t>--</a:t>
                      </a:r>
                    </a:p>
                  </a:txBody>
                  <a:tcPr marL="121872" marR="121872" anchor="ctr"/>
                </a:tc>
                <a:tc>
                  <a:txBody>
                    <a:bodyPr/>
                    <a:lstStyle/>
                    <a:p>
                      <a:pPr algn="ctr"/>
                      <a:r>
                        <a:rPr lang="en-GB" sz="1600" dirty="0">
                          <a:latin typeface="+mn-lt"/>
                          <a:cs typeface="Arial" panose="020B0604020202020204" pitchFamily="34" charset="0"/>
                        </a:rPr>
                        <a:t>No </a:t>
                      </a:r>
                    </a:p>
                  </a:txBody>
                  <a:tcPr marL="121872" marR="121872" anchor="ctr"/>
                </a:tc>
                <a:tc>
                  <a:txBody>
                    <a:bodyPr/>
                    <a:lstStyle/>
                    <a:p>
                      <a:pPr algn="ctr"/>
                      <a:r>
                        <a:rPr lang="en-GB" sz="1600" dirty="0">
                          <a:latin typeface="+mn-lt"/>
                          <a:cs typeface="Arial" panose="020B0604020202020204" pitchFamily="34" charset="0"/>
                        </a:rPr>
                        <a:t>No </a:t>
                      </a:r>
                    </a:p>
                  </a:txBody>
                  <a:tcPr marL="121872" marR="121872"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72557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Wakeup Interrupt Controller</a:t>
            </a:r>
            <a:endParaRPr lang="en-US" dirty="0"/>
          </a:p>
        </p:txBody>
      </p:sp>
      <p:sp>
        <p:nvSpPr>
          <p:cNvPr id="6" name="Rectangle 5">
            <a:extLst>
              <a:ext uri="{FF2B5EF4-FFF2-40B4-BE49-F238E27FC236}">
                <a16:creationId xmlns:a16="http://schemas.microsoft.com/office/drawing/2014/main" id="{F3429177-35EC-4BD6-8885-EDBE5E636756}"/>
              </a:ext>
            </a:extLst>
          </p:cNvPr>
          <p:cNvSpPr/>
          <p:nvPr/>
        </p:nvSpPr>
        <p:spPr bwMode="auto">
          <a:xfrm>
            <a:off x="1569953" y="1295400"/>
            <a:ext cx="9098112" cy="4243388"/>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7" name="Rectangle 6">
            <a:extLst>
              <a:ext uri="{FF2B5EF4-FFF2-40B4-BE49-F238E27FC236}">
                <a16:creationId xmlns:a16="http://schemas.microsoft.com/office/drawing/2014/main" id="{97FD467D-742E-47FD-A73B-16B6201161E2}"/>
              </a:ext>
            </a:extLst>
          </p:cNvPr>
          <p:cNvSpPr/>
          <p:nvPr/>
        </p:nvSpPr>
        <p:spPr bwMode="auto">
          <a:xfrm>
            <a:off x="3630781" y="3821114"/>
            <a:ext cx="6552757" cy="4286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Internal Bus System</a:t>
            </a:r>
          </a:p>
        </p:txBody>
      </p:sp>
      <p:sp>
        <p:nvSpPr>
          <p:cNvPr id="8" name="Rectangle 7">
            <a:extLst>
              <a:ext uri="{FF2B5EF4-FFF2-40B4-BE49-F238E27FC236}">
                <a16:creationId xmlns:a16="http://schemas.microsoft.com/office/drawing/2014/main" id="{D36E4967-364B-47BA-B2CA-0269DC74782B}"/>
              </a:ext>
            </a:extLst>
          </p:cNvPr>
          <p:cNvSpPr/>
          <p:nvPr/>
        </p:nvSpPr>
        <p:spPr bwMode="auto">
          <a:xfrm>
            <a:off x="5833372" y="4832351"/>
            <a:ext cx="2204705" cy="4286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AHB-Lite</a:t>
            </a:r>
          </a:p>
          <a:p>
            <a:pPr algn="ctr">
              <a:defRPr/>
            </a:pPr>
            <a:r>
              <a:rPr lang="en-GB" sz="1100" dirty="0">
                <a:cs typeface="Arial" charset="0"/>
              </a:rPr>
              <a:t>Bus Interface</a:t>
            </a:r>
          </a:p>
        </p:txBody>
      </p:sp>
      <p:sp>
        <p:nvSpPr>
          <p:cNvPr id="9" name="Rectangle 8">
            <a:extLst>
              <a:ext uri="{FF2B5EF4-FFF2-40B4-BE49-F238E27FC236}">
                <a16:creationId xmlns:a16="http://schemas.microsoft.com/office/drawing/2014/main" id="{11D62302-8386-440D-85BF-409CB3E0DD9B}"/>
              </a:ext>
            </a:extLst>
          </p:cNvPr>
          <p:cNvSpPr/>
          <p:nvPr/>
        </p:nvSpPr>
        <p:spPr bwMode="auto">
          <a:xfrm>
            <a:off x="1696904" y="3602038"/>
            <a:ext cx="1540331" cy="644525"/>
          </a:xfrm>
          <a:prstGeom prst="rect">
            <a:avLst/>
          </a:prstGeom>
          <a:solidFill>
            <a:schemeClr val="accent5">
              <a:lumMod val="20000"/>
              <a:lumOff val="80000"/>
            </a:schemeClr>
          </a:solidFill>
          <a:ln w="19050" cap="flat" cmpd="sng" algn="ctr">
            <a:solidFill>
              <a:schemeClr val="tx1">
                <a:lumMod val="75000"/>
                <a:lumOff val="25000"/>
              </a:schemeClr>
            </a:solidFill>
            <a:prstDash val="sysDash"/>
            <a:round/>
            <a:headEnd type="none" w="med" len="med"/>
            <a:tailEnd type="none" w="med" len="med"/>
          </a:ln>
          <a:effectLst/>
        </p:spPr>
        <p:txBody>
          <a:bodyPr wrap="none" anchor="ctr"/>
          <a:lstStyle/>
          <a:p>
            <a:pPr algn="ctr">
              <a:defRPr/>
            </a:pPr>
            <a:r>
              <a:rPr lang="en-GB" sz="1100" dirty="0">
                <a:cs typeface="Arial" charset="0"/>
              </a:rPr>
              <a:t>Wakeup </a:t>
            </a:r>
          </a:p>
          <a:p>
            <a:pPr algn="ctr">
              <a:defRPr/>
            </a:pPr>
            <a:r>
              <a:rPr lang="en-GB" sz="1100" dirty="0">
                <a:cs typeface="Arial" charset="0"/>
              </a:rPr>
              <a:t>Interrupt</a:t>
            </a:r>
          </a:p>
          <a:p>
            <a:pPr algn="ctr">
              <a:defRPr/>
            </a:pPr>
            <a:r>
              <a:rPr lang="en-GB" sz="1100" dirty="0">
                <a:cs typeface="Arial" charset="0"/>
              </a:rPr>
              <a:t>Controller (WIC)</a:t>
            </a:r>
          </a:p>
        </p:txBody>
      </p:sp>
      <p:sp>
        <p:nvSpPr>
          <p:cNvPr id="10" name="Rectangle 9">
            <a:extLst>
              <a:ext uri="{FF2B5EF4-FFF2-40B4-BE49-F238E27FC236}">
                <a16:creationId xmlns:a16="http://schemas.microsoft.com/office/drawing/2014/main" id="{9F6EEF74-0CD0-4E81-81BE-13395E652F15}"/>
              </a:ext>
            </a:extLst>
          </p:cNvPr>
          <p:cNvSpPr/>
          <p:nvPr/>
        </p:nvSpPr>
        <p:spPr bwMode="auto">
          <a:xfrm>
            <a:off x="5780475" y="1998663"/>
            <a:ext cx="2310497" cy="1200150"/>
          </a:xfrm>
          <a:prstGeom prst="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600" dirty="0">
                <a:cs typeface="Arial" charset="0"/>
              </a:rPr>
              <a:t>Processor</a:t>
            </a:r>
          </a:p>
          <a:p>
            <a:pPr algn="ctr">
              <a:defRPr/>
            </a:pPr>
            <a:r>
              <a:rPr lang="en-GB" sz="1600" dirty="0">
                <a:cs typeface="Arial" charset="0"/>
              </a:rPr>
              <a:t>Core</a:t>
            </a:r>
          </a:p>
        </p:txBody>
      </p:sp>
      <p:sp>
        <p:nvSpPr>
          <p:cNvPr id="11" name="Rectangle 10">
            <a:extLst>
              <a:ext uri="{FF2B5EF4-FFF2-40B4-BE49-F238E27FC236}">
                <a16:creationId xmlns:a16="http://schemas.microsoft.com/office/drawing/2014/main" id="{8CF36B9B-1ADB-4B92-94DA-9FB46DA89B15}"/>
              </a:ext>
            </a:extLst>
          </p:cNvPr>
          <p:cNvSpPr/>
          <p:nvPr/>
        </p:nvSpPr>
        <p:spPr bwMode="auto">
          <a:xfrm>
            <a:off x="3630782" y="1998663"/>
            <a:ext cx="1502246" cy="120015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Nested  Vector </a:t>
            </a:r>
          </a:p>
          <a:p>
            <a:pPr algn="ctr">
              <a:defRPr/>
            </a:pPr>
            <a:r>
              <a:rPr lang="en-GB" sz="1100" dirty="0">
                <a:cs typeface="Arial" charset="0"/>
              </a:rPr>
              <a:t>Interrupt  </a:t>
            </a:r>
          </a:p>
          <a:p>
            <a:pPr algn="ctr">
              <a:defRPr/>
            </a:pPr>
            <a:r>
              <a:rPr lang="en-GB" sz="1100" dirty="0">
                <a:cs typeface="Arial" charset="0"/>
              </a:rPr>
              <a:t>Controller</a:t>
            </a:r>
          </a:p>
          <a:p>
            <a:pPr algn="ctr">
              <a:defRPr/>
            </a:pPr>
            <a:r>
              <a:rPr lang="en-GB" sz="1100" dirty="0">
                <a:cs typeface="Arial" charset="0"/>
              </a:rPr>
              <a:t>(NVIC)</a:t>
            </a:r>
          </a:p>
        </p:txBody>
      </p:sp>
      <p:sp>
        <p:nvSpPr>
          <p:cNvPr id="12" name="Rectangle 11">
            <a:extLst>
              <a:ext uri="{FF2B5EF4-FFF2-40B4-BE49-F238E27FC236}">
                <a16:creationId xmlns:a16="http://schemas.microsoft.com/office/drawing/2014/main" id="{42CA7228-1FB4-47BC-BEC5-DA1FA68FC5A0}"/>
              </a:ext>
            </a:extLst>
          </p:cNvPr>
          <p:cNvSpPr/>
          <p:nvPr/>
        </p:nvSpPr>
        <p:spPr bwMode="auto">
          <a:xfrm>
            <a:off x="8734187" y="1998663"/>
            <a:ext cx="1449351" cy="120015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Debug</a:t>
            </a:r>
          </a:p>
          <a:p>
            <a:pPr algn="ctr">
              <a:defRPr/>
            </a:pPr>
            <a:r>
              <a:rPr lang="en-GB" sz="1100" dirty="0">
                <a:cs typeface="Arial" charset="0"/>
              </a:rPr>
              <a:t>Subsystem</a:t>
            </a:r>
          </a:p>
        </p:txBody>
      </p:sp>
      <p:sp>
        <p:nvSpPr>
          <p:cNvPr id="13" name="Up-Down Arrow 18">
            <a:extLst>
              <a:ext uri="{FF2B5EF4-FFF2-40B4-BE49-F238E27FC236}">
                <a16:creationId xmlns:a16="http://schemas.microsoft.com/office/drawing/2014/main" id="{00E6E382-F256-4C93-8FEE-DEB35B580764}"/>
              </a:ext>
            </a:extLst>
          </p:cNvPr>
          <p:cNvSpPr/>
          <p:nvPr/>
        </p:nvSpPr>
        <p:spPr bwMode="auto">
          <a:xfrm rot="5400000">
            <a:off x="10540273" y="2108655"/>
            <a:ext cx="255587" cy="969055"/>
          </a:xfrm>
          <a:prstGeom prst="upDown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14" name="Up-Down Arrow 44">
            <a:extLst>
              <a:ext uri="{FF2B5EF4-FFF2-40B4-BE49-F238E27FC236}">
                <a16:creationId xmlns:a16="http://schemas.microsoft.com/office/drawing/2014/main" id="{44EE1D54-A93B-48D4-B638-6327CE4E1EE4}"/>
              </a:ext>
            </a:extLst>
          </p:cNvPr>
          <p:cNvSpPr/>
          <p:nvPr/>
        </p:nvSpPr>
        <p:spPr bwMode="auto">
          <a:xfrm>
            <a:off x="6673359" y="5260975"/>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15" name="TextBox 45">
            <a:extLst>
              <a:ext uri="{FF2B5EF4-FFF2-40B4-BE49-F238E27FC236}">
                <a16:creationId xmlns:a16="http://schemas.microsoft.com/office/drawing/2014/main" id="{CEE64006-C546-4A40-881F-E1B4EBE1E8A1}"/>
              </a:ext>
            </a:extLst>
          </p:cNvPr>
          <p:cNvSpPr txBox="1">
            <a:spLocks noChangeArrowheads="1"/>
          </p:cNvSpPr>
          <p:nvPr/>
        </p:nvSpPr>
        <p:spPr bwMode="auto">
          <a:xfrm>
            <a:off x="313144" y="1630363"/>
            <a:ext cx="117640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Interrupt </a:t>
            </a:r>
          </a:p>
          <a:p>
            <a:pPr algn="ctr" eaLnBrk="1" hangingPunct="1"/>
            <a:r>
              <a:rPr lang="en-GB" sz="1200" b="0" dirty="0"/>
              <a:t>Requests and NMI</a:t>
            </a:r>
          </a:p>
        </p:txBody>
      </p:sp>
      <p:sp>
        <p:nvSpPr>
          <p:cNvPr id="16" name="TextBox 49">
            <a:extLst>
              <a:ext uri="{FF2B5EF4-FFF2-40B4-BE49-F238E27FC236}">
                <a16:creationId xmlns:a16="http://schemas.microsoft.com/office/drawing/2014/main" id="{8648C9E3-5A7D-4F1B-A3ED-E060093C70AA}"/>
              </a:ext>
            </a:extLst>
          </p:cNvPr>
          <p:cNvSpPr txBox="1">
            <a:spLocks noChangeArrowheads="1"/>
          </p:cNvSpPr>
          <p:nvPr/>
        </p:nvSpPr>
        <p:spPr bwMode="auto">
          <a:xfrm>
            <a:off x="3783123" y="1322389"/>
            <a:ext cx="488759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Arm Cortex-M0 Microprocessor</a:t>
            </a:r>
          </a:p>
        </p:txBody>
      </p:sp>
      <p:sp>
        <p:nvSpPr>
          <p:cNvPr id="17" name="TextBox 51">
            <a:extLst>
              <a:ext uri="{FF2B5EF4-FFF2-40B4-BE49-F238E27FC236}">
                <a16:creationId xmlns:a16="http://schemas.microsoft.com/office/drawing/2014/main" id="{5CB8098A-9E5A-41E9-9CBF-546AC8E2FA2D}"/>
              </a:ext>
            </a:extLst>
          </p:cNvPr>
          <p:cNvSpPr txBox="1">
            <a:spLocks noChangeArrowheads="1"/>
          </p:cNvSpPr>
          <p:nvPr/>
        </p:nvSpPr>
        <p:spPr bwMode="auto">
          <a:xfrm>
            <a:off x="5710653" y="5838826"/>
            <a:ext cx="2699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Memory and Peripherals</a:t>
            </a:r>
          </a:p>
        </p:txBody>
      </p:sp>
      <p:sp>
        <p:nvSpPr>
          <p:cNvPr id="18" name="TextBox 46">
            <a:extLst>
              <a:ext uri="{FF2B5EF4-FFF2-40B4-BE49-F238E27FC236}">
                <a16:creationId xmlns:a16="http://schemas.microsoft.com/office/drawing/2014/main" id="{EEFFF078-965D-4341-84DE-8700B3FC4807}"/>
              </a:ext>
            </a:extLst>
          </p:cNvPr>
          <p:cNvSpPr txBox="1">
            <a:spLocks noChangeArrowheads="1"/>
          </p:cNvSpPr>
          <p:nvPr/>
        </p:nvSpPr>
        <p:spPr bwMode="auto">
          <a:xfrm>
            <a:off x="10272403" y="2011363"/>
            <a:ext cx="18344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JTAG/Serial-Wire</a:t>
            </a:r>
          </a:p>
          <a:p>
            <a:pPr eaLnBrk="1" hangingPunct="1"/>
            <a:r>
              <a:rPr lang="en-GB" sz="1200" b="0" dirty="0"/>
              <a:t>Debug Interface</a:t>
            </a:r>
          </a:p>
        </p:txBody>
      </p:sp>
      <p:sp>
        <p:nvSpPr>
          <p:cNvPr id="19" name="Up-Down Arrow 41">
            <a:extLst>
              <a:ext uri="{FF2B5EF4-FFF2-40B4-BE49-F238E27FC236}">
                <a16:creationId xmlns:a16="http://schemas.microsoft.com/office/drawing/2014/main" id="{0A70699B-93E5-4FCB-AE4F-05F6BD1CC684}"/>
              </a:ext>
            </a:extLst>
          </p:cNvPr>
          <p:cNvSpPr/>
          <p:nvPr/>
        </p:nvSpPr>
        <p:spPr bwMode="auto">
          <a:xfrm>
            <a:off x="6673359"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0" name="Up-Down Arrow 42">
            <a:extLst>
              <a:ext uri="{FF2B5EF4-FFF2-40B4-BE49-F238E27FC236}">
                <a16:creationId xmlns:a16="http://schemas.microsoft.com/office/drawing/2014/main" id="{D011F68F-64DC-4999-BBA6-05CECE4274C3}"/>
              </a:ext>
            </a:extLst>
          </p:cNvPr>
          <p:cNvSpPr/>
          <p:nvPr/>
        </p:nvSpPr>
        <p:spPr bwMode="auto">
          <a:xfrm>
            <a:off x="9195440"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1" name="Up-Down Arrow 45">
            <a:extLst>
              <a:ext uri="{FF2B5EF4-FFF2-40B4-BE49-F238E27FC236}">
                <a16:creationId xmlns:a16="http://schemas.microsoft.com/office/drawing/2014/main" id="{0E1ECB67-A7FA-4A67-840E-D2656BC67571}"/>
              </a:ext>
            </a:extLst>
          </p:cNvPr>
          <p:cNvSpPr/>
          <p:nvPr/>
        </p:nvSpPr>
        <p:spPr bwMode="auto">
          <a:xfrm>
            <a:off x="4119541"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2" name="Up-Down Arrow 46">
            <a:extLst>
              <a:ext uri="{FF2B5EF4-FFF2-40B4-BE49-F238E27FC236}">
                <a16:creationId xmlns:a16="http://schemas.microsoft.com/office/drawing/2014/main" id="{091BAE76-CE06-41FA-879E-F85DB438FD40}"/>
              </a:ext>
            </a:extLst>
          </p:cNvPr>
          <p:cNvSpPr/>
          <p:nvPr/>
        </p:nvSpPr>
        <p:spPr bwMode="auto">
          <a:xfrm rot="5400000">
            <a:off x="8213614" y="2275015"/>
            <a:ext cx="393700" cy="647447"/>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3" name="Up-Down Arrow 48">
            <a:extLst>
              <a:ext uri="{FF2B5EF4-FFF2-40B4-BE49-F238E27FC236}">
                <a16:creationId xmlns:a16="http://schemas.microsoft.com/office/drawing/2014/main" id="{201C7AFE-9134-43F6-9F81-CCC7164F479E}"/>
              </a:ext>
            </a:extLst>
          </p:cNvPr>
          <p:cNvSpPr/>
          <p:nvPr/>
        </p:nvSpPr>
        <p:spPr bwMode="auto">
          <a:xfrm rot="5400000">
            <a:off x="5259902" y="2275015"/>
            <a:ext cx="393700" cy="647447"/>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4" name="Up-Down Arrow 49">
            <a:extLst>
              <a:ext uri="{FF2B5EF4-FFF2-40B4-BE49-F238E27FC236}">
                <a16:creationId xmlns:a16="http://schemas.microsoft.com/office/drawing/2014/main" id="{511C50B2-6E92-4497-A768-E3ED955D2809}"/>
              </a:ext>
            </a:extLst>
          </p:cNvPr>
          <p:cNvSpPr/>
          <p:nvPr/>
        </p:nvSpPr>
        <p:spPr bwMode="auto">
          <a:xfrm>
            <a:off x="6673359" y="4246563"/>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5" name="Right Arrow 6">
            <a:extLst>
              <a:ext uri="{FF2B5EF4-FFF2-40B4-BE49-F238E27FC236}">
                <a16:creationId xmlns:a16="http://schemas.microsoft.com/office/drawing/2014/main" id="{E72652F2-FA6F-449D-8DD9-6A51AE4E2F67}"/>
              </a:ext>
            </a:extLst>
          </p:cNvPr>
          <p:cNvSpPr/>
          <p:nvPr/>
        </p:nvSpPr>
        <p:spPr bwMode="auto">
          <a:xfrm>
            <a:off x="1079079" y="2276475"/>
            <a:ext cx="2551703" cy="255588"/>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6" name="Bent-Up Arrow 19">
            <a:extLst>
              <a:ext uri="{FF2B5EF4-FFF2-40B4-BE49-F238E27FC236}">
                <a16:creationId xmlns:a16="http://schemas.microsoft.com/office/drawing/2014/main" id="{626FD758-6FC7-4C12-8553-B8F6A3B2DE84}"/>
              </a:ext>
            </a:extLst>
          </p:cNvPr>
          <p:cNvSpPr/>
          <p:nvPr/>
        </p:nvSpPr>
        <p:spPr bwMode="auto">
          <a:xfrm rot="16200000" flipV="1">
            <a:off x="2790357" y="2761614"/>
            <a:ext cx="881063" cy="799787"/>
          </a:xfrm>
          <a:prstGeom prst="bentUpArrow">
            <a:avLst>
              <a:gd name="adj1" fmla="val 22933"/>
              <a:gd name="adj2" fmla="val 21082"/>
              <a:gd name="adj3" fmla="val 18719"/>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7" name="Right Arrow 55">
            <a:extLst>
              <a:ext uri="{FF2B5EF4-FFF2-40B4-BE49-F238E27FC236}">
                <a16:creationId xmlns:a16="http://schemas.microsoft.com/office/drawing/2014/main" id="{528DE354-7C9B-401A-BA77-22EA71165B1E}"/>
              </a:ext>
            </a:extLst>
          </p:cNvPr>
          <p:cNvSpPr/>
          <p:nvPr/>
        </p:nvSpPr>
        <p:spPr bwMode="auto">
          <a:xfrm rot="5400000">
            <a:off x="1618661" y="2865769"/>
            <a:ext cx="1131888" cy="340651"/>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8" name="Rectangle 27">
            <a:extLst>
              <a:ext uri="{FF2B5EF4-FFF2-40B4-BE49-F238E27FC236}">
                <a16:creationId xmlns:a16="http://schemas.microsoft.com/office/drawing/2014/main" id="{E9261EE5-436D-4998-B3DF-8B57E6A838D4}"/>
              </a:ext>
            </a:extLst>
          </p:cNvPr>
          <p:cNvSpPr/>
          <p:nvPr/>
        </p:nvSpPr>
        <p:spPr bwMode="auto">
          <a:xfrm>
            <a:off x="2120072" y="2444750"/>
            <a:ext cx="133299" cy="46038"/>
          </a:xfrm>
          <a:prstGeom prst="rect">
            <a:avLst/>
          </a:prstGeom>
          <a:solidFill>
            <a:schemeClr val="bg1">
              <a:lumMod val="8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9" name="TextBox 45">
            <a:extLst>
              <a:ext uri="{FF2B5EF4-FFF2-40B4-BE49-F238E27FC236}">
                <a16:creationId xmlns:a16="http://schemas.microsoft.com/office/drawing/2014/main" id="{2D806F1A-47DF-4488-B772-DD960B833AC1}"/>
              </a:ext>
            </a:extLst>
          </p:cNvPr>
          <p:cNvSpPr txBox="1">
            <a:spLocks noChangeArrowheads="1"/>
          </p:cNvSpPr>
          <p:nvPr/>
        </p:nvSpPr>
        <p:spPr bwMode="auto">
          <a:xfrm>
            <a:off x="167153" y="4610101"/>
            <a:ext cx="14662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Power Management Interface</a:t>
            </a:r>
          </a:p>
        </p:txBody>
      </p:sp>
      <p:cxnSp>
        <p:nvCxnSpPr>
          <p:cNvPr id="30" name="Elbow Connector 57">
            <a:extLst>
              <a:ext uri="{FF2B5EF4-FFF2-40B4-BE49-F238E27FC236}">
                <a16:creationId xmlns:a16="http://schemas.microsoft.com/office/drawing/2014/main" id="{8D073D80-D409-4A01-B071-F54A931AE429}"/>
              </a:ext>
            </a:extLst>
          </p:cNvPr>
          <p:cNvCxnSpPr>
            <a:stCxn id="9" idx="2"/>
          </p:cNvCxnSpPr>
          <p:nvPr/>
        </p:nvCxnSpPr>
        <p:spPr bwMode="auto">
          <a:xfrm rot="5400000">
            <a:off x="1628611" y="3697031"/>
            <a:ext cx="288925" cy="1387991"/>
          </a:xfrm>
          <a:prstGeom prst="bentConnector2">
            <a:avLst/>
          </a:prstGeom>
          <a:noFill/>
          <a:ln w="19050" cap="flat" cmpd="sng" algn="ctr">
            <a:solidFill>
              <a:schemeClr val="tx1">
                <a:lumMod val="65000"/>
                <a:lumOff val="35000"/>
              </a:schemeClr>
            </a:solidFill>
            <a:prstDash val="solid"/>
            <a:round/>
            <a:headEnd type="none" w="med" len="med"/>
            <a:tailEnd type="triangle" w="lg" len="lg"/>
          </a:ln>
          <a:effectLst/>
        </p:spPr>
      </p:cxnSp>
      <p:sp>
        <p:nvSpPr>
          <p:cNvPr id="31" name="Rectangle 30">
            <a:extLst>
              <a:ext uri="{FF2B5EF4-FFF2-40B4-BE49-F238E27FC236}">
                <a16:creationId xmlns:a16="http://schemas.microsoft.com/office/drawing/2014/main" id="{6B05B1CF-8003-4312-B1C1-F6AEE1111976}"/>
              </a:ext>
            </a:extLst>
          </p:cNvPr>
          <p:cNvSpPr/>
          <p:nvPr/>
        </p:nvSpPr>
        <p:spPr bwMode="auto">
          <a:xfrm>
            <a:off x="1245171" y="3408022"/>
            <a:ext cx="2219517" cy="97393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743372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Wakeup Interrupt Controller</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Usually requires a system-level power management unit (PMU)</a:t>
            </a:r>
          </a:p>
          <a:p>
            <a:r>
              <a:rPr lang="en-IN" altLang="en-US" dirty="0">
                <a:ea typeface="ＭＳ Ｐゴシック" panose="020B0600070205080204" pitchFamily="34" charset="-128"/>
              </a:rPr>
              <a:t>When an interrupt is detected, the WIC sends a request to a PMU in the microcontroller to restore power and clock signals to the processor, and then the processor can wake up and process the interrupt request.</a:t>
            </a:r>
          </a:p>
          <a:p>
            <a:r>
              <a:rPr lang="en-IN" altLang="en-US" dirty="0">
                <a:ea typeface="ＭＳ Ｐゴシック" panose="020B0600070205080204" pitchFamily="34" charset="-128"/>
              </a:rPr>
              <a:t>The WIC does not require extra programmable registers.</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95FAFF9D-FC79-407F-9B4C-4C077B0EA44E}"/>
              </a:ext>
            </a:extLst>
          </p:cNvPr>
          <p:cNvSpPr/>
          <p:nvPr/>
        </p:nvSpPr>
        <p:spPr bwMode="auto">
          <a:xfrm>
            <a:off x="7921705" y="4110039"/>
            <a:ext cx="2996029" cy="1512887"/>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6" name="Rectangle 5">
            <a:extLst>
              <a:ext uri="{FF2B5EF4-FFF2-40B4-BE49-F238E27FC236}">
                <a16:creationId xmlns:a16="http://schemas.microsoft.com/office/drawing/2014/main" id="{57B1664D-AB70-4C0A-ADB6-382AC3084A34}"/>
              </a:ext>
            </a:extLst>
          </p:cNvPr>
          <p:cNvSpPr/>
          <p:nvPr/>
        </p:nvSpPr>
        <p:spPr bwMode="auto">
          <a:xfrm>
            <a:off x="3349375" y="5175251"/>
            <a:ext cx="3004493" cy="447675"/>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PMU</a:t>
            </a:r>
          </a:p>
        </p:txBody>
      </p:sp>
      <p:sp>
        <p:nvSpPr>
          <p:cNvPr id="7" name="Rectangle 6">
            <a:extLst>
              <a:ext uri="{FF2B5EF4-FFF2-40B4-BE49-F238E27FC236}">
                <a16:creationId xmlns:a16="http://schemas.microsoft.com/office/drawing/2014/main" id="{383A1B18-026C-4781-BEC8-654E9453788E}"/>
              </a:ext>
            </a:extLst>
          </p:cNvPr>
          <p:cNvSpPr/>
          <p:nvPr/>
        </p:nvSpPr>
        <p:spPr bwMode="auto">
          <a:xfrm>
            <a:off x="3349375" y="4360864"/>
            <a:ext cx="3004493" cy="447675"/>
          </a:xfrm>
          <a:prstGeom prst="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WIC</a:t>
            </a:r>
          </a:p>
        </p:txBody>
      </p:sp>
      <p:sp>
        <p:nvSpPr>
          <p:cNvPr id="8" name="Rectangle 7">
            <a:extLst>
              <a:ext uri="{FF2B5EF4-FFF2-40B4-BE49-F238E27FC236}">
                <a16:creationId xmlns:a16="http://schemas.microsoft.com/office/drawing/2014/main" id="{541152F0-9781-4121-97A4-4B765B84A63B}"/>
              </a:ext>
            </a:extLst>
          </p:cNvPr>
          <p:cNvSpPr/>
          <p:nvPr/>
        </p:nvSpPr>
        <p:spPr bwMode="auto">
          <a:xfrm>
            <a:off x="8021150" y="4208463"/>
            <a:ext cx="1170059" cy="1327150"/>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NVIC</a:t>
            </a:r>
          </a:p>
        </p:txBody>
      </p:sp>
      <p:cxnSp>
        <p:nvCxnSpPr>
          <p:cNvPr id="9" name="Straight Arrow Connector 8">
            <a:extLst>
              <a:ext uri="{FF2B5EF4-FFF2-40B4-BE49-F238E27FC236}">
                <a16:creationId xmlns:a16="http://schemas.microsoft.com/office/drawing/2014/main" id="{87BC3F8F-5708-4587-8198-BBF26D19BBFA}"/>
              </a:ext>
            </a:extLst>
          </p:cNvPr>
          <p:cNvCxnSpPr/>
          <p:nvPr/>
        </p:nvCxnSpPr>
        <p:spPr bwMode="auto">
          <a:xfrm>
            <a:off x="2310497" y="4233863"/>
            <a:ext cx="5611207" cy="0"/>
          </a:xfrm>
          <a:prstGeom prst="straightConnector1">
            <a:avLst/>
          </a:prstGeom>
          <a:noFill/>
          <a:ln w="19050" cap="flat" cmpd="sng" algn="ctr">
            <a:solidFill>
              <a:schemeClr val="tx1">
                <a:lumMod val="75000"/>
                <a:lumOff val="25000"/>
              </a:schemeClr>
            </a:solidFill>
            <a:prstDash val="sysDash"/>
            <a:round/>
            <a:headEnd type="none" w="med" len="med"/>
            <a:tailEnd type="triangle" w="lg" len="lg"/>
          </a:ln>
          <a:effectLst/>
        </p:spPr>
      </p:cxnSp>
      <p:cxnSp>
        <p:nvCxnSpPr>
          <p:cNvPr id="10" name="Straight Arrow Connector 9">
            <a:extLst>
              <a:ext uri="{FF2B5EF4-FFF2-40B4-BE49-F238E27FC236}">
                <a16:creationId xmlns:a16="http://schemas.microsoft.com/office/drawing/2014/main" id="{63190067-61F5-454B-8136-EF7F4CEAAEE6}"/>
              </a:ext>
            </a:extLst>
          </p:cNvPr>
          <p:cNvCxnSpPr/>
          <p:nvPr/>
        </p:nvCxnSpPr>
        <p:spPr bwMode="auto">
          <a:xfrm>
            <a:off x="2310498" y="4567238"/>
            <a:ext cx="103887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1" name="Straight Arrow Connector 10">
            <a:extLst>
              <a:ext uri="{FF2B5EF4-FFF2-40B4-BE49-F238E27FC236}">
                <a16:creationId xmlns:a16="http://schemas.microsoft.com/office/drawing/2014/main" id="{0BEB22F2-54AC-4AE0-81CB-A092FF7966FE}"/>
              </a:ext>
            </a:extLst>
          </p:cNvPr>
          <p:cNvCxnSpPr/>
          <p:nvPr/>
        </p:nvCxnSpPr>
        <p:spPr bwMode="auto">
          <a:xfrm>
            <a:off x="2310497" y="4233864"/>
            <a:ext cx="0" cy="339725"/>
          </a:xfrm>
          <a:prstGeom prst="straightConnector1">
            <a:avLst/>
          </a:prstGeom>
          <a:noFill/>
          <a:ln w="19050" cap="flat" cmpd="sng" algn="ctr">
            <a:solidFill>
              <a:schemeClr val="tx1">
                <a:lumMod val="75000"/>
                <a:lumOff val="25000"/>
              </a:schemeClr>
            </a:solidFill>
            <a:prstDash val="solid"/>
            <a:round/>
            <a:headEnd type="none" w="med" len="med"/>
            <a:tailEnd type="none" w="lg" len="lg"/>
          </a:ln>
          <a:effectLst/>
        </p:spPr>
      </p:cxnSp>
      <p:cxnSp>
        <p:nvCxnSpPr>
          <p:cNvPr id="12" name="Straight Arrow Connector 11">
            <a:extLst>
              <a:ext uri="{FF2B5EF4-FFF2-40B4-BE49-F238E27FC236}">
                <a16:creationId xmlns:a16="http://schemas.microsoft.com/office/drawing/2014/main" id="{1E0FD54B-09D6-4224-9B1F-882C8C777D3A}"/>
              </a:ext>
            </a:extLst>
          </p:cNvPr>
          <p:cNvCxnSpPr/>
          <p:nvPr/>
        </p:nvCxnSpPr>
        <p:spPr bwMode="auto">
          <a:xfrm>
            <a:off x="4830463" y="4808538"/>
            <a:ext cx="0" cy="35560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3" name="Straight Arrow Connector 12">
            <a:extLst>
              <a:ext uri="{FF2B5EF4-FFF2-40B4-BE49-F238E27FC236}">
                <a16:creationId xmlns:a16="http://schemas.microsoft.com/office/drawing/2014/main" id="{CDFD012C-33E2-4C25-9D72-DE0EC8820CCD}"/>
              </a:ext>
            </a:extLst>
          </p:cNvPr>
          <p:cNvCxnSpPr/>
          <p:nvPr/>
        </p:nvCxnSpPr>
        <p:spPr bwMode="auto">
          <a:xfrm flipH="1">
            <a:off x="6353869" y="5483225"/>
            <a:ext cx="1567837"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4" name="Straight Arrow Connector 13">
            <a:extLst>
              <a:ext uri="{FF2B5EF4-FFF2-40B4-BE49-F238E27FC236}">
                <a16:creationId xmlns:a16="http://schemas.microsoft.com/office/drawing/2014/main" id="{FD555B77-3C3E-4DDB-987E-A8E6183FECF9}"/>
              </a:ext>
            </a:extLst>
          </p:cNvPr>
          <p:cNvCxnSpPr/>
          <p:nvPr/>
        </p:nvCxnSpPr>
        <p:spPr bwMode="auto">
          <a:xfrm>
            <a:off x="6353869" y="5291138"/>
            <a:ext cx="1567837"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5" name="Straight Arrow Connector 14">
            <a:extLst>
              <a:ext uri="{FF2B5EF4-FFF2-40B4-BE49-F238E27FC236}">
                <a16:creationId xmlns:a16="http://schemas.microsoft.com/office/drawing/2014/main" id="{B580FCD6-B1F6-44FA-BB5D-BDF69B2E81CC}"/>
              </a:ext>
            </a:extLst>
          </p:cNvPr>
          <p:cNvCxnSpPr/>
          <p:nvPr/>
        </p:nvCxnSpPr>
        <p:spPr bwMode="auto">
          <a:xfrm>
            <a:off x="6353869" y="4491038"/>
            <a:ext cx="1567837"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7B574C64-1A0B-4BE5-ADCA-364308B7F6C5}"/>
              </a:ext>
            </a:extLst>
          </p:cNvPr>
          <p:cNvCxnSpPr/>
          <p:nvPr/>
        </p:nvCxnSpPr>
        <p:spPr bwMode="auto">
          <a:xfrm flipH="1">
            <a:off x="6353869" y="4683125"/>
            <a:ext cx="1567837"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7" name="TextBox 38">
            <a:extLst>
              <a:ext uri="{FF2B5EF4-FFF2-40B4-BE49-F238E27FC236}">
                <a16:creationId xmlns:a16="http://schemas.microsoft.com/office/drawing/2014/main" id="{719CB668-9B9B-4F4C-A9DC-557395D8ADFA}"/>
              </a:ext>
            </a:extLst>
          </p:cNvPr>
          <p:cNvSpPr txBox="1">
            <a:spLocks noChangeArrowheads="1"/>
          </p:cNvSpPr>
          <p:nvPr/>
        </p:nvSpPr>
        <p:spPr bwMode="auto">
          <a:xfrm>
            <a:off x="9261032" y="4183064"/>
            <a:ext cx="165670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Cortex-M0</a:t>
            </a:r>
          </a:p>
        </p:txBody>
      </p:sp>
      <p:sp>
        <p:nvSpPr>
          <p:cNvPr id="18" name="TextBox 39">
            <a:extLst>
              <a:ext uri="{FF2B5EF4-FFF2-40B4-BE49-F238E27FC236}">
                <a16:creationId xmlns:a16="http://schemas.microsoft.com/office/drawing/2014/main" id="{78605232-8D6A-4438-A345-86C7645F9D70}"/>
              </a:ext>
            </a:extLst>
          </p:cNvPr>
          <p:cNvSpPr txBox="1">
            <a:spLocks noChangeArrowheads="1"/>
          </p:cNvSpPr>
          <p:nvPr/>
        </p:nvSpPr>
        <p:spPr bwMode="auto">
          <a:xfrm>
            <a:off x="1174292" y="3900488"/>
            <a:ext cx="165670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IRQ &amp; NMI</a:t>
            </a:r>
          </a:p>
        </p:txBody>
      </p:sp>
      <p:sp>
        <p:nvSpPr>
          <p:cNvPr id="19" name="TextBox 40">
            <a:extLst>
              <a:ext uri="{FF2B5EF4-FFF2-40B4-BE49-F238E27FC236}">
                <a16:creationId xmlns:a16="http://schemas.microsoft.com/office/drawing/2014/main" id="{682C8FE2-185A-42EB-B76E-6766EEFB5FF6}"/>
              </a:ext>
            </a:extLst>
          </p:cNvPr>
          <p:cNvSpPr txBox="1">
            <a:spLocks noChangeArrowheads="1"/>
          </p:cNvSpPr>
          <p:nvPr/>
        </p:nvSpPr>
        <p:spPr bwMode="auto">
          <a:xfrm>
            <a:off x="6375026" y="4233864"/>
            <a:ext cx="165670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IRQ &amp; NMI</a:t>
            </a:r>
          </a:p>
        </p:txBody>
      </p:sp>
      <p:sp>
        <p:nvSpPr>
          <p:cNvPr id="20" name="TextBox 41">
            <a:extLst>
              <a:ext uri="{FF2B5EF4-FFF2-40B4-BE49-F238E27FC236}">
                <a16:creationId xmlns:a16="http://schemas.microsoft.com/office/drawing/2014/main" id="{76E78E44-6E69-4BD7-8E97-E7FB3A8C1313}"/>
              </a:ext>
            </a:extLst>
          </p:cNvPr>
          <p:cNvSpPr txBox="1">
            <a:spLocks noChangeArrowheads="1"/>
          </p:cNvSpPr>
          <p:nvPr/>
        </p:nvSpPr>
        <p:spPr bwMode="auto">
          <a:xfrm>
            <a:off x="6660664" y="4654551"/>
            <a:ext cx="108542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Mask</a:t>
            </a:r>
          </a:p>
        </p:txBody>
      </p:sp>
      <p:sp>
        <p:nvSpPr>
          <p:cNvPr id="21" name="TextBox 42">
            <a:extLst>
              <a:ext uri="{FF2B5EF4-FFF2-40B4-BE49-F238E27FC236}">
                <a16:creationId xmlns:a16="http://schemas.microsoft.com/office/drawing/2014/main" id="{68A1DEED-F00A-45C3-A6A9-E70D03490138}"/>
              </a:ext>
            </a:extLst>
          </p:cNvPr>
          <p:cNvSpPr txBox="1">
            <a:spLocks noChangeArrowheads="1"/>
          </p:cNvSpPr>
          <p:nvPr/>
        </p:nvSpPr>
        <p:spPr bwMode="auto">
          <a:xfrm>
            <a:off x="4830464" y="4832351"/>
            <a:ext cx="1544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Wake up</a:t>
            </a:r>
          </a:p>
        </p:txBody>
      </p:sp>
      <p:sp>
        <p:nvSpPr>
          <p:cNvPr id="22" name="TextBox 43">
            <a:extLst>
              <a:ext uri="{FF2B5EF4-FFF2-40B4-BE49-F238E27FC236}">
                <a16:creationId xmlns:a16="http://schemas.microsoft.com/office/drawing/2014/main" id="{6BB86A5F-E546-48D2-BEEA-69F346764C26}"/>
              </a:ext>
            </a:extLst>
          </p:cNvPr>
          <p:cNvSpPr txBox="1">
            <a:spLocks noChangeArrowheads="1"/>
          </p:cNvSpPr>
          <p:nvPr/>
        </p:nvSpPr>
        <p:spPr bwMode="auto">
          <a:xfrm>
            <a:off x="6250191" y="4989514"/>
            <a:ext cx="190637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Power control</a:t>
            </a:r>
          </a:p>
        </p:txBody>
      </p:sp>
      <p:sp>
        <p:nvSpPr>
          <p:cNvPr id="23" name="TextBox 45">
            <a:extLst>
              <a:ext uri="{FF2B5EF4-FFF2-40B4-BE49-F238E27FC236}">
                <a16:creationId xmlns:a16="http://schemas.microsoft.com/office/drawing/2014/main" id="{DC590EE4-A488-4151-BB96-D730357018E0}"/>
              </a:ext>
            </a:extLst>
          </p:cNvPr>
          <p:cNvSpPr txBox="1">
            <a:spLocks noChangeArrowheads="1"/>
          </p:cNvSpPr>
          <p:nvPr/>
        </p:nvSpPr>
        <p:spPr bwMode="auto">
          <a:xfrm>
            <a:off x="6425807" y="5483226"/>
            <a:ext cx="149589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Deep sleep</a:t>
            </a:r>
          </a:p>
        </p:txBody>
      </p:sp>
      <p:cxnSp>
        <p:nvCxnSpPr>
          <p:cNvPr id="24" name="Straight Arrow Connector 23">
            <a:extLst>
              <a:ext uri="{FF2B5EF4-FFF2-40B4-BE49-F238E27FC236}">
                <a16:creationId xmlns:a16="http://schemas.microsoft.com/office/drawing/2014/main" id="{6ADAD4E1-F503-4747-8A9F-43083042E08F}"/>
              </a:ext>
            </a:extLst>
          </p:cNvPr>
          <p:cNvCxnSpPr/>
          <p:nvPr/>
        </p:nvCxnSpPr>
        <p:spPr bwMode="auto">
          <a:xfrm flipH="1">
            <a:off x="1368949" y="4233863"/>
            <a:ext cx="981750" cy="0"/>
          </a:xfrm>
          <a:prstGeom prst="straightConnector1">
            <a:avLst/>
          </a:prstGeom>
          <a:noFill/>
          <a:ln w="19050" cap="flat" cmpd="sng" algn="ctr">
            <a:solidFill>
              <a:schemeClr val="tx1">
                <a:lumMod val="75000"/>
                <a:lumOff val="25000"/>
              </a:schemeClr>
            </a:solidFill>
            <a:prstDash val="solid"/>
            <a:round/>
            <a:headEnd type="none" w="med" len="med"/>
            <a:tailEnd type="none" w="lg" len="lg"/>
          </a:ln>
          <a:effectLst/>
        </p:spPr>
      </p:cxnSp>
    </p:spTree>
    <p:extLst>
      <p:ext uri="{BB962C8B-B14F-4D97-AF65-F5344CB8AC3E}">
        <p14:creationId xmlns:p14="http://schemas.microsoft.com/office/powerpoint/2010/main" val="3018737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Enter and Exit Deep Sleep Mode</a:t>
            </a:r>
            <a:endParaRPr lang="en-US" dirty="0"/>
          </a:p>
        </p:txBody>
      </p:sp>
      <p:sp>
        <p:nvSpPr>
          <p:cNvPr id="6" name="Rounded Rectangle 3">
            <a:extLst>
              <a:ext uri="{FF2B5EF4-FFF2-40B4-BE49-F238E27FC236}">
                <a16:creationId xmlns:a16="http://schemas.microsoft.com/office/drawing/2014/main" id="{D9E2B1AF-DC5D-4ADD-93B4-554ED20D7BE9}"/>
              </a:ext>
            </a:extLst>
          </p:cNvPr>
          <p:cNvSpPr/>
          <p:nvPr/>
        </p:nvSpPr>
        <p:spPr bwMode="auto">
          <a:xfrm>
            <a:off x="895632" y="5643160"/>
            <a:ext cx="1734989" cy="246063"/>
          </a:xfrm>
          <a:prstGeom prst="roundRect">
            <a:avLst>
              <a:gd name="adj" fmla="val 50000"/>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Main thread</a:t>
            </a:r>
          </a:p>
        </p:txBody>
      </p:sp>
      <p:sp>
        <p:nvSpPr>
          <p:cNvPr id="7" name="Rounded Rectangle 5">
            <a:extLst>
              <a:ext uri="{FF2B5EF4-FFF2-40B4-BE49-F238E27FC236}">
                <a16:creationId xmlns:a16="http://schemas.microsoft.com/office/drawing/2014/main" id="{870801A1-3FD0-4A40-9431-8FC6D4154205}"/>
              </a:ext>
            </a:extLst>
          </p:cNvPr>
          <p:cNvSpPr/>
          <p:nvPr/>
        </p:nvSpPr>
        <p:spPr bwMode="auto">
          <a:xfrm>
            <a:off x="2639084" y="5643160"/>
            <a:ext cx="1322401" cy="246063"/>
          </a:xfrm>
          <a:prstGeom prst="roundRect">
            <a:avLst>
              <a:gd name="adj" fmla="val 50000"/>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Mask WIC</a:t>
            </a:r>
          </a:p>
        </p:txBody>
      </p:sp>
      <p:cxnSp>
        <p:nvCxnSpPr>
          <p:cNvPr id="8" name="Straight Arrow Connector 7">
            <a:extLst>
              <a:ext uri="{FF2B5EF4-FFF2-40B4-BE49-F238E27FC236}">
                <a16:creationId xmlns:a16="http://schemas.microsoft.com/office/drawing/2014/main" id="{4834FB08-09E8-4A1E-8F9A-532610D1A328}"/>
              </a:ext>
            </a:extLst>
          </p:cNvPr>
          <p:cNvCxnSpPr/>
          <p:nvPr/>
        </p:nvCxnSpPr>
        <p:spPr bwMode="auto">
          <a:xfrm>
            <a:off x="2630621" y="5247873"/>
            <a:ext cx="0" cy="395287"/>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9" name="TextBox 7">
            <a:extLst>
              <a:ext uri="{FF2B5EF4-FFF2-40B4-BE49-F238E27FC236}">
                <a16:creationId xmlns:a16="http://schemas.microsoft.com/office/drawing/2014/main" id="{52372244-B83C-4A31-ABD7-092BEED21D07}"/>
              </a:ext>
            </a:extLst>
          </p:cNvPr>
          <p:cNvSpPr txBox="1">
            <a:spLocks noChangeArrowheads="1"/>
          </p:cNvSpPr>
          <p:nvPr/>
        </p:nvSpPr>
        <p:spPr bwMode="auto">
          <a:xfrm>
            <a:off x="1600208" y="4784323"/>
            <a:ext cx="2058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WFI </a:t>
            </a:r>
          </a:p>
          <a:p>
            <a:pPr algn="ctr" eaLnBrk="1" hangingPunct="1"/>
            <a:r>
              <a:rPr lang="en-GB" sz="1200" b="0" dirty="0"/>
              <a:t>(deep sleep)</a:t>
            </a:r>
          </a:p>
        </p:txBody>
      </p:sp>
      <p:sp>
        <p:nvSpPr>
          <p:cNvPr id="10" name="Rounded Rectangle 8">
            <a:extLst>
              <a:ext uri="{FF2B5EF4-FFF2-40B4-BE49-F238E27FC236}">
                <a16:creationId xmlns:a16="http://schemas.microsoft.com/office/drawing/2014/main" id="{70181009-9914-4611-927C-46D8C5D982D6}"/>
              </a:ext>
            </a:extLst>
          </p:cNvPr>
          <p:cNvSpPr/>
          <p:nvPr/>
        </p:nvSpPr>
        <p:spPr bwMode="auto">
          <a:xfrm>
            <a:off x="3961485" y="5643160"/>
            <a:ext cx="1470508" cy="246063"/>
          </a:xfrm>
          <a:prstGeom prst="roundRect">
            <a:avLst>
              <a:gd name="adj" fmla="val 50000"/>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Inform PMU</a:t>
            </a:r>
          </a:p>
        </p:txBody>
      </p:sp>
      <p:cxnSp>
        <p:nvCxnSpPr>
          <p:cNvPr id="11" name="Straight Arrow Connector 10">
            <a:extLst>
              <a:ext uri="{FF2B5EF4-FFF2-40B4-BE49-F238E27FC236}">
                <a16:creationId xmlns:a16="http://schemas.microsoft.com/office/drawing/2014/main" id="{3CC69469-549B-457F-8A6A-89B4749264AC}"/>
              </a:ext>
            </a:extLst>
          </p:cNvPr>
          <p:cNvCxnSpPr/>
          <p:nvPr/>
        </p:nvCxnSpPr>
        <p:spPr bwMode="auto">
          <a:xfrm>
            <a:off x="5431993" y="5247873"/>
            <a:ext cx="0" cy="395287"/>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2" name="TextBox 11">
            <a:extLst>
              <a:ext uri="{FF2B5EF4-FFF2-40B4-BE49-F238E27FC236}">
                <a16:creationId xmlns:a16="http://schemas.microsoft.com/office/drawing/2014/main" id="{781D5577-0DA0-4C8C-9736-E1588BEBA2F1}"/>
              </a:ext>
            </a:extLst>
          </p:cNvPr>
          <p:cNvSpPr txBox="1">
            <a:spLocks noChangeArrowheads="1"/>
          </p:cNvSpPr>
          <p:nvPr/>
        </p:nvSpPr>
        <p:spPr bwMode="auto">
          <a:xfrm>
            <a:off x="4403695" y="4784323"/>
            <a:ext cx="2058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PMU put processor into low power state.</a:t>
            </a:r>
          </a:p>
        </p:txBody>
      </p:sp>
      <p:cxnSp>
        <p:nvCxnSpPr>
          <p:cNvPr id="13" name="Straight Connector 12">
            <a:extLst>
              <a:ext uri="{FF2B5EF4-FFF2-40B4-BE49-F238E27FC236}">
                <a16:creationId xmlns:a16="http://schemas.microsoft.com/office/drawing/2014/main" id="{5D381ACF-888F-4FA8-8981-B8ECACDE5DE3}"/>
              </a:ext>
            </a:extLst>
          </p:cNvPr>
          <p:cNvCxnSpPr/>
          <p:nvPr/>
        </p:nvCxnSpPr>
        <p:spPr bwMode="auto">
          <a:xfrm>
            <a:off x="5431993" y="5765397"/>
            <a:ext cx="1523405" cy="0"/>
          </a:xfrm>
          <a:prstGeom prst="line">
            <a:avLst/>
          </a:prstGeom>
          <a:noFill/>
          <a:ln w="19050" cap="flat" cmpd="sng" algn="ctr">
            <a:solidFill>
              <a:schemeClr val="tx1">
                <a:lumMod val="75000"/>
                <a:lumOff val="25000"/>
              </a:schemeClr>
            </a:solidFill>
            <a:prstDash val="sysDot"/>
            <a:round/>
            <a:headEnd type="none" w="med" len="med"/>
            <a:tailEnd type="triangle" w="lg" len="lg"/>
          </a:ln>
          <a:effectLst/>
        </p:spPr>
      </p:cxnSp>
      <p:sp>
        <p:nvSpPr>
          <p:cNvPr id="14" name="TextBox 16">
            <a:extLst>
              <a:ext uri="{FF2B5EF4-FFF2-40B4-BE49-F238E27FC236}">
                <a16:creationId xmlns:a16="http://schemas.microsoft.com/office/drawing/2014/main" id="{77BD37D2-C492-4178-87B4-979C01548F5F}"/>
              </a:ext>
            </a:extLst>
          </p:cNvPr>
          <p:cNvSpPr txBox="1">
            <a:spLocks noChangeArrowheads="1"/>
          </p:cNvSpPr>
          <p:nvPr/>
        </p:nvSpPr>
        <p:spPr bwMode="auto">
          <a:xfrm>
            <a:off x="5389676" y="5793972"/>
            <a:ext cx="156572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Deep sleep</a:t>
            </a:r>
          </a:p>
        </p:txBody>
      </p:sp>
      <p:cxnSp>
        <p:nvCxnSpPr>
          <p:cNvPr id="15" name="Straight Arrow Connector 14">
            <a:extLst>
              <a:ext uri="{FF2B5EF4-FFF2-40B4-BE49-F238E27FC236}">
                <a16:creationId xmlns:a16="http://schemas.microsoft.com/office/drawing/2014/main" id="{F4E351E4-8E7C-4946-B711-A62CF4D363D8}"/>
              </a:ext>
            </a:extLst>
          </p:cNvPr>
          <p:cNvCxnSpPr/>
          <p:nvPr/>
        </p:nvCxnSpPr>
        <p:spPr bwMode="auto">
          <a:xfrm>
            <a:off x="6955398" y="5247873"/>
            <a:ext cx="0" cy="395287"/>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6" name="TextBox 18">
            <a:extLst>
              <a:ext uri="{FF2B5EF4-FFF2-40B4-BE49-F238E27FC236}">
                <a16:creationId xmlns:a16="http://schemas.microsoft.com/office/drawing/2014/main" id="{FA268F6D-014D-4455-B01D-CBCC7DFB289B}"/>
              </a:ext>
            </a:extLst>
          </p:cNvPr>
          <p:cNvSpPr txBox="1">
            <a:spLocks noChangeArrowheads="1"/>
          </p:cNvSpPr>
          <p:nvPr/>
        </p:nvSpPr>
        <p:spPr bwMode="auto">
          <a:xfrm>
            <a:off x="6561851" y="4960535"/>
            <a:ext cx="789209"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IRQ</a:t>
            </a:r>
          </a:p>
        </p:txBody>
      </p:sp>
      <p:sp>
        <p:nvSpPr>
          <p:cNvPr id="17" name="Rounded Rectangle 19">
            <a:extLst>
              <a:ext uri="{FF2B5EF4-FFF2-40B4-BE49-F238E27FC236}">
                <a16:creationId xmlns:a16="http://schemas.microsoft.com/office/drawing/2014/main" id="{4EC34944-00F5-4385-9B03-17B77B3C567D}"/>
              </a:ext>
            </a:extLst>
          </p:cNvPr>
          <p:cNvSpPr/>
          <p:nvPr/>
        </p:nvSpPr>
        <p:spPr bwMode="auto">
          <a:xfrm>
            <a:off x="6955398" y="5643160"/>
            <a:ext cx="2526313" cy="246063"/>
          </a:xfrm>
          <a:prstGeom prst="roundRect">
            <a:avLst>
              <a:gd name="adj" fmla="val 50000"/>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WIC detects, informs PMU</a:t>
            </a:r>
          </a:p>
        </p:txBody>
      </p:sp>
      <p:cxnSp>
        <p:nvCxnSpPr>
          <p:cNvPr id="18" name="Straight Arrow Connector 17">
            <a:extLst>
              <a:ext uri="{FF2B5EF4-FFF2-40B4-BE49-F238E27FC236}">
                <a16:creationId xmlns:a16="http://schemas.microsoft.com/office/drawing/2014/main" id="{656FAB15-BA5B-4F75-AC01-1BCDBB3F4833}"/>
              </a:ext>
            </a:extLst>
          </p:cNvPr>
          <p:cNvCxnSpPr/>
          <p:nvPr/>
        </p:nvCxnSpPr>
        <p:spPr bwMode="auto">
          <a:xfrm>
            <a:off x="9481710" y="5247873"/>
            <a:ext cx="0" cy="395287"/>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9" name="TextBox 23">
            <a:extLst>
              <a:ext uri="{FF2B5EF4-FFF2-40B4-BE49-F238E27FC236}">
                <a16:creationId xmlns:a16="http://schemas.microsoft.com/office/drawing/2014/main" id="{433114B1-AAE4-4144-8F16-CEF5301E7CC8}"/>
              </a:ext>
            </a:extLst>
          </p:cNvPr>
          <p:cNvSpPr txBox="1">
            <a:spLocks noChangeArrowheads="1"/>
          </p:cNvSpPr>
          <p:nvPr/>
        </p:nvSpPr>
        <p:spPr bwMode="auto">
          <a:xfrm>
            <a:off x="8218555" y="4784322"/>
            <a:ext cx="25030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PMU put processor back to normal power.</a:t>
            </a:r>
          </a:p>
        </p:txBody>
      </p:sp>
      <p:sp>
        <p:nvSpPr>
          <p:cNvPr id="20" name="Rounded Rectangle 24">
            <a:extLst>
              <a:ext uri="{FF2B5EF4-FFF2-40B4-BE49-F238E27FC236}">
                <a16:creationId xmlns:a16="http://schemas.microsoft.com/office/drawing/2014/main" id="{E438115E-FE87-4698-95E4-AB6BF51BB485}"/>
              </a:ext>
            </a:extLst>
          </p:cNvPr>
          <p:cNvSpPr/>
          <p:nvPr/>
        </p:nvSpPr>
        <p:spPr bwMode="auto">
          <a:xfrm>
            <a:off x="9481711" y="5643160"/>
            <a:ext cx="1104468" cy="246063"/>
          </a:xfrm>
          <a:prstGeom prst="roundRect">
            <a:avLst>
              <a:gd name="adj" fmla="val 50000"/>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ISR</a:t>
            </a:r>
          </a:p>
        </p:txBody>
      </p:sp>
      <p:graphicFrame>
        <p:nvGraphicFramePr>
          <p:cNvPr id="21" name="Diagram 20">
            <a:extLst>
              <a:ext uri="{FF2B5EF4-FFF2-40B4-BE49-F238E27FC236}">
                <a16:creationId xmlns:a16="http://schemas.microsoft.com/office/drawing/2014/main" id="{D708AF1B-8B91-457E-A486-036EEA945B91}"/>
              </a:ext>
            </a:extLst>
          </p:cNvPr>
          <p:cNvGraphicFramePr/>
          <p:nvPr/>
        </p:nvGraphicFramePr>
        <p:xfrm>
          <a:off x="345514" y="1129897"/>
          <a:ext cx="10172958" cy="3027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48210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Developing Low-Power Applications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Despite the low-power features of the processor, various things can reduce power consumption of an application:</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Run the processor at a suitable clock frequency.</a:t>
            </a:r>
          </a:p>
          <a:p>
            <a:pPr lvl="1"/>
            <a:r>
              <a:rPr lang="en-IN" altLang="en-US" dirty="0">
                <a:ea typeface="ＭＳ Ｐゴシック" panose="020B0600070205080204" pitchFamily="34" charset="-128"/>
              </a:rPr>
              <a:t>Disable a peripheral when not used.</a:t>
            </a:r>
          </a:p>
          <a:p>
            <a:pPr lvl="1"/>
            <a:r>
              <a:rPr lang="en-IN" altLang="en-US" dirty="0">
                <a:ea typeface="ＭＳ Ｐゴシック" panose="020B0600070205080204" pitchFamily="34" charset="-128"/>
              </a:rPr>
              <a:t>For interrupt-driven applications, the processor should stay in sleep mode as much as possible; e.g., use sleep-on-exit.</a:t>
            </a:r>
          </a:p>
          <a:p>
            <a:pPr lvl="1"/>
            <a:r>
              <a:rPr lang="en-IN" altLang="en-US" dirty="0">
                <a:ea typeface="ＭＳ Ｐゴシック" panose="020B0600070205080204" pitchFamily="34" charset="-128"/>
              </a:rPr>
              <a:t>Optimize the application code for speed to reduce active cycles (this may be at the cost of a larger code size).</a:t>
            </a:r>
          </a:p>
          <a:p>
            <a:pPr lvl="1"/>
            <a:r>
              <a:rPr lang="en-IN" altLang="en-US" dirty="0">
                <a:ea typeface="ＭＳ Ｐゴシック" panose="020B0600070205080204" pitchFamily="34" charset="-128"/>
              </a:rPr>
              <a:t>Turn off some of the clock signals or power supply when that piece of circuit is not used.</a:t>
            </a:r>
          </a:p>
        </p:txBody>
      </p:sp>
    </p:spTree>
    <p:extLst>
      <p:ext uri="{BB962C8B-B14F-4D97-AF65-F5344CB8AC3E}">
        <p14:creationId xmlns:p14="http://schemas.microsoft.com/office/powerpoint/2010/main" val="3107432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Thumb Instruction Set</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509587" y="962025"/>
            <a:ext cx="11180763" cy="4086225"/>
          </a:xfrm>
        </p:spPr>
        <p:txBody>
          <a:bodyPr wrap="square" numCol="1" anchor="t" anchorCtr="0" compatLnSpc="1">
            <a:prstTxWarp prst="textNoShape">
              <a:avLst/>
            </a:prstTxWarp>
          </a:bodyPr>
          <a:lstStyle/>
          <a:p>
            <a:r>
              <a:rPr lang="en-US" altLang="en-US" sz="2000" dirty="0">
                <a:ea typeface="ＭＳ Ｐゴシック" panose="020B0600070205080204" pitchFamily="34" charset="-128"/>
              </a:rPr>
              <a:t>Early Arm processors</a:t>
            </a:r>
          </a:p>
          <a:p>
            <a:pPr lvl="1"/>
            <a:r>
              <a:rPr lang="en-IN" altLang="en-US" sz="1600" dirty="0">
                <a:ea typeface="ＭＳ Ｐゴシック" panose="020B0600070205080204" pitchFamily="34" charset="-128"/>
              </a:rPr>
              <a:t>32-bit instruction set, called the Arm instructions</a:t>
            </a:r>
          </a:p>
          <a:p>
            <a:pPr lvl="1"/>
            <a:r>
              <a:rPr lang="en-IN" altLang="en-US" sz="1600" dirty="0">
                <a:ea typeface="ＭＳ Ｐゴシック" panose="020B0600070205080204" pitchFamily="34" charset="-128"/>
              </a:rPr>
              <a:t>Powerful and good performance</a:t>
            </a:r>
          </a:p>
          <a:p>
            <a:pPr lvl="1"/>
            <a:r>
              <a:rPr lang="en-IN" altLang="en-US" sz="1600" dirty="0">
                <a:ea typeface="ＭＳ Ｐゴシック" panose="020B0600070205080204" pitchFamily="34" charset="-128"/>
              </a:rPr>
              <a:t>Larger program memory compared to 8-bit and 16-bit processors</a:t>
            </a:r>
          </a:p>
          <a:p>
            <a:pPr lvl="1"/>
            <a:r>
              <a:rPr lang="en-IN" altLang="en-US" sz="1600" dirty="0">
                <a:ea typeface="ＭＳ Ｐゴシック" panose="020B0600070205080204" pitchFamily="34" charset="-128"/>
              </a:rPr>
              <a:t>Larger power consumption</a:t>
            </a:r>
          </a:p>
          <a:p>
            <a:r>
              <a:rPr lang="en-US" altLang="en-US" sz="2000" dirty="0">
                <a:ea typeface="ＭＳ Ｐゴシック" panose="020B0600070205080204" pitchFamily="34" charset="-128"/>
              </a:rPr>
              <a:t>Thumb-1 instruction set</a:t>
            </a:r>
          </a:p>
          <a:p>
            <a:pPr lvl="1"/>
            <a:r>
              <a:rPr lang="en-IN" altLang="en-US" sz="1600" dirty="0">
                <a:ea typeface="ＭＳ Ｐゴシック" panose="020B0600070205080204" pitchFamily="34" charset="-128"/>
              </a:rPr>
              <a:t>16-bit instruction set, first used in Arm7TDMI processor in 1995</a:t>
            </a:r>
          </a:p>
          <a:p>
            <a:pPr lvl="1"/>
            <a:r>
              <a:rPr lang="en-IN" altLang="en-US" sz="1600" dirty="0">
                <a:ea typeface="ＭＳ Ｐゴシック" panose="020B0600070205080204" pitchFamily="34" charset="-128"/>
              </a:rPr>
              <a:t>Provides a subset of the Arm instructions, giving better code density compared to 32-bit RISC architecture</a:t>
            </a:r>
          </a:p>
          <a:p>
            <a:pPr lvl="1"/>
            <a:r>
              <a:rPr lang="en-IN" altLang="en-US" sz="1600" dirty="0">
                <a:ea typeface="ＭＳ Ｐゴシック" panose="020B0600070205080204" pitchFamily="34" charset="-128"/>
              </a:rPr>
              <a:t>Code size is reduced by ~30%, but performance is also reduced by ~20%.</a:t>
            </a:r>
          </a:p>
          <a:p>
            <a:pPr lvl="1"/>
            <a:r>
              <a:rPr lang="en-IN" altLang="en-US" sz="1600" dirty="0">
                <a:ea typeface="ＭＳ Ｐゴシック" panose="020B0600070205080204" pitchFamily="34" charset="-128"/>
              </a:rPr>
              <a:t>Can be used together with Arm instructions using a multiplexer</a:t>
            </a:r>
          </a:p>
          <a:p>
            <a:pPr lvl="1"/>
            <a:endParaRPr lang="en-US" altLang="en-US" sz="1600" dirty="0">
              <a:ea typeface="ＭＳ Ｐゴシック" panose="020B0600070205080204" pitchFamily="34" charset="-128"/>
            </a:endParaRPr>
          </a:p>
        </p:txBody>
      </p:sp>
      <p:grpSp>
        <p:nvGrpSpPr>
          <p:cNvPr id="5" name="Group 15">
            <a:extLst>
              <a:ext uri="{FF2B5EF4-FFF2-40B4-BE49-F238E27FC236}">
                <a16:creationId xmlns:a16="http://schemas.microsoft.com/office/drawing/2014/main" id="{C4F493C0-D0DC-44FA-8DEA-E52A90450995}"/>
              </a:ext>
            </a:extLst>
          </p:cNvPr>
          <p:cNvGrpSpPr>
            <a:grpSpLocks/>
          </p:cNvGrpSpPr>
          <p:nvPr/>
        </p:nvGrpSpPr>
        <p:grpSpPr bwMode="auto">
          <a:xfrm>
            <a:off x="1637661" y="4859621"/>
            <a:ext cx="8924613" cy="1513004"/>
            <a:chOff x="1038225" y="4733924"/>
            <a:chExt cx="7219950" cy="1631209"/>
          </a:xfrm>
        </p:grpSpPr>
        <p:sp>
          <p:nvSpPr>
            <p:cNvPr id="6" name="Rectangle 5">
              <a:extLst>
                <a:ext uri="{FF2B5EF4-FFF2-40B4-BE49-F238E27FC236}">
                  <a16:creationId xmlns:a16="http://schemas.microsoft.com/office/drawing/2014/main" id="{125E263E-D431-467C-A6E5-0C98920CFA63}"/>
                </a:ext>
              </a:extLst>
            </p:cNvPr>
            <p:cNvSpPr/>
            <p:nvPr/>
          </p:nvSpPr>
          <p:spPr bwMode="auto">
            <a:xfrm>
              <a:off x="1038225" y="4744193"/>
              <a:ext cx="1047560" cy="108510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cs typeface="Arial" charset="0"/>
                </a:rPr>
                <a:t>Incoming</a:t>
              </a:r>
            </a:p>
            <a:p>
              <a:pPr algn="ctr">
                <a:defRPr/>
              </a:pPr>
              <a:r>
                <a:rPr lang="en-GB" sz="1200" b="0" dirty="0">
                  <a:cs typeface="Arial" charset="0"/>
                </a:rPr>
                <a:t>Instructions</a:t>
              </a:r>
            </a:p>
          </p:txBody>
        </p:sp>
        <p:sp>
          <p:nvSpPr>
            <p:cNvPr id="7" name="Rectangle 6">
              <a:extLst>
                <a:ext uri="{FF2B5EF4-FFF2-40B4-BE49-F238E27FC236}">
                  <a16:creationId xmlns:a16="http://schemas.microsoft.com/office/drawing/2014/main" id="{43F088D0-AD7B-40ED-B38C-D533DD7B06C5}"/>
                </a:ext>
              </a:extLst>
            </p:cNvPr>
            <p:cNvSpPr/>
            <p:nvPr/>
          </p:nvSpPr>
          <p:spPr bwMode="auto">
            <a:xfrm>
              <a:off x="2796141" y="5428803"/>
              <a:ext cx="1047560" cy="40049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cs typeface="Arial" charset="0"/>
                </a:rPr>
                <a:t>Thumb Remap</a:t>
              </a:r>
            </a:p>
            <a:p>
              <a:pPr algn="ctr">
                <a:defRPr/>
              </a:pPr>
              <a:r>
                <a:rPr lang="en-GB" sz="1200" b="0" dirty="0">
                  <a:cs typeface="Arial" charset="0"/>
                </a:rPr>
                <a:t>to Arm</a:t>
              </a:r>
            </a:p>
          </p:txBody>
        </p:sp>
        <p:sp>
          <p:nvSpPr>
            <p:cNvPr id="8" name="Trapezoid 7">
              <a:extLst>
                <a:ext uri="{FF2B5EF4-FFF2-40B4-BE49-F238E27FC236}">
                  <a16:creationId xmlns:a16="http://schemas.microsoft.com/office/drawing/2014/main" id="{816A79E3-1F97-4CE2-9E67-73133B5E135A}"/>
                </a:ext>
              </a:extLst>
            </p:cNvPr>
            <p:cNvSpPr/>
            <p:nvPr/>
          </p:nvSpPr>
          <p:spPr bwMode="auto">
            <a:xfrm rot="5400000">
              <a:off x="4071414" y="5129270"/>
              <a:ext cx="1095376" cy="304683"/>
            </a:xfrm>
            <a:prstGeom prst="trapezoid">
              <a:avLst>
                <a:gd name="adj" fmla="val 75000"/>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 name="Right Arrow 3">
              <a:extLst>
                <a:ext uri="{FF2B5EF4-FFF2-40B4-BE49-F238E27FC236}">
                  <a16:creationId xmlns:a16="http://schemas.microsoft.com/office/drawing/2014/main" id="{D1C4B7DF-E12E-40AD-804A-A7A4A5478D65}"/>
                </a:ext>
              </a:extLst>
            </p:cNvPr>
            <p:cNvSpPr/>
            <p:nvPr/>
          </p:nvSpPr>
          <p:spPr bwMode="auto">
            <a:xfrm>
              <a:off x="2205604" y="4857154"/>
              <a:ext cx="2185841" cy="172863"/>
            </a:xfrm>
            <a:prstGeom prst="right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 name="Right Arrow 7">
              <a:extLst>
                <a:ext uri="{FF2B5EF4-FFF2-40B4-BE49-F238E27FC236}">
                  <a16:creationId xmlns:a16="http://schemas.microsoft.com/office/drawing/2014/main" id="{7BC9DF28-70AA-4AAE-95F4-4A6769C61153}"/>
                </a:ext>
              </a:extLst>
            </p:cNvPr>
            <p:cNvSpPr/>
            <p:nvPr/>
          </p:nvSpPr>
          <p:spPr bwMode="auto">
            <a:xfrm>
              <a:off x="2205604" y="5543475"/>
              <a:ext cx="518646" cy="171152"/>
            </a:xfrm>
            <a:prstGeom prst="right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 name="Right Arrow 8">
              <a:extLst>
                <a:ext uri="{FF2B5EF4-FFF2-40B4-BE49-F238E27FC236}">
                  <a16:creationId xmlns:a16="http://schemas.microsoft.com/office/drawing/2014/main" id="{161C4BC2-73FB-4D31-9906-D6F9CB10C4A9}"/>
                </a:ext>
              </a:extLst>
            </p:cNvPr>
            <p:cNvSpPr/>
            <p:nvPr/>
          </p:nvSpPr>
          <p:spPr bwMode="auto">
            <a:xfrm>
              <a:off x="3891629" y="5543475"/>
              <a:ext cx="518645" cy="171152"/>
            </a:xfrm>
            <a:prstGeom prst="right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 name="Rectangle 11">
              <a:extLst>
                <a:ext uri="{FF2B5EF4-FFF2-40B4-BE49-F238E27FC236}">
                  <a16:creationId xmlns:a16="http://schemas.microsoft.com/office/drawing/2014/main" id="{DC280594-DA87-43DC-B09F-276D9F4A3960}"/>
                </a:ext>
              </a:extLst>
            </p:cNvPr>
            <p:cNvSpPr/>
            <p:nvPr/>
          </p:nvSpPr>
          <p:spPr bwMode="auto">
            <a:xfrm>
              <a:off x="5505762" y="4942730"/>
              <a:ext cx="1047560" cy="686321"/>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cs typeface="Arial" charset="0"/>
                </a:rPr>
                <a:t>Arm</a:t>
              </a:r>
            </a:p>
            <a:p>
              <a:pPr algn="ctr">
                <a:defRPr/>
              </a:pPr>
              <a:r>
                <a:rPr lang="en-GB" sz="1200" b="0" dirty="0">
                  <a:cs typeface="Arial" charset="0"/>
                </a:rPr>
                <a:t>Instruction</a:t>
              </a:r>
            </a:p>
            <a:p>
              <a:pPr algn="ctr">
                <a:defRPr/>
              </a:pPr>
              <a:r>
                <a:rPr lang="en-GB" sz="1200" b="0" dirty="0">
                  <a:cs typeface="Arial" charset="0"/>
                </a:rPr>
                <a:t>Decoder</a:t>
              </a:r>
            </a:p>
          </p:txBody>
        </p:sp>
        <p:sp>
          <p:nvSpPr>
            <p:cNvPr id="13" name="Rectangle 12">
              <a:extLst>
                <a:ext uri="{FF2B5EF4-FFF2-40B4-BE49-F238E27FC236}">
                  <a16:creationId xmlns:a16="http://schemas.microsoft.com/office/drawing/2014/main" id="{6ED5876A-D47E-4931-984E-A6F6C02E8733}"/>
                </a:ext>
              </a:extLst>
            </p:cNvPr>
            <p:cNvSpPr/>
            <p:nvPr/>
          </p:nvSpPr>
          <p:spPr bwMode="auto">
            <a:xfrm>
              <a:off x="7210615" y="4942730"/>
              <a:ext cx="1047560" cy="686321"/>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cs typeface="Arial" charset="0"/>
                </a:rPr>
                <a:t>Instructions</a:t>
              </a:r>
            </a:p>
            <a:p>
              <a:pPr algn="ctr">
                <a:defRPr/>
              </a:pPr>
              <a:r>
                <a:rPr lang="en-GB" sz="1200" b="0" dirty="0">
                  <a:cs typeface="Arial" charset="0"/>
                </a:rPr>
                <a:t>Executing</a:t>
              </a:r>
            </a:p>
          </p:txBody>
        </p:sp>
        <p:sp>
          <p:nvSpPr>
            <p:cNvPr id="14" name="Right Arrow 11">
              <a:extLst>
                <a:ext uri="{FF2B5EF4-FFF2-40B4-BE49-F238E27FC236}">
                  <a16:creationId xmlns:a16="http://schemas.microsoft.com/office/drawing/2014/main" id="{F3872785-88B4-45D7-A13E-9984C413A978}"/>
                </a:ext>
              </a:extLst>
            </p:cNvPr>
            <p:cNvSpPr/>
            <p:nvPr/>
          </p:nvSpPr>
          <p:spPr bwMode="auto">
            <a:xfrm>
              <a:off x="4853605" y="5201170"/>
              <a:ext cx="518645" cy="171152"/>
            </a:xfrm>
            <a:prstGeom prst="right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 name="Right Arrow 12">
              <a:extLst>
                <a:ext uri="{FF2B5EF4-FFF2-40B4-BE49-F238E27FC236}">
                  <a16:creationId xmlns:a16="http://schemas.microsoft.com/office/drawing/2014/main" id="{0270E134-8528-448B-9490-18E9951CB5D7}"/>
                </a:ext>
              </a:extLst>
            </p:cNvPr>
            <p:cNvSpPr/>
            <p:nvPr/>
          </p:nvSpPr>
          <p:spPr bwMode="auto">
            <a:xfrm>
              <a:off x="6625213" y="5201170"/>
              <a:ext cx="518646" cy="171152"/>
            </a:xfrm>
            <a:prstGeom prst="right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cxnSp>
          <p:nvCxnSpPr>
            <p:cNvPr id="16" name="Straight Arrow Connector 15">
              <a:extLst>
                <a:ext uri="{FF2B5EF4-FFF2-40B4-BE49-F238E27FC236}">
                  <a16:creationId xmlns:a16="http://schemas.microsoft.com/office/drawing/2014/main" id="{25087B8B-4E97-4F48-9EFC-0F1E090007BF}"/>
                </a:ext>
              </a:extLst>
            </p:cNvPr>
            <p:cNvCxnSpPr/>
            <p:nvPr/>
          </p:nvCxnSpPr>
          <p:spPr bwMode="auto">
            <a:xfrm flipV="1">
              <a:off x="4648201" y="5706070"/>
              <a:ext cx="0" cy="285824"/>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7" name="TextBox 14">
              <a:extLst>
                <a:ext uri="{FF2B5EF4-FFF2-40B4-BE49-F238E27FC236}">
                  <a16:creationId xmlns:a16="http://schemas.microsoft.com/office/drawing/2014/main" id="{6C2ECEAA-63E9-484E-8961-89322386014A}"/>
                </a:ext>
              </a:extLst>
            </p:cNvPr>
            <p:cNvSpPr txBox="1">
              <a:spLocks noChangeArrowheads="1"/>
            </p:cNvSpPr>
            <p:nvPr/>
          </p:nvSpPr>
          <p:spPr bwMode="auto">
            <a:xfrm>
              <a:off x="4619624" y="5867400"/>
              <a:ext cx="1933576" cy="497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T bit, 0: select Arm,</a:t>
              </a:r>
            </a:p>
            <a:p>
              <a:pPr eaLnBrk="1" hangingPunct="1"/>
              <a:r>
                <a:rPr lang="en-GB" sz="1200" b="0" dirty="0"/>
                <a:t>1: select Thumb</a:t>
              </a:r>
            </a:p>
          </p:txBody>
        </p:sp>
        <p:sp>
          <p:nvSpPr>
            <p:cNvPr id="18" name="TextBox 17">
              <a:extLst>
                <a:ext uri="{FF2B5EF4-FFF2-40B4-BE49-F238E27FC236}">
                  <a16:creationId xmlns:a16="http://schemas.microsoft.com/office/drawing/2014/main" id="{5C3B2AC5-173D-4453-9BA9-B4C0B6F07E1D}"/>
                </a:ext>
              </a:extLst>
            </p:cNvPr>
            <p:cNvSpPr txBox="1">
              <a:spLocks noChangeArrowheads="1"/>
            </p:cNvSpPr>
            <p:nvPr/>
          </p:nvSpPr>
          <p:spPr bwMode="auto">
            <a:xfrm>
              <a:off x="4391023" y="4770536"/>
              <a:ext cx="304801" cy="33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0</a:t>
              </a:r>
            </a:p>
          </p:txBody>
        </p:sp>
        <p:sp>
          <p:nvSpPr>
            <p:cNvPr id="19" name="TextBox 18">
              <a:extLst>
                <a:ext uri="{FF2B5EF4-FFF2-40B4-BE49-F238E27FC236}">
                  <a16:creationId xmlns:a16="http://schemas.microsoft.com/office/drawing/2014/main" id="{D4C6E17F-F1BA-4C15-9992-EAF4A371861A}"/>
                </a:ext>
              </a:extLst>
            </p:cNvPr>
            <p:cNvSpPr txBox="1">
              <a:spLocks noChangeArrowheads="1"/>
            </p:cNvSpPr>
            <p:nvPr/>
          </p:nvSpPr>
          <p:spPr bwMode="auto">
            <a:xfrm>
              <a:off x="4381498" y="5457825"/>
              <a:ext cx="304801" cy="33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1</a:t>
              </a:r>
            </a:p>
          </p:txBody>
        </p:sp>
      </p:grpSp>
    </p:spTree>
    <p:extLst>
      <p:ext uri="{BB962C8B-B14F-4D97-AF65-F5344CB8AC3E}">
        <p14:creationId xmlns:p14="http://schemas.microsoft.com/office/powerpoint/2010/main" val="1302822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Thumb-2 Instruction Set</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Consists of both 32-bit Thumb and original 16-bit Thumb-1 instruction sets</a:t>
            </a:r>
          </a:p>
          <a:p>
            <a:r>
              <a:rPr lang="en-IN" altLang="en-US" dirty="0">
                <a:ea typeface="ＭＳ Ｐゴシック" panose="020B0600070205080204" pitchFamily="34" charset="-128"/>
              </a:rPr>
              <a:t>Compared to the 32-bit Arm instruction set, code size is reduced by ~26%, while keeping a similar performance.</a:t>
            </a:r>
          </a:p>
          <a:p>
            <a:r>
              <a:rPr lang="en-IN" altLang="en-US" dirty="0">
                <a:ea typeface="ＭＳ Ｐゴシック" panose="020B0600070205080204" pitchFamily="34" charset="-128"/>
              </a:rPr>
              <a:t>The Cortex-M0 processor uses a superset of 16-bit Thumb-1 instructions + minimum subset of 32-bit Thumb-2 instructions.</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526290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Instruction Set</a:t>
            </a:r>
            <a:endParaRPr lang="en-US" dirty="0"/>
          </a:p>
        </p:txBody>
      </p:sp>
      <p:graphicFrame>
        <p:nvGraphicFramePr>
          <p:cNvPr id="6" name="Content Placeholder 2">
            <a:extLst>
              <a:ext uri="{FF2B5EF4-FFF2-40B4-BE49-F238E27FC236}">
                <a16:creationId xmlns:a16="http://schemas.microsoft.com/office/drawing/2014/main" id="{EC5E4E2B-AF14-47DD-AA49-E3539DDEE5BC}"/>
              </a:ext>
            </a:extLst>
          </p:cNvPr>
          <p:cNvGraphicFramePr>
            <a:graphicFrameLocks noGrp="1"/>
          </p:cNvGraphicFramePr>
          <p:nvPr>
            <p:ph idx="1"/>
          </p:nvPr>
        </p:nvGraphicFramePr>
        <p:xfrm>
          <a:off x="348913" y="1457657"/>
          <a:ext cx="11696360" cy="2225676"/>
        </p:xfrm>
        <a:graphic>
          <a:graphicData uri="http://schemas.openxmlformats.org/drawingml/2006/table">
            <a:tbl>
              <a:tblPr firstRow="1" bandRow="1">
                <a:tableStyleId>{5C22544A-7EE6-4342-B048-85BDC9FD1C3A}</a:tableStyleId>
              </a:tblPr>
              <a:tblGrid>
                <a:gridCol w="1169636">
                  <a:extLst>
                    <a:ext uri="{9D8B030D-6E8A-4147-A177-3AD203B41FA5}">
                      <a16:colId xmlns:a16="http://schemas.microsoft.com/office/drawing/2014/main" val="20000"/>
                    </a:ext>
                  </a:extLst>
                </a:gridCol>
                <a:gridCol w="1169636">
                  <a:extLst>
                    <a:ext uri="{9D8B030D-6E8A-4147-A177-3AD203B41FA5}">
                      <a16:colId xmlns:a16="http://schemas.microsoft.com/office/drawing/2014/main" val="20001"/>
                    </a:ext>
                  </a:extLst>
                </a:gridCol>
                <a:gridCol w="1169636">
                  <a:extLst>
                    <a:ext uri="{9D8B030D-6E8A-4147-A177-3AD203B41FA5}">
                      <a16:colId xmlns:a16="http://schemas.microsoft.com/office/drawing/2014/main" val="20002"/>
                    </a:ext>
                  </a:extLst>
                </a:gridCol>
                <a:gridCol w="1169636">
                  <a:extLst>
                    <a:ext uri="{9D8B030D-6E8A-4147-A177-3AD203B41FA5}">
                      <a16:colId xmlns:a16="http://schemas.microsoft.com/office/drawing/2014/main" val="20003"/>
                    </a:ext>
                  </a:extLst>
                </a:gridCol>
                <a:gridCol w="1169636">
                  <a:extLst>
                    <a:ext uri="{9D8B030D-6E8A-4147-A177-3AD203B41FA5}">
                      <a16:colId xmlns:a16="http://schemas.microsoft.com/office/drawing/2014/main" val="20004"/>
                    </a:ext>
                  </a:extLst>
                </a:gridCol>
                <a:gridCol w="1169636">
                  <a:extLst>
                    <a:ext uri="{9D8B030D-6E8A-4147-A177-3AD203B41FA5}">
                      <a16:colId xmlns:a16="http://schemas.microsoft.com/office/drawing/2014/main" val="20005"/>
                    </a:ext>
                  </a:extLst>
                </a:gridCol>
                <a:gridCol w="1169636">
                  <a:extLst>
                    <a:ext uri="{9D8B030D-6E8A-4147-A177-3AD203B41FA5}">
                      <a16:colId xmlns:a16="http://schemas.microsoft.com/office/drawing/2014/main" val="20006"/>
                    </a:ext>
                  </a:extLst>
                </a:gridCol>
                <a:gridCol w="1169636">
                  <a:extLst>
                    <a:ext uri="{9D8B030D-6E8A-4147-A177-3AD203B41FA5}">
                      <a16:colId xmlns:a16="http://schemas.microsoft.com/office/drawing/2014/main" val="20007"/>
                    </a:ext>
                  </a:extLst>
                </a:gridCol>
                <a:gridCol w="1169636">
                  <a:extLst>
                    <a:ext uri="{9D8B030D-6E8A-4147-A177-3AD203B41FA5}">
                      <a16:colId xmlns:a16="http://schemas.microsoft.com/office/drawing/2014/main" val="20008"/>
                    </a:ext>
                  </a:extLst>
                </a:gridCol>
                <a:gridCol w="1169636">
                  <a:extLst>
                    <a:ext uri="{9D8B030D-6E8A-4147-A177-3AD203B41FA5}">
                      <a16:colId xmlns:a16="http://schemas.microsoft.com/office/drawing/2014/main" val="20009"/>
                    </a:ext>
                  </a:extLst>
                </a:gridCol>
              </a:tblGrid>
              <a:tr h="370946">
                <a:tc gridSpan="10">
                  <a:txBody>
                    <a:bodyPr/>
                    <a:lstStyle/>
                    <a:p>
                      <a:pPr algn="ctr"/>
                      <a:r>
                        <a:rPr lang="en-GB" sz="1800" b="1" dirty="0">
                          <a:latin typeface="+mn-lt"/>
                          <a:cs typeface="Arial" panose="020B0604020202020204" pitchFamily="34" charset="0"/>
                        </a:rPr>
                        <a:t>16-bit Thumb Instructions</a:t>
                      </a:r>
                      <a:r>
                        <a:rPr lang="en-GB" sz="1800" b="1" baseline="0" dirty="0">
                          <a:latin typeface="+mn-lt"/>
                          <a:cs typeface="Arial" panose="020B0604020202020204" pitchFamily="34" charset="0"/>
                        </a:rPr>
                        <a:t> Supported on Cortex-M0</a:t>
                      </a:r>
                      <a:endParaRPr lang="en-GB" sz="1800" b="1" dirty="0">
                        <a:latin typeface="+mn-lt"/>
                        <a:cs typeface="Arial" panose="020B0604020202020204" pitchFamily="34" charset="0"/>
                      </a:endParaRPr>
                    </a:p>
                  </a:txBody>
                  <a:tcPr marL="121872" marR="121872" marT="45733" marB="45733"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dirty="0"/>
                    </a:p>
                  </a:txBody>
                  <a:tcPr/>
                </a:tc>
                <a:extLst>
                  <a:ext uri="{0D108BD9-81ED-4DB2-BD59-A6C34878D82A}">
                    <a16:rowId xmlns:a16="http://schemas.microsoft.com/office/drawing/2014/main" val="10000"/>
                  </a:ext>
                </a:extLst>
              </a:tr>
              <a:tr h="370946">
                <a:tc>
                  <a:txBody>
                    <a:bodyPr/>
                    <a:lstStyle/>
                    <a:p>
                      <a:pPr algn="ctr"/>
                      <a:r>
                        <a:rPr lang="en-GB" sz="1400" b="0" dirty="0">
                          <a:latin typeface="+mn-lt"/>
                          <a:cs typeface="Arial" panose="020B0604020202020204" pitchFamily="34" charset="0"/>
                        </a:rPr>
                        <a:t>ADCS</a:t>
                      </a:r>
                    </a:p>
                  </a:txBody>
                  <a:tcPr marL="121872" marR="121872" marT="45733" marB="45733" anchor="ctr"/>
                </a:tc>
                <a:tc>
                  <a:txBody>
                    <a:bodyPr/>
                    <a:lstStyle/>
                    <a:p>
                      <a:pPr algn="ctr"/>
                      <a:r>
                        <a:rPr lang="en-GB" sz="1400" b="0" dirty="0">
                          <a:latin typeface="+mn-lt"/>
                          <a:cs typeface="Arial" panose="020B0604020202020204" pitchFamily="34" charset="0"/>
                        </a:rPr>
                        <a:t>ADDS</a:t>
                      </a:r>
                    </a:p>
                  </a:txBody>
                  <a:tcPr marL="121872" marR="121872" marT="45733" marB="45733" anchor="ctr"/>
                </a:tc>
                <a:tc>
                  <a:txBody>
                    <a:bodyPr/>
                    <a:lstStyle/>
                    <a:p>
                      <a:pPr algn="ctr"/>
                      <a:r>
                        <a:rPr lang="en-GB" sz="1400" b="0" dirty="0">
                          <a:latin typeface="+mn-lt"/>
                          <a:cs typeface="Arial" panose="020B0604020202020204" pitchFamily="34" charset="0"/>
                        </a:rPr>
                        <a:t>ADR</a:t>
                      </a:r>
                    </a:p>
                  </a:txBody>
                  <a:tcPr marL="121872" marR="121872" marT="45733" marB="45733" anchor="ctr"/>
                </a:tc>
                <a:tc>
                  <a:txBody>
                    <a:bodyPr/>
                    <a:lstStyle/>
                    <a:p>
                      <a:pPr algn="ctr"/>
                      <a:r>
                        <a:rPr lang="en-GB" sz="1400" b="0" dirty="0">
                          <a:latin typeface="+mn-lt"/>
                          <a:cs typeface="Arial" panose="020B0604020202020204" pitchFamily="34" charset="0"/>
                        </a:rPr>
                        <a:t>ANDS</a:t>
                      </a:r>
                    </a:p>
                  </a:txBody>
                  <a:tcPr marL="121872" marR="121872" marT="45733" marB="45733" anchor="ctr"/>
                </a:tc>
                <a:tc>
                  <a:txBody>
                    <a:bodyPr/>
                    <a:lstStyle/>
                    <a:p>
                      <a:pPr algn="ctr"/>
                      <a:r>
                        <a:rPr lang="en-GB" sz="1400" b="0" dirty="0">
                          <a:latin typeface="+mn-lt"/>
                          <a:cs typeface="Arial" panose="020B0604020202020204" pitchFamily="34" charset="0"/>
                        </a:rPr>
                        <a:t>ASRS</a:t>
                      </a:r>
                    </a:p>
                  </a:txBody>
                  <a:tcPr marL="121872" marR="121872" marT="45733" marB="45733" anchor="ctr"/>
                </a:tc>
                <a:tc>
                  <a:txBody>
                    <a:bodyPr/>
                    <a:lstStyle/>
                    <a:p>
                      <a:pPr algn="ctr"/>
                      <a:r>
                        <a:rPr lang="en-GB" sz="1400" b="0" dirty="0">
                          <a:latin typeface="+mn-lt"/>
                          <a:cs typeface="Arial" panose="020B0604020202020204" pitchFamily="34" charset="0"/>
                        </a:rPr>
                        <a:t>B</a:t>
                      </a:r>
                    </a:p>
                  </a:txBody>
                  <a:tcPr marL="121872" marR="121872" marT="45733" marB="45733" anchor="ctr"/>
                </a:tc>
                <a:tc>
                  <a:txBody>
                    <a:bodyPr/>
                    <a:lstStyle/>
                    <a:p>
                      <a:pPr algn="ctr"/>
                      <a:r>
                        <a:rPr lang="en-GB" sz="1400" b="0" dirty="0">
                          <a:latin typeface="+mn-lt"/>
                          <a:cs typeface="Arial" panose="020B0604020202020204" pitchFamily="34" charset="0"/>
                        </a:rPr>
                        <a:t>BIC</a:t>
                      </a:r>
                    </a:p>
                  </a:txBody>
                  <a:tcPr marL="121872" marR="121872" marT="45733" marB="45733" anchor="ctr"/>
                </a:tc>
                <a:tc>
                  <a:txBody>
                    <a:bodyPr/>
                    <a:lstStyle/>
                    <a:p>
                      <a:pPr algn="ctr"/>
                      <a:r>
                        <a:rPr lang="en-GB" sz="1400" b="0" dirty="0">
                          <a:latin typeface="+mn-lt"/>
                          <a:cs typeface="Arial" panose="020B0604020202020204" pitchFamily="34" charset="0"/>
                        </a:rPr>
                        <a:t>BLX</a:t>
                      </a:r>
                    </a:p>
                  </a:txBody>
                  <a:tcPr marL="121872" marR="121872" marT="45733" marB="45733" anchor="ctr"/>
                </a:tc>
                <a:tc>
                  <a:txBody>
                    <a:bodyPr/>
                    <a:lstStyle/>
                    <a:p>
                      <a:pPr algn="ctr"/>
                      <a:r>
                        <a:rPr lang="en-GB" sz="1400" b="0" dirty="0">
                          <a:latin typeface="+mn-lt"/>
                          <a:cs typeface="Arial" panose="020B0604020202020204" pitchFamily="34" charset="0"/>
                        </a:rPr>
                        <a:t>BKPT</a:t>
                      </a:r>
                    </a:p>
                  </a:txBody>
                  <a:tcPr marL="121872" marR="121872" marT="45733" marB="45733" anchor="ctr"/>
                </a:tc>
                <a:tc>
                  <a:txBody>
                    <a:bodyPr/>
                    <a:lstStyle/>
                    <a:p>
                      <a:pPr algn="ctr"/>
                      <a:r>
                        <a:rPr lang="en-GB" sz="1400" b="0" dirty="0">
                          <a:latin typeface="+mn-lt"/>
                          <a:cs typeface="Arial" panose="020B0604020202020204" pitchFamily="34" charset="0"/>
                        </a:rPr>
                        <a:t>BX</a:t>
                      </a:r>
                    </a:p>
                  </a:txBody>
                  <a:tcPr marL="121872" marR="121872" marT="45733" marB="45733" anchor="ctr"/>
                </a:tc>
                <a:extLst>
                  <a:ext uri="{0D108BD9-81ED-4DB2-BD59-A6C34878D82A}">
                    <a16:rowId xmlns:a16="http://schemas.microsoft.com/office/drawing/2014/main" val="10001"/>
                  </a:ext>
                </a:extLst>
              </a:tr>
              <a:tr h="370946">
                <a:tc>
                  <a:txBody>
                    <a:bodyPr/>
                    <a:lstStyle/>
                    <a:p>
                      <a:pPr algn="ctr"/>
                      <a:r>
                        <a:rPr lang="en-GB" sz="1400" b="0" dirty="0">
                          <a:latin typeface="+mn-lt"/>
                          <a:cs typeface="Arial" panose="020B0604020202020204" pitchFamily="34" charset="0"/>
                        </a:rPr>
                        <a:t>CMN</a:t>
                      </a:r>
                    </a:p>
                  </a:txBody>
                  <a:tcPr marL="121872" marR="121872" marT="45733" marB="45733" anchor="ctr"/>
                </a:tc>
                <a:tc>
                  <a:txBody>
                    <a:bodyPr/>
                    <a:lstStyle/>
                    <a:p>
                      <a:pPr algn="ctr"/>
                      <a:r>
                        <a:rPr lang="en-GB" sz="1400" b="0" dirty="0">
                          <a:latin typeface="+mn-lt"/>
                          <a:cs typeface="Arial" panose="020B0604020202020204" pitchFamily="34" charset="0"/>
                        </a:rPr>
                        <a:t>CMP</a:t>
                      </a:r>
                    </a:p>
                  </a:txBody>
                  <a:tcPr marL="121872" marR="121872" marT="45733" marB="45733" anchor="ctr"/>
                </a:tc>
                <a:tc>
                  <a:txBody>
                    <a:bodyPr/>
                    <a:lstStyle/>
                    <a:p>
                      <a:pPr algn="ctr"/>
                      <a:r>
                        <a:rPr lang="en-GB" sz="1400" b="0" dirty="0">
                          <a:latin typeface="+mn-lt"/>
                          <a:cs typeface="Arial" panose="020B0604020202020204" pitchFamily="34" charset="0"/>
                        </a:rPr>
                        <a:t>CPS</a:t>
                      </a:r>
                    </a:p>
                  </a:txBody>
                  <a:tcPr marL="121872" marR="121872" marT="45733" marB="45733" anchor="ctr"/>
                </a:tc>
                <a:tc>
                  <a:txBody>
                    <a:bodyPr/>
                    <a:lstStyle/>
                    <a:p>
                      <a:pPr algn="ctr"/>
                      <a:r>
                        <a:rPr lang="en-GB" sz="1400" b="0" dirty="0">
                          <a:latin typeface="+mn-lt"/>
                          <a:cs typeface="Arial" panose="020B0604020202020204" pitchFamily="34" charset="0"/>
                        </a:rPr>
                        <a:t>EORS</a:t>
                      </a:r>
                    </a:p>
                  </a:txBody>
                  <a:tcPr marL="121872" marR="121872" marT="45733" marB="45733" anchor="ctr"/>
                </a:tc>
                <a:tc>
                  <a:txBody>
                    <a:bodyPr/>
                    <a:lstStyle/>
                    <a:p>
                      <a:pPr algn="ctr"/>
                      <a:r>
                        <a:rPr lang="en-GB" sz="1400" b="0" dirty="0">
                          <a:latin typeface="+mn-lt"/>
                          <a:cs typeface="Arial" panose="020B0604020202020204" pitchFamily="34" charset="0"/>
                        </a:rPr>
                        <a:t>LDM</a:t>
                      </a:r>
                    </a:p>
                  </a:txBody>
                  <a:tcPr marL="121872" marR="121872" marT="45733" marB="45733" anchor="ctr"/>
                </a:tc>
                <a:tc>
                  <a:txBody>
                    <a:bodyPr/>
                    <a:lstStyle/>
                    <a:p>
                      <a:pPr algn="ctr"/>
                      <a:r>
                        <a:rPr lang="en-GB" sz="1400" b="0" dirty="0">
                          <a:latin typeface="+mn-lt"/>
                          <a:cs typeface="Arial" panose="020B0604020202020204" pitchFamily="34" charset="0"/>
                        </a:rPr>
                        <a:t>LDR</a:t>
                      </a:r>
                    </a:p>
                  </a:txBody>
                  <a:tcPr marL="121872" marR="121872" marT="45733" marB="45733" anchor="ctr"/>
                </a:tc>
                <a:tc>
                  <a:txBody>
                    <a:bodyPr/>
                    <a:lstStyle/>
                    <a:p>
                      <a:pPr algn="ctr"/>
                      <a:r>
                        <a:rPr lang="en-GB" sz="1400" b="0" dirty="0">
                          <a:latin typeface="+mn-lt"/>
                          <a:cs typeface="Arial" panose="020B0604020202020204" pitchFamily="34" charset="0"/>
                        </a:rPr>
                        <a:t>LDRH</a:t>
                      </a:r>
                    </a:p>
                  </a:txBody>
                  <a:tcPr marL="121872" marR="121872" marT="45733" marB="45733" anchor="ctr"/>
                </a:tc>
                <a:tc>
                  <a:txBody>
                    <a:bodyPr/>
                    <a:lstStyle/>
                    <a:p>
                      <a:pPr algn="ctr"/>
                      <a:r>
                        <a:rPr lang="en-GB" sz="1400" b="0" dirty="0">
                          <a:latin typeface="+mn-lt"/>
                          <a:cs typeface="Arial" panose="020B0604020202020204" pitchFamily="34" charset="0"/>
                        </a:rPr>
                        <a:t>LDRSH</a:t>
                      </a:r>
                    </a:p>
                  </a:txBody>
                  <a:tcPr marL="121872" marR="121872" marT="45733" marB="45733" anchor="ctr"/>
                </a:tc>
                <a:tc>
                  <a:txBody>
                    <a:bodyPr/>
                    <a:lstStyle/>
                    <a:p>
                      <a:pPr algn="ctr"/>
                      <a:r>
                        <a:rPr lang="en-GB" sz="1400" b="0" dirty="0">
                          <a:latin typeface="+mn-lt"/>
                          <a:cs typeface="Arial" panose="020B0604020202020204" pitchFamily="34" charset="0"/>
                        </a:rPr>
                        <a:t>LDRB</a:t>
                      </a:r>
                    </a:p>
                  </a:txBody>
                  <a:tcPr marL="121872" marR="121872" marT="45733" marB="45733" anchor="ctr"/>
                </a:tc>
                <a:tc>
                  <a:txBody>
                    <a:bodyPr/>
                    <a:lstStyle/>
                    <a:p>
                      <a:pPr algn="ctr"/>
                      <a:r>
                        <a:rPr lang="en-GB" sz="1400" b="0" dirty="0">
                          <a:latin typeface="+mn-lt"/>
                          <a:cs typeface="Arial" panose="020B0604020202020204" pitchFamily="34" charset="0"/>
                        </a:rPr>
                        <a:t>LDRSB</a:t>
                      </a:r>
                    </a:p>
                  </a:txBody>
                  <a:tcPr marL="121872" marR="121872" marT="45733" marB="45733" anchor="ctr"/>
                </a:tc>
                <a:extLst>
                  <a:ext uri="{0D108BD9-81ED-4DB2-BD59-A6C34878D82A}">
                    <a16:rowId xmlns:a16="http://schemas.microsoft.com/office/drawing/2014/main" val="10002"/>
                  </a:ext>
                </a:extLst>
              </a:tr>
              <a:tr h="370946">
                <a:tc>
                  <a:txBody>
                    <a:bodyPr/>
                    <a:lstStyle/>
                    <a:p>
                      <a:pPr algn="ctr"/>
                      <a:r>
                        <a:rPr lang="en-GB" sz="1400" b="0" dirty="0">
                          <a:latin typeface="+mn-lt"/>
                          <a:cs typeface="Arial" panose="020B0604020202020204" pitchFamily="34" charset="0"/>
                        </a:rPr>
                        <a:t>LSLS</a:t>
                      </a:r>
                    </a:p>
                  </a:txBody>
                  <a:tcPr marL="121872" marR="121872" marT="45733" marB="45733" anchor="ctr"/>
                </a:tc>
                <a:tc>
                  <a:txBody>
                    <a:bodyPr/>
                    <a:lstStyle/>
                    <a:p>
                      <a:pPr algn="ctr"/>
                      <a:r>
                        <a:rPr lang="en-GB" sz="1400" b="0" dirty="0">
                          <a:latin typeface="+mn-lt"/>
                          <a:cs typeface="Arial" panose="020B0604020202020204" pitchFamily="34" charset="0"/>
                        </a:rPr>
                        <a:t>LSRS</a:t>
                      </a:r>
                    </a:p>
                  </a:txBody>
                  <a:tcPr marL="121872" marR="121872" marT="45733" marB="45733" anchor="ctr"/>
                </a:tc>
                <a:tc>
                  <a:txBody>
                    <a:bodyPr/>
                    <a:lstStyle/>
                    <a:p>
                      <a:pPr algn="ctr"/>
                      <a:r>
                        <a:rPr lang="en-GB" sz="1400" b="0" dirty="0">
                          <a:latin typeface="+mn-lt"/>
                          <a:cs typeface="Arial" panose="020B0604020202020204" pitchFamily="34" charset="0"/>
                        </a:rPr>
                        <a:t>MOV</a:t>
                      </a:r>
                    </a:p>
                  </a:txBody>
                  <a:tcPr marL="121872" marR="121872" marT="45733" marB="45733" anchor="ctr"/>
                </a:tc>
                <a:tc>
                  <a:txBody>
                    <a:bodyPr/>
                    <a:lstStyle/>
                    <a:p>
                      <a:pPr algn="ctr"/>
                      <a:r>
                        <a:rPr lang="en-GB" sz="1400" b="0" dirty="0">
                          <a:latin typeface="+mn-lt"/>
                          <a:cs typeface="Arial" panose="020B0604020202020204" pitchFamily="34" charset="0"/>
                        </a:rPr>
                        <a:t>MVN</a:t>
                      </a:r>
                    </a:p>
                  </a:txBody>
                  <a:tcPr marL="121872" marR="121872" marT="45733" marB="45733" anchor="ctr"/>
                </a:tc>
                <a:tc>
                  <a:txBody>
                    <a:bodyPr/>
                    <a:lstStyle/>
                    <a:p>
                      <a:pPr algn="ctr"/>
                      <a:r>
                        <a:rPr lang="en-GB" sz="1400" b="0" dirty="0">
                          <a:latin typeface="+mn-lt"/>
                          <a:cs typeface="Arial" panose="020B0604020202020204" pitchFamily="34" charset="0"/>
                        </a:rPr>
                        <a:t>MULS</a:t>
                      </a:r>
                    </a:p>
                  </a:txBody>
                  <a:tcPr marL="121872" marR="121872" marT="45733" marB="45733" anchor="ctr"/>
                </a:tc>
                <a:tc>
                  <a:txBody>
                    <a:bodyPr/>
                    <a:lstStyle/>
                    <a:p>
                      <a:pPr algn="ctr"/>
                      <a:r>
                        <a:rPr lang="en-GB" sz="1400" b="0" dirty="0">
                          <a:latin typeface="+mn-lt"/>
                          <a:cs typeface="Arial" panose="020B0604020202020204" pitchFamily="34" charset="0"/>
                        </a:rPr>
                        <a:t>NOP</a:t>
                      </a:r>
                    </a:p>
                  </a:txBody>
                  <a:tcPr marL="121872" marR="121872" marT="45733" marB="45733" anchor="ctr"/>
                </a:tc>
                <a:tc>
                  <a:txBody>
                    <a:bodyPr/>
                    <a:lstStyle/>
                    <a:p>
                      <a:pPr algn="ctr"/>
                      <a:r>
                        <a:rPr lang="en-GB" sz="1400" b="0" dirty="0">
                          <a:latin typeface="+mn-lt"/>
                          <a:cs typeface="Arial" panose="020B0604020202020204" pitchFamily="34" charset="0"/>
                        </a:rPr>
                        <a:t>ORRS</a:t>
                      </a:r>
                    </a:p>
                  </a:txBody>
                  <a:tcPr marL="121872" marR="121872" marT="45733" marB="45733" anchor="ctr"/>
                </a:tc>
                <a:tc>
                  <a:txBody>
                    <a:bodyPr/>
                    <a:lstStyle/>
                    <a:p>
                      <a:pPr algn="ctr"/>
                      <a:r>
                        <a:rPr lang="en-GB" sz="1400" b="0" dirty="0">
                          <a:latin typeface="+mn-lt"/>
                          <a:cs typeface="Arial" panose="020B0604020202020204" pitchFamily="34" charset="0"/>
                        </a:rPr>
                        <a:t>POP</a:t>
                      </a:r>
                    </a:p>
                  </a:txBody>
                  <a:tcPr marL="121872" marR="121872" marT="45733" marB="45733" anchor="ctr"/>
                </a:tc>
                <a:tc>
                  <a:txBody>
                    <a:bodyPr/>
                    <a:lstStyle/>
                    <a:p>
                      <a:pPr algn="ctr"/>
                      <a:r>
                        <a:rPr lang="en-GB" sz="1400" b="0" dirty="0">
                          <a:latin typeface="+mn-lt"/>
                          <a:cs typeface="Arial" panose="020B0604020202020204" pitchFamily="34" charset="0"/>
                        </a:rPr>
                        <a:t>PUSH</a:t>
                      </a:r>
                    </a:p>
                  </a:txBody>
                  <a:tcPr marL="121872" marR="121872" marT="45733" marB="45733" anchor="ctr"/>
                </a:tc>
                <a:tc>
                  <a:txBody>
                    <a:bodyPr/>
                    <a:lstStyle/>
                    <a:p>
                      <a:pPr algn="ctr"/>
                      <a:r>
                        <a:rPr lang="en-GB" sz="1400" b="0" dirty="0">
                          <a:latin typeface="+mn-lt"/>
                          <a:cs typeface="Arial" panose="020B0604020202020204" pitchFamily="34" charset="0"/>
                        </a:rPr>
                        <a:t>REV</a:t>
                      </a:r>
                    </a:p>
                  </a:txBody>
                  <a:tcPr marL="121872" marR="121872" marT="45733" marB="45733" anchor="ctr"/>
                </a:tc>
                <a:extLst>
                  <a:ext uri="{0D108BD9-81ED-4DB2-BD59-A6C34878D82A}">
                    <a16:rowId xmlns:a16="http://schemas.microsoft.com/office/drawing/2014/main" val="10003"/>
                  </a:ext>
                </a:extLst>
              </a:tr>
              <a:tr h="370946">
                <a:tc>
                  <a:txBody>
                    <a:bodyPr/>
                    <a:lstStyle/>
                    <a:p>
                      <a:pPr algn="ctr"/>
                      <a:r>
                        <a:rPr lang="en-GB" sz="1400" b="0" dirty="0">
                          <a:latin typeface="+mn-lt"/>
                          <a:cs typeface="Arial" panose="020B0604020202020204" pitchFamily="34" charset="0"/>
                        </a:rPr>
                        <a:t>REV16</a:t>
                      </a:r>
                    </a:p>
                  </a:txBody>
                  <a:tcPr marL="121872" marR="121872" marT="45733" marB="45733" anchor="ctr"/>
                </a:tc>
                <a:tc>
                  <a:txBody>
                    <a:bodyPr/>
                    <a:lstStyle/>
                    <a:p>
                      <a:pPr algn="ctr"/>
                      <a:r>
                        <a:rPr lang="en-GB" sz="1400" b="0" dirty="0">
                          <a:latin typeface="+mn-lt"/>
                          <a:cs typeface="Arial" panose="020B0604020202020204" pitchFamily="34" charset="0"/>
                        </a:rPr>
                        <a:t>REVSH</a:t>
                      </a:r>
                    </a:p>
                  </a:txBody>
                  <a:tcPr marL="121872" marR="121872" marT="45733" marB="45733" anchor="ctr"/>
                </a:tc>
                <a:tc>
                  <a:txBody>
                    <a:bodyPr/>
                    <a:lstStyle/>
                    <a:p>
                      <a:pPr algn="ctr"/>
                      <a:r>
                        <a:rPr lang="en-GB" sz="1400" b="0" dirty="0">
                          <a:latin typeface="+mn-lt"/>
                          <a:cs typeface="Arial" panose="020B0604020202020204" pitchFamily="34" charset="0"/>
                        </a:rPr>
                        <a:t>ROR</a:t>
                      </a:r>
                    </a:p>
                  </a:txBody>
                  <a:tcPr marL="121872" marR="121872" marT="45733" marB="45733" anchor="ctr"/>
                </a:tc>
                <a:tc>
                  <a:txBody>
                    <a:bodyPr/>
                    <a:lstStyle/>
                    <a:p>
                      <a:pPr algn="ctr"/>
                      <a:r>
                        <a:rPr lang="en-GB" sz="1400" b="0" dirty="0">
                          <a:latin typeface="+mn-lt"/>
                          <a:cs typeface="Arial" panose="020B0604020202020204" pitchFamily="34" charset="0"/>
                        </a:rPr>
                        <a:t>RSB</a:t>
                      </a:r>
                    </a:p>
                  </a:txBody>
                  <a:tcPr marL="121872" marR="121872" marT="45733" marB="45733" anchor="ctr"/>
                </a:tc>
                <a:tc>
                  <a:txBody>
                    <a:bodyPr/>
                    <a:lstStyle/>
                    <a:p>
                      <a:pPr algn="ctr"/>
                      <a:r>
                        <a:rPr lang="en-GB" sz="1400" b="0" dirty="0">
                          <a:latin typeface="+mn-lt"/>
                          <a:cs typeface="Arial" panose="020B0604020202020204" pitchFamily="34" charset="0"/>
                        </a:rPr>
                        <a:t>SBCS</a:t>
                      </a:r>
                    </a:p>
                  </a:txBody>
                  <a:tcPr marL="121872" marR="121872" marT="45733" marB="45733" anchor="ctr"/>
                </a:tc>
                <a:tc>
                  <a:txBody>
                    <a:bodyPr/>
                    <a:lstStyle/>
                    <a:p>
                      <a:pPr algn="ctr"/>
                      <a:r>
                        <a:rPr lang="en-GB" sz="1400" b="0" dirty="0">
                          <a:latin typeface="+mn-lt"/>
                          <a:cs typeface="Arial" panose="020B0604020202020204" pitchFamily="34" charset="0"/>
                        </a:rPr>
                        <a:t>SEV</a:t>
                      </a:r>
                    </a:p>
                  </a:txBody>
                  <a:tcPr marL="121872" marR="121872" marT="45733" marB="45733" anchor="ctr"/>
                </a:tc>
                <a:tc>
                  <a:txBody>
                    <a:bodyPr/>
                    <a:lstStyle/>
                    <a:p>
                      <a:pPr algn="ctr"/>
                      <a:r>
                        <a:rPr lang="en-GB" sz="1400" b="0" dirty="0">
                          <a:latin typeface="+mn-lt"/>
                          <a:cs typeface="Arial" panose="020B0604020202020204" pitchFamily="34" charset="0"/>
                        </a:rPr>
                        <a:t>STM</a:t>
                      </a:r>
                    </a:p>
                  </a:txBody>
                  <a:tcPr marL="121872" marR="121872" marT="45733" marB="45733" anchor="ctr"/>
                </a:tc>
                <a:tc>
                  <a:txBody>
                    <a:bodyPr/>
                    <a:lstStyle/>
                    <a:p>
                      <a:pPr algn="ctr"/>
                      <a:r>
                        <a:rPr lang="en-GB" sz="1400" b="0" dirty="0">
                          <a:latin typeface="+mn-lt"/>
                          <a:cs typeface="Arial" panose="020B0604020202020204" pitchFamily="34" charset="0"/>
                        </a:rPr>
                        <a:t>STR</a:t>
                      </a:r>
                    </a:p>
                  </a:txBody>
                  <a:tcPr marL="121872" marR="121872" marT="45733" marB="45733" anchor="ctr"/>
                </a:tc>
                <a:tc>
                  <a:txBody>
                    <a:bodyPr/>
                    <a:lstStyle/>
                    <a:p>
                      <a:pPr algn="ctr"/>
                      <a:r>
                        <a:rPr lang="en-GB" sz="1400" b="0" dirty="0">
                          <a:latin typeface="+mn-lt"/>
                          <a:cs typeface="Arial" panose="020B0604020202020204" pitchFamily="34" charset="0"/>
                        </a:rPr>
                        <a:t>STRH</a:t>
                      </a:r>
                    </a:p>
                  </a:txBody>
                  <a:tcPr marL="121872" marR="121872" marT="45733" marB="45733" anchor="ctr"/>
                </a:tc>
                <a:tc>
                  <a:txBody>
                    <a:bodyPr/>
                    <a:lstStyle/>
                    <a:p>
                      <a:pPr algn="ctr"/>
                      <a:r>
                        <a:rPr lang="en-GB" sz="1400" b="0" dirty="0">
                          <a:latin typeface="+mn-lt"/>
                          <a:cs typeface="Arial" panose="020B0604020202020204" pitchFamily="34" charset="0"/>
                        </a:rPr>
                        <a:t>STRB</a:t>
                      </a:r>
                    </a:p>
                  </a:txBody>
                  <a:tcPr marL="121872" marR="121872" marT="45733" marB="45733" anchor="ctr"/>
                </a:tc>
                <a:extLst>
                  <a:ext uri="{0D108BD9-81ED-4DB2-BD59-A6C34878D82A}">
                    <a16:rowId xmlns:a16="http://schemas.microsoft.com/office/drawing/2014/main" val="10004"/>
                  </a:ext>
                </a:extLst>
              </a:tr>
              <a:tr h="370946">
                <a:tc>
                  <a:txBody>
                    <a:bodyPr/>
                    <a:lstStyle/>
                    <a:p>
                      <a:pPr algn="ctr"/>
                      <a:r>
                        <a:rPr lang="en-GB" sz="1400" b="0" dirty="0">
                          <a:latin typeface="+mn-lt"/>
                          <a:cs typeface="Arial" panose="020B0604020202020204" pitchFamily="34" charset="0"/>
                        </a:rPr>
                        <a:t>SUBS</a:t>
                      </a:r>
                    </a:p>
                  </a:txBody>
                  <a:tcPr marL="121872" marR="121872" marT="45733" marB="45733" anchor="ctr"/>
                </a:tc>
                <a:tc>
                  <a:txBody>
                    <a:bodyPr/>
                    <a:lstStyle/>
                    <a:p>
                      <a:pPr algn="ctr"/>
                      <a:r>
                        <a:rPr lang="en-GB" sz="1400" b="0" dirty="0">
                          <a:latin typeface="+mn-lt"/>
                          <a:cs typeface="Arial" panose="020B0604020202020204" pitchFamily="34" charset="0"/>
                        </a:rPr>
                        <a:t>SVC</a:t>
                      </a:r>
                    </a:p>
                  </a:txBody>
                  <a:tcPr marL="121872" marR="121872" marT="45733" marB="45733" anchor="ctr"/>
                </a:tc>
                <a:tc>
                  <a:txBody>
                    <a:bodyPr/>
                    <a:lstStyle/>
                    <a:p>
                      <a:pPr algn="ctr"/>
                      <a:r>
                        <a:rPr lang="en-GB" sz="1400" b="0" dirty="0">
                          <a:latin typeface="+mn-lt"/>
                          <a:cs typeface="Arial" panose="020B0604020202020204" pitchFamily="34" charset="0"/>
                        </a:rPr>
                        <a:t>SXTB</a:t>
                      </a:r>
                    </a:p>
                  </a:txBody>
                  <a:tcPr marL="121872" marR="121872" marT="45733" marB="45733" anchor="ctr"/>
                </a:tc>
                <a:tc>
                  <a:txBody>
                    <a:bodyPr/>
                    <a:lstStyle/>
                    <a:p>
                      <a:pPr algn="ctr"/>
                      <a:r>
                        <a:rPr lang="en-GB" sz="1400" b="0" dirty="0">
                          <a:latin typeface="+mn-lt"/>
                          <a:cs typeface="Arial" panose="020B0604020202020204" pitchFamily="34" charset="0"/>
                        </a:rPr>
                        <a:t>SXTH</a:t>
                      </a:r>
                    </a:p>
                  </a:txBody>
                  <a:tcPr marL="121872" marR="121872" marT="45733" marB="45733" anchor="ctr"/>
                </a:tc>
                <a:tc>
                  <a:txBody>
                    <a:bodyPr/>
                    <a:lstStyle/>
                    <a:p>
                      <a:pPr algn="ctr"/>
                      <a:r>
                        <a:rPr lang="en-GB" sz="1400" b="0" dirty="0">
                          <a:latin typeface="+mn-lt"/>
                          <a:cs typeface="Arial" panose="020B0604020202020204" pitchFamily="34" charset="0"/>
                        </a:rPr>
                        <a:t>TST</a:t>
                      </a:r>
                    </a:p>
                  </a:txBody>
                  <a:tcPr marL="121872" marR="121872" marT="45733" marB="45733" anchor="ctr"/>
                </a:tc>
                <a:tc>
                  <a:txBody>
                    <a:bodyPr/>
                    <a:lstStyle/>
                    <a:p>
                      <a:pPr algn="ctr"/>
                      <a:r>
                        <a:rPr lang="en-GB" sz="1400" b="0" dirty="0">
                          <a:latin typeface="+mn-lt"/>
                          <a:cs typeface="Arial" panose="020B0604020202020204" pitchFamily="34" charset="0"/>
                        </a:rPr>
                        <a:t>UXTB</a:t>
                      </a:r>
                    </a:p>
                  </a:txBody>
                  <a:tcPr marL="121872" marR="121872" marT="45733" marB="45733" anchor="ctr"/>
                </a:tc>
                <a:tc>
                  <a:txBody>
                    <a:bodyPr/>
                    <a:lstStyle/>
                    <a:p>
                      <a:pPr algn="ctr"/>
                      <a:r>
                        <a:rPr lang="en-GB" sz="1400" b="0" dirty="0">
                          <a:latin typeface="+mn-lt"/>
                          <a:cs typeface="Arial" panose="020B0604020202020204" pitchFamily="34" charset="0"/>
                        </a:rPr>
                        <a:t>UXTH</a:t>
                      </a:r>
                    </a:p>
                  </a:txBody>
                  <a:tcPr marL="121872" marR="121872" marT="45733" marB="45733" anchor="ctr"/>
                </a:tc>
                <a:tc>
                  <a:txBody>
                    <a:bodyPr/>
                    <a:lstStyle/>
                    <a:p>
                      <a:pPr algn="ctr"/>
                      <a:r>
                        <a:rPr lang="en-GB" sz="1400" b="0" dirty="0">
                          <a:latin typeface="+mn-lt"/>
                          <a:cs typeface="Arial" panose="020B0604020202020204" pitchFamily="34" charset="0"/>
                        </a:rPr>
                        <a:t>WFE</a:t>
                      </a:r>
                    </a:p>
                  </a:txBody>
                  <a:tcPr marL="121872" marR="121872" marT="45733" marB="45733" anchor="ctr"/>
                </a:tc>
                <a:tc>
                  <a:txBody>
                    <a:bodyPr/>
                    <a:lstStyle/>
                    <a:p>
                      <a:pPr algn="ctr"/>
                      <a:r>
                        <a:rPr lang="en-GB" sz="1400" b="0" dirty="0">
                          <a:latin typeface="+mn-lt"/>
                          <a:cs typeface="Arial" panose="020B0604020202020204" pitchFamily="34" charset="0"/>
                        </a:rPr>
                        <a:t>WFI</a:t>
                      </a:r>
                    </a:p>
                  </a:txBody>
                  <a:tcPr marL="121872" marR="121872" marT="45733" marB="45733" anchor="ctr"/>
                </a:tc>
                <a:tc>
                  <a:txBody>
                    <a:bodyPr/>
                    <a:lstStyle/>
                    <a:p>
                      <a:pPr algn="ctr"/>
                      <a:r>
                        <a:rPr lang="en-GB" sz="1400" b="0" dirty="0">
                          <a:latin typeface="+mn-lt"/>
                          <a:cs typeface="Arial" panose="020B0604020202020204" pitchFamily="34" charset="0"/>
                        </a:rPr>
                        <a:t>YIELD</a:t>
                      </a:r>
                    </a:p>
                  </a:txBody>
                  <a:tcPr marL="121872" marR="121872" marT="45733" marB="45733" anchor="ctr"/>
                </a:tc>
                <a:extLst>
                  <a:ext uri="{0D108BD9-81ED-4DB2-BD59-A6C34878D82A}">
                    <a16:rowId xmlns:a16="http://schemas.microsoft.com/office/drawing/2014/main" val="10005"/>
                  </a:ext>
                </a:extLst>
              </a:tr>
            </a:tbl>
          </a:graphicData>
        </a:graphic>
      </p:graphicFrame>
      <p:graphicFrame>
        <p:nvGraphicFramePr>
          <p:cNvPr id="7" name="Content Placeholder 2">
            <a:extLst>
              <a:ext uri="{FF2B5EF4-FFF2-40B4-BE49-F238E27FC236}">
                <a16:creationId xmlns:a16="http://schemas.microsoft.com/office/drawing/2014/main" id="{6DEF1010-9C72-4289-BD2B-D0F0B5CC5782}"/>
              </a:ext>
            </a:extLst>
          </p:cNvPr>
          <p:cNvGraphicFramePr>
            <a:graphicFrameLocks/>
          </p:cNvGraphicFramePr>
          <p:nvPr/>
        </p:nvGraphicFramePr>
        <p:xfrm>
          <a:off x="289871" y="4247890"/>
          <a:ext cx="11696360" cy="741362"/>
        </p:xfrm>
        <a:graphic>
          <a:graphicData uri="http://schemas.openxmlformats.org/drawingml/2006/table">
            <a:tbl>
              <a:tblPr firstRow="1" bandRow="1">
                <a:tableStyleId>{5C22544A-7EE6-4342-B048-85BDC9FD1C3A}</a:tableStyleId>
              </a:tblPr>
              <a:tblGrid>
                <a:gridCol w="1169636">
                  <a:extLst>
                    <a:ext uri="{9D8B030D-6E8A-4147-A177-3AD203B41FA5}">
                      <a16:colId xmlns:a16="http://schemas.microsoft.com/office/drawing/2014/main" val="20000"/>
                    </a:ext>
                  </a:extLst>
                </a:gridCol>
                <a:gridCol w="1169636">
                  <a:extLst>
                    <a:ext uri="{9D8B030D-6E8A-4147-A177-3AD203B41FA5}">
                      <a16:colId xmlns:a16="http://schemas.microsoft.com/office/drawing/2014/main" val="20001"/>
                    </a:ext>
                  </a:extLst>
                </a:gridCol>
                <a:gridCol w="1169636">
                  <a:extLst>
                    <a:ext uri="{9D8B030D-6E8A-4147-A177-3AD203B41FA5}">
                      <a16:colId xmlns:a16="http://schemas.microsoft.com/office/drawing/2014/main" val="20002"/>
                    </a:ext>
                  </a:extLst>
                </a:gridCol>
                <a:gridCol w="1169636">
                  <a:extLst>
                    <a:ext uri="{9D8B030D-6E8A-4147-A177-3AD203B41FA5}">
                      <a16:colId xmlns:a16="http://schemas.microsoft.com/office/drawing/2014/main" val="20003"/>
                    </a:ext>
                  </a:extLst>
                </a:gridCol>
                <a:gridCol w="1169636">
                  <a:extLst>
                    <a:ext uri="{9D8B030D-6E8A-4147-A177-3AD203B41FA5}">
                      <a16:colId xmlns:a16="http://schemas.microsoft.com/office/drawing/2014/main" val="20004"/>
                    </a:ext>
                  </a:extLst>
                </a:gridCol>
                <a:gridCol w="1169636">
                  <a:extLst>
                    <a:ext uri="{9D8B030D-6E8A-4147-A177-3AD203B41FA5}">
                      <a16:colId xmlns:a16="http://schemas.microsoft.com/office/drawing/2014/main" val="20005"/>
                    </a:ext>
                  </a:extLst>
                </a:gridCol>
                <a:gridCol w="1169636">
                  <a:extLst>
                    <a:ext uri="{9D8B030D-6E8A-4147-A177-3AD203B41FA5}">
                      <a16:colId xmlns:a16="http://schemas.microsoft.com/office/drawing/2014/main" val="20006"/>
                    </a:ext>
                  </a:extLst>
                </a:gridCol>
                <a:gridCol w="1169636">
                  <a:extLst>
                    <a:ext uri="{9D8B030D-6E8A-4147-A177-3AD203B41FA5}">
                      <a16:colId xmlns:a16="http://schemas.microsoft.com/office/drawing/2014/main" val="20007"/>
                    </a:ext>
                  </a:extLst>
                </a:gridCol>
                <a:gridCol w="1169636">
                  <a:extLst>
                    <a:ext uri="{9D8B030D-6E8A-4147-A177-3AD203B41FA5}">
                      <a16:colId xmlns:a16="http://schemas.microsoft.com/office/drawing/2014/main" val="20008"/>
                    </a:ext>
                  </a:extLst>
                </a:gridCol>
                <a:gridCol w="1169636">
                  <a:extLst>
                    <a:ext uri="{9D8B030D-6E8A-4147-A177-3AD203B41FA5}">
                      <a16:colId xmlns:a16="http://schemas.microsoft.com/office/drawing/2014/main" val="20009"/>
                    </a:ext>
                  </a:extLst>
                </a:gridCol>
              </a:tblGrid>
              <a:tr h="370681">
                <a:tc gridSpan="10">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dirty="0">
                          <a:latin typeface="+mn-lt"/>
                          <a:cs typeface="Arial" panose="020B0604020202020204" pitchFamily="34" charset="0"/>
                        </a:rPr>
                        <a:t>32-bit Thumb-2 Instructions</a:t>
                      </a:r>
                      <a:r>
                        <a:rPr lang="en-GB" sz="1800" baseline="0" dirty="0">
                          <a:latin typeface="+mn-lt"/>
                          <a:cs typeface="Arial" panose="020B0604020202020204" pitchFamily="34" charset="0"/>
                        </a:rPr>
                        <a:t> Supported on Cortex-M0</a:t>
                      </a:r>
                      <a:endParaRPr lang="en-GB" sz="1800" dirty="0">
                        <a:latin typeface="+mn-lt"/>
                        <a:cs typeface="Arial" panose="020B0604020202020204" pitchFamily="34" charset="0"/>
                      </a:endParaRPr>
                    </a:p>
                  </a:txBody>
                  <a:tcPr marL="121872" marR="121872" marT="45700" marB="45700" anchor="ctr"/>
                </a:tc>
                <a:tc hMerge="1">
                  <a:txBody>
                    <a:bodyPr/>
                    <a:lstStyle/>
                    <a:p>
                      <a:endParaRPr lang="en-GB" dirty="0"/>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00"/>
                  </a:ext>
                </a:extLst>
              </a:tr>
              <a:tr h="370681">
                <a:tc>
                  <a:txBody>
                    <a:bodyPr/>
                    <a:lstStyle/>
                    <a:p>
                      <a:pPr algn="ctr"/>
                      <a:r>
                        <a:rPr lang="en-GB" sz="1400" dirty="0">
                          <a:latin typeface="+mn-lt"/>
                          <a:cs typeface="Arial" panose="020B0604020202020204" pitchFamily="34" charset="0"/>
                        </a:rPr>
                        <a:t>BL</a:t>
                      </a:r>
                    </a:p>
                  </a:txBody>
                  <a:tcPr marL="121872" marR="121872" marT="45700" marB="45700" anchor="ctr"/>
                </a:tc>
                <a:tc>
                  <a:txBody>
                    <a:bodyPr/>
                    <a:lstStyle/>
                    <a:p>
                      <a:pPr algn="ctr"/>
                      <a:r>
                        <a:rPr lang="en-GB" sz="1400" dirty="0">
                          <a:latin typeface="+mn-lt"/>
                          <a:cs typeface="Arial" panose="020B0604020202020204" pitchFamily="34" charset="0"/>
                        </a:rPr>
                        <a:t>DSB</a:t>
                      </a:r>
                    </a:p>
                  </a:txBody>
                  <a:tcPr marL="121872" marR="121872" marT="45700" marB="45700" anchor="ctr"/>
                </a:tc>
                <a:tc>
                  <a:txBody>
                    <a:bodyPr/>
                    <a:lstStyle/>
                    <a:p>
                      <a:pPr algn="ctr"/>
                      <a:r>
                        <a:rPr lang="en-GB" sz="1400" dirty="0">
                          <a:latin typeface="+mn-lt"/>
                          <a:cs typeface="Arial" panose="020B0604020202020204" pitchFamily="34" charset="0"/>
                        </a:rPr>
                        <a:t>DMB</a:t>
                      </a:r>
                    </a:p>
                  </a:txBody>
                  <a:tcPr marL="121872" marR="121872" marT="45700" marB="45700" anchor="ctr"/>
                </a:tc>
                <a:tc>
                  <a:txBody>
                    <a:bodyPr/>
                    <a:lstStyle/>
                    <a:p>
                      <a:pPr algn="ctr"/>
                      <a:r>
                        <a:rPr lang="en-GB" sz="1400" dirty="0">
                          <a:latin typeface="+mn-lt"/>
                          <a:cs typeface="Arial" panose="020B0604020202020204" pitchFamily="34" charset="0"/>
                        </a:rPr>
                        <a:t>ISB</a:t>
                      </a:r>
                    </a:p>
                  </a:txBody>
                  <a:tcPr marL="121872" marR="121872" marT="45700" marB="45700" anchor="ctr"/>
                </a:tc>
                <a:tc>
                  <a:txBody>
                    <a:bodyPr/>
                    <a:lstStyle/>
                    <a:p>
                      <a:pPr algn="ctr"/>
                      <a:r>
                        <a:rPr lang="en-GB" sz="1400" dirty="0">
                          <a:latin typeface="+mn-lt"/>
                          <a:cs typeface="Arial" panose="020B0604020202020204" pitchFamily="34" charset="0"/>
                        </a:rPr>
                        <a:t>MRS</a:t>
                      </a:r>
                    </a:p>
                  </a:txBody>
                  <a:tcPr marL="121872" marR="121872" marT="45700" marB="45700" anchor="ctr"/>
                </a:tc>
                <a:tc>
                  <a:txBody>
                    <a:bodyPr/>
                    <a:lstStyle/>
                    <a:p>
                      <a:pPr algn="ctr"/>
                      <a:r>
                        <a:rPr lang="en-GB" sz="1400" dirty="0">
                          <a:latin typeface="+mn-lt"/>
                          <a:cs typeface="Arial" panose="020B0604020202020204" pitchFamily="34" charset="0"/>
                        </a:rPr>
                        <a:t>MSR</a:t>
                      </a:r>
                    </a:p>
                  </a:txBody>
                  <a:tcPr marL="121872" marR="121872" marT="45700" marB="45700" anchor="ctr"/>
                </a:tc>
                <a:tc>
                  <a:txBody>
                    <a:bodyPr/>
                    <a:lstStyle/>
                    <a:p>
                      <a:pPr algn="ctr"/>
                      <a:endParaRPr lang="en-GB" sz="1400" dirty="0">
                        <a:latin typeface="+mn-lt"/>
                        <a:cs typeface="Arial" panose="020B0604020202020204" pitchFamily="34" charset="0"/>
                      </a:endParaRPr>
                    </a:p>
                  </a:txBody>
                  <a:tcPr marL="121872" marR="121872" marT="45700" marB="45700" anchor="ctr"/>
                </a:tc>
                <a:tc>
                  <a:txBody>
                    <a:bodyPr/>
                    <a:lstStyle/>
                    <a:p>
                      <a:pPr algn="ctr"/>
                      <a:endParaRPr lang="en-GB" sz="1400" dirty="0">
                        <a:latin typeface="+mn-lt"/>
                        <a:cs typeface="Arial" panose="020B0604020202020204" pitchFamily="34" charset="0"/>
                      </a:endParaRPr>
                    </a:p>
                  </a:txBody>
                  <a:tcPr marL="121872" marR="121872" marT="45700" marB="45700" anchor="ctr"/>
                </a:tc>
                <a:tc>
                  <a:txBody>
                    <a:bodyPr/>
                    <a:lstStyle/>
                    <a:p>
                      <a:pPr algn="ctr"/>
                      <a:endParaRPr lang="en-GB" sz="1400" dirty="0">
                        <a:latin typeface="+mn-lt"/>
                        <a:cs typeface="Arial" panose="020B0604020202020204" pitchFamily="34" charset="0"/>
                      </a:endParaRPr>
                    </a:p>
                  </a:txBody>
                  <a:tcPr marL="121872" marR="121872" marT="45700" marB="45700" anchor="ctr"/>
                </a:tc>
                <a:tc>
                  <a:txBody>
                    <a:bodyPr/>
                    <a:lstStyle/>
                    <a:p>
                      <a:pPr algn="ctr"/>
                      <a:endParaRPr lang="en-GB" sz="1400" dirty="0">
                        <a:latin typeface="+mn-lt"/>
                        <a:cs typeface="Arial" panose="020B0604020202020204" pitchFamily="34" charset="0"/>
                      </a:endParaRPr>
                    </a:p>
                  </a:txBody>
                  <a:tcPr marL="121872" marR="121872" marT="45700" marB="45700" anchor="ctr"/>
                </a:tc>
                <a:extLst>
                  <a:ext uri="{0D108BD9-81ED-4DB2-BD59-A6C34878D82A}">
                    <a16:rowId xmlns:a16="http://schemas.microsoft.com/office/drawing/2014/main" val="10001"/>
                  </a:ext>
                </a:extLst>
              </a:tr>
            </a:tbl>
          </a:graphicData>
        </a:graphic>
      </p:graphicFrame>
      <p:sp>
        <p:nvSpPr>
          <p:cNvPr id="8" name="TextBox 1">
            <a:extLst>
              <a:ext uri="{FF2B5EF4-FFF2-40B4-BE49-F238E27FC236}">
                <a16:creationId xmlns:a16="http://schemas.microsoft.com/office/drawing/2014/main" id="{46DB8D49-957A-40C5-BE22-234B7431B800}"/>
              </a:ext>
            </a:extLst>
          </p:cNvPr>
          <p:cNvSpPr txBox="1">
            <a:spLocks noChangeArrowheads="1"/>
          </p:cNvSpPr>
          <p:nvPr/>
        </p:nvSpPr>
        <p:spPr bwMode="auto">
          <a:xfrm>
            <a:off x="348913" y="5484884"/>
            <a:ext cx="11323975"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lnSpc>
                <a:spcPct val="90000"/>
              </a:lnSpc>
              <a:spcAft>
                <a:spcPts val="1600"/>
              </a:spcAft>
            </a:pPr>
            <a:r>
              <a:rPr lang="en-GB" sz="2400" b="0" dirty="0">
                <a:solidFill>
                  <a:schemeClr val="tx2"/>
                </a:solidFill>
                <a:latin typeface="+mn-lt"/>
                <a:ea typeface="ＭＳ Ｐゴシック" panose="020B0600070205080204" pitchFamily="34" charset="-128"/>
              </a:rPr>
              <a:t>Note: some instructions have an “S” suffix, which is an updated Arm syntax used to support the Unified Assembler Language (UAL).</a:t>
            </a:r>
          </a:p>
        </p:txBody>
      </p:sp>
    </p:spTree>
    <p:extLst>
      <p:ext uri="{BB962C8B-B14F-4D97-AF65-F5344CB8AC3E}">
        <p14:creationId xmlns:p14="http://schemas.microsoft.com/office/powerpoint/2010/main" val="385561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741046"/>
          </a:xfrm>
        </p:spPr>
        <p:txBody>
          <a:bodyPr/>
          <a:lstStyle/>
          <a:p>
            <a:pPr>
              <a:defRPr/>
            </a:pPr>
            <a:r>
              <a:rPr lang="en-GB" dirty="0"/>
              <a:t>Cortex-M0: Generic Format of Instructions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Two-operand format</a:t>
            </a:r>
          </a:p>
          <a:p>
            <a:pPr lvl="1"/>
            <a:r>
              <a:rPr lang="en-US" altLang="en-US" dirty="0">
                <a:ea typeface="ＭＳ Ｐゴシック" panose="020B0600070205080204" pitchFamily="34" charset="-128"/>
              </a:rPr>
              <a:t>Mnemonic Operand1, Operand2</a:t>
            </a:r>
          </a:p>
          <a:p>
            <a:r>
              <a:rPr lang="en-US" altLang="en-US" dirty="0">
                <a:ea typeface="ＭＳ Ｐゴシック" panose="020B0600070205080204" pitchFamily="34" charset="-128"/>
              </a:rPr>
              <a:t>Three-operand format</a:t>
            </a:r>
          </a:p>
          <a:p>
            <a:pPr lvl="1"/>
            <a:r>
              <a:rPr lang="en-US" altLang="en-US" dirty="0">
                <a:ea typeface="ＭＳ Ｐゴシック" panose="020B0600070205080204" pitchFamily="34" charset="-128"/>
              </a:rPr>
              <a:t>Mnemonic Operand1, Operand, Operand2</a:t>
            </a:r>
          </a:p>
        </p:txBody>
      </p:sp>
      <p:grpSp>
        <p:nvGrpSpPr>
          <p:cNvPr id="5" name="Group 4">
            <a:extLst>
              <a:ext uri="{FF2B5EF4-FFF2-40B4-BE49-F238E27FC236}">
                <a16:creationId xmlns:a16="http://schemas.microsoft.com/office/drawing/2014/main" id="{CAEF0266-9D49-4ED3-B34B-7A04313FED71}"/>
              </a:ext>
            </a:extLst>
          </p:cNvPr>
          <p:cNvGrpSpPr/>
          <p:nvPr/>
        </p:nvGrpSpPr>
        <p:grpSpPr>
          <a:xfrm>
            <a:off x="7022552" y="1454130"/>
            <a:ext cx="4388272" cy="2220568"/>
            <a:chOff x="6767577" y="1034704"/>
            <a:chExt cx="4388272" cy="2220568"/>
          </a:xfrm>
        </p:grpSpPr>
        <p:sp>
          <p:nvSpPr>
            <p:cNvPr id="6" name="100 Shipped">
              <a:extLst>
                <a:ext uri="{FF2B5EF4-FFF2-40B4-BE49-F238E27FC236}">
                  <a16:creationId xmlns:a16="http://schemas.microsoft.com/office/drawing/2014/main" id="{BCCD6F80-C45B-43A5-AEDD-1E8C78C9B380}"/>
                </a:ext>
              </a:extLst>
            </p:cNvPr>
            <p:cNvSpPr/>
            <p:nvPr/>
          </p:nvSpPr>
          <p:spPr>
            <a:xfrm>
              <a:off x="7005976" y="1273169"/>
              <a:ext cx="4094227" cy="182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defTabSz="455613">
                <a:defRPr>
                  <a:solidFill>
                    <a:schemeClr val="tx1"/>
                  </a:solidFill>
                  <a:latin typeface="Calibri" pitchFamily="34" charset="0"/>
                  <a:ea typeface="ＭＳ Ｐゴシック" pitchFamily="34" charset="-128"/>
                </a:defRPr>
              </a:lvl1pPr>
              <a:lvl2pPr marL="742950" indent="-285750" defTabSz="455613">
                <a:defRPr>
                  <a:solidFill>
                    <a:schemeClr val="tx1"/>
                  </a:solidFill>
                  <a:latin typeface="Calibri" pitchFamily="34" charset="0"/>
                  <a:ea typeface="ＭＳ Ｐゴシック" pitchFamily="34" charset="-128"/>
                </a:defRPr>
              </a:lvl2pPr>
              <a:lvl3pPr marL="1143000" indent="-228600" defTabSz="455613">
                <a:defRPr>
                  <a:solidFill>
                    <a:schemeClr val="tx1"/>
                  </a:solidFill>
                  <a:latin typeface="Calibri" pitchFamily="34" charset="0"/>
                  <a:ea typeface="ＭＳ Ｐゴシック" pitchFamily="34" charset="-128"/>
                </a:defRPr>
              </a:lvl3pPr>
              <a:lvl4pPr marL="1600200" indent="-228600" defTabSz="455613">
                <a:defRPr>
                  <a:solidFill>
                    <a:schemeClr val="tx1"/>
                  </a:solidFill>
                  <a:latin typeface="Calibri" pitchFamily="34" charset="0"/>
                  <a:ea typeface="ＭＳ Ｐゴシック" pitchFamily="34" charset="-128"/>
                </a:defRPr>
              </a:lvl4pPr>
              <a:lvl5pPr marL="2057400" indent="-228600" defTabSz="455613">
                <a:defRPr>
                  <a:solidFill>
                    <a:schemeClr val="tx1"/>
                  </a:solidFill>
                  <a:latin typeface="Calibri" pitchFamily="34" charset="0"/>
                  <a:ea typeface="ＭＳ Ｐゴシック" pitchFamily="34" charset="-128"/>
                </a:defRPr>
              </a:lvl5pPr>
              <a:lvl6pPr marL="25146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defRPr/>
              </a:pPr>
              <a:r>
                <a:rPr lang="en-US" altLang="en-US" sz="2000" b="1" dirty="0">
                  <a:solidFill>
                    <a:schemeClr val="accent1"/>
                  </a:solidFill>
                  <a:latin typeface="+mn-lt"/>
                </a:rPr>
                <a:t>Typical Operands’ Assignments</a:t>
              </a:r>
            </a:p>
            <a:p>
              <a:pPr>
                <a:buSzPct val="70000"/>
                <a:defRPr/>
              </a:pPr>
              <a:endParaRPr lang="en-US" altLang="en-US" sz="1600" dirty="0">
                <a:solidFill>
                  <a:schemeClr val="accent1"/>
                </a:solidFill>
                <a:latin typeface="+mn-lt"/>
              </a:endParaRPr>
            </a:p>
            <a:p>
              <a:pPr marL="285750" indent="-285750">
                <a:buSzPct val="70000"/>
                <a:buFont typeface="Arial" panose="020B0604020202020204" pitchFamily="34" charset="0"/>
                <a:buChar char="•"/>
                <a:defRPr/>
              </a:pPr>
              <a:r>
                <a:rPr lang="en-US" altLang="en-US" sz="1600" b="1" dirty="0">
                  <a:solidFill>
                    <a:schemeClr val="accent1"/>
                  </a:solidFill>
                  <a:latin typeface="+mn-lt"/>
                </a:rPr>
                <a:t>Operand1 </a:t>
              </a:r>
              <a:r>
                <a:rPr lang="en-US" altLang="en-US" sz="1600" dirty="0">
                  <a:solidFill>
                    <a:schemeClr val="accent1"/>
                  </a:solidFill>
                  <a:latin typeface="+mn-lt"/>
                </a:rPr>
                <a:t>– destination register that will be modified by instruction</a:t>
              </a:r>
            </a:p>
            <a:p>
              <a:pPr marL="285750" indent="-285750">
                <a:buSzPct val="70000"/>
                <a:buFont typeface="Arial" panose="020B0604020202020204" pitchFamily="34" charset="0"/>
                <a:buChar char="•"/>
                <a:defRPr/>
              </a:pPr>
              <a:r>
                <a:rPr lang="en-US" altLang="en-US" sz="1600" b="1" dirty="0">
                  <a:solidFill>
                    <a:schemeClr val="accent1"/>
                  </a:solidFill>
                  <a:latin typeface="+mn-lt"/>
                </a:rPr>
                <a:t>Operand2 </a:t>
              </a:r>
              <a:r>
                <a:rPr lang="en-US" altLang="en-US" sz="1600" dirty="0">
                  <a:solidFill>
                    <a:schemeClr val="accent1"/>
                  </a:solidFill>
                  <a:latin typeface="+mn-lt"/>
                </a:rPr>
                <a:t>– flexible operand</a:t>
              </a:r>
            </a:p>
            <a:p>
              <a:pPr marL="285750" indent="-285750">
                <a:buSzPct val="70000"/>
                <a:buFont typeface="Arial" panose="020B0604020202020204" pitchFamily="34" charset="0"/>
                <a:buChar char="•"/>
                <a:defRPr/>
              </a:pPr>
              <a:r>
                <a:rPr lang="en-US" altLang="en-US" sz="1600" b="1" dirty="0">
                  <a:solidFill>
                    <a:schemeClr val="accent1"/>
                  </a:solidFill>
                  <a:latin typeface="+mn-lt"/>
                </a:rPr>
                <a:t>Operand</a:t>
              </a:r>
              <a:r>
                <a:rPr lang="en-US" altLang="en-US" sz="1600" dirty="0">
                  <a:solidFill>
                    <a:schemeClr val="accent1"/>
                  </a:solidFill>
                  <a:latin typeface="+mn-lt"/>
                </a:rPr>
                <a:t> – source register accessed, but not modified by instruction</a:t>
              </a:r>
            </a:p>
          </p:txBody>
        </p:sp>
        <p:grpSp>
          <p:nvGrpSpPr>
            <p:cNvPr id="7" name="Group 6">
              <a:extLst>
                <a:ext uri="{FF2B5EF4-FFF2-40B4-BE49-F238E27FC236}">
                  <a16:creationId xmlns:a16="http://schemas.microsoft.com/office/drawing/2014/main" id="{68694077-9450-4513-B731-63D4ACFB2C02}"/>
                </a:ext>
              </a:extLst>
            </p:cNvPr>
            <p:cNvGrpSpPr/>
            <p:nvPr/>
          </p:nvGrpSpPr>
          <p:grpSpPr>
            <a:xfrm>
              <a:off x="6767577" y="1034704"/>
              <a:ext cx="4388272" cy="2220568"/>
              <a:chOff x="6382508" y="847045"/>
              <a:chExt cx="4388272" cy="2220568"/>
            </a:xfrm>
          </p:grpSpPr>
          <p:sp>
            <p:nvSpPr>
              <p:cNvPr id="8" name="Freeform 49">
                <a:extLst>
                  <a:ext uri="{FF2B5EF4-FFF2-40B4-BE49-F238E27FC236}">
                    <a16:creationId xmlns:a16="http://schemas.microsoft.com/office/drawing/2014/main" id="{3E1A5062-4DFE-47C8-8DFF-38AB728273E1}"/>
                  </a:ext>
                </a:extLst>
              </p:cNvPr>
              <p:cNvSpPr/>
              <p:nvPr/>
            </p:nvSpPr>
            <p:spPr>
              <a:xfrm>
                <a:off x="6449333" y="924717"/>
                <a:ext cx="4321447" cy="2142896"/>
              </a:xfrm>
              <a:custGeom>
                <a:avLst/>
                <a:gdLst>
                  <a:gd name="connsiteX0" fmla="*/ 1783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75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68348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0259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42700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 name="connsiteX0" fmla="*/ 80479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409" h="717102">
                    <a:moveTo>
                      <a:pt x="80479" y="1586"/>
                    </a:moveTo>
                    <a:lnTo>
                      <a:pt x="1430409" y="0"/>
                    </a:lnTo>
                    <a:lnTo>
                      <a:pt x="1430409" y="717102"/>
                    </a:lnTo>
                    <a:lnTo>
                      <a:pt x="0" y="717102"/>
                    </a:lnTo>
                    <a:cubicBezTo>
                      <a:pt x="0" y="525635"/>
                      <a:pt x="1761" y="268542"/>
                      <a:pt x="1761" y="77075"/>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50">
                <a:extLst>
                  <a:ext uri="{FF2B5EF4-FFF2-40B4-BE49-F238E27FC236}">
                    <a16:creationId xmlns:a16="http://schemas.microsoft.com/office/drawing/2014/main" id="{EFEDC541-393B-4AAA-B021-B8EE064584B0}"/>
                  </a:ext>
                </a:extLst>
              </p:cNvPr>
              <p:cNvSpPr/>
              <p:nvPr/>
            </p:nvSpPr>
            <p:spPr>
              <a:xfrm rot="5400000" flipV="1">
                <a:off x="6382508" y="847045"/>
                <a:ext cx="144953" cy="144953"/>
              </a:xfrm>
              <a:custGeom>
                <a:avLst/>
                <a:gdLst>
                  <a:gd name="connsiteX0" fmla="*/ 1716375 w 4433572"/>
                  <a:gd name="connsiteY0" fmla="*/ 1716373 h 4433570"/>
                  <a:gd name="connsiteX1" fmla="*/ 1716375 w 4433572"/>
                  <a:gd name="connsiteY1" fmla="*/ 0 h 4433570"/>
                  <a:gd name="connsiteX2" fmla="*/ 2717199 w 4433572"/>
                  <a:gd name="connsiteY2" fmla="*/ 0 h 4433570"/>
                  <a:gd name="connsiteX3" fmla="*/ 2717199 w 4433572"/>
                  <a:gd name="connsiteY3" fmla="*/ 1716373 h 4433570"/>
                  <a:gd name="connsiteX4" fmla="*/ 4433572 w 4433572"/>
                  <a:gd name="connsiteY4" fmla="*/ 1716373 h 4433570"/>
                  <a:gd name="connsiteX5" fmla="*/ 4433572 w 4433572"/>
                  <a:gd name="connsiteY5" fmla="*/ 2717197 h 4433570"/>
                  <a:gd name="connsiteX6" fmla="*/ 2717199 w 4433572"/>
                  <a:gd name="connsiteY6" fmla="*/ 2717197 h 4433570"/>
                  <a:gd name="connsiteX7" fmla="*/ 2717199 w 4433572"/>
                  <a:gd name="connsiteY7" fmla="*/ 1716373 h 4433570"/>
                  <a:gd name="connsiteX8" fmla="*/ 1716374 w 4433572"/>
                  <a:gd name="connsiteY8" fmla="*/ 4433570 h 4433570"/>
                  <a:gd name="connsiteX9" fmla="*/ 1716374 w 4433572"/>
                  <a:gd name="connsiteY9" fmla="*/ 2717197 h 4433570"/>
                  <a:gd name="connsiteX10" fmla="*/ 2717198 w 4433572"/>
                  <a:gd name="connsiteY10" fmla="*/ 2717197 h 4433570"/>
                  <a:gd name="connsiteX11" fmla="*/ 2717198 w 4433572"/>
                  <a:gd name="connsiteY11" fmla="*/ 4433570 h 4433570"/>
                  <a:gd name="connsiteX12" fmla="*/ 0 w 4433572"/>
                  <a:gd name="connsiteY12" fmla="*/ 2717197 h 4433570"/>
                  <a:gd name="connsiteX13" fmla="*/ 0 w 4433572"/>
                  <a:gd name="connsiteY13" fmla="*/ 1716373 h 4433570"/>
                  <a:gd name="connsiteX14" fmla="*/ 1716373 w 4433572"/>
                  <a:gd name="connsiteY14" fmla="*/ 1716373 h 4433570"/>
                  <a:gd name="connsiteX15" fmla="*/ 1716373 w 4433572"/>
                  <a:gd name="connsiteY15" fmla="*/ 2717197 h 443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3572" h="4433570">
                    <a:moveTo>
                      <a:pt x="1716375" y="1716373"/>
                    </a:moveTo>
                    <a:lnTo>
                      <a:pt x="1716375" y="0"/>
                    </a:lnTo>
                    <a:lnTo>
                      <a:pt x="2717199" y="0"/>
                    </a:lnTo>
                    <a:lnTo>
                      <a:pt x="2717199" y="1716373"/>
                    </a:lnTo>
                    <a:lnTo>
                      <a:pt x="4433572" y="1716373"/>
                    </a:lnTo>
                    <a:lnTo>
                      <a:pt x="4433572" y="2717197"/>
                    </a:lnTo>
                    <a:lnTo>
                      <a:pt x="2717199" y="2717197"/>
                    </a:lnTo>
                    <a:lnTo>
                      <a:pt x="2717199" y="1716373"/>
                    </a:lnTo>
                    <a:close/>
                    <a:moveTo>
                      <a:pt x="1716374" y="4433570"/>
                    </a:moveTo>
                    <a:lnTo>
                      <a:pt x="1716374" y="2717197"/>
                    </a:lnTo>
                    <a:lnTo>
                      <a:pt x="2717198" y="2717197"/>
                    </a:lnTo>
                    <a:lnTo>
                      <a:pt x="2717198" y="4433570"/>
                    </a:lnTo>
                    <a:close/>
                    <a:moveTo>
                      <a:pt x="0" y="2717197"/>
                    </a:moveTo>
                    <a:lnTo>
                      <a:pt x="0" y="1716373"/>
                    </a:lnTo>
                    <a:lnTo>
                      <a:pt x="1716373" y="1716373"/>
                    </a:lnTo>
                    <a:lnTo>
                      <a:pt x="1716373" y="27171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3764460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Instruction Set</a:t>
            </a:r>
            <a:endParaRPr lang="en-US" dirty="0"/>
          </a:p>
        </p:txBody>
      </p:sp>
      <p:graphicFrame>
        <p:nvGraphicFramePr>
          <p:cNvPr id="7" name="Content Placeholder 3">
            <a:extLst>
              <a:ext uri="{FF2B5EF4-FFF2-40B4-BE49-F238E27FC236}">
                <a16:creationId xmlns:a16="http://schemas.microsoft.com/office/drawing/2014/main" id="{51F53883-AA38-44C9-9BF9-8724637743D1}"/>
              </a:ext>
            </a:extLst>
          </p:cNvPr>
          <p:cNvGraphicFramePr>
            <a:graphicFrameLocks noGrp="1"/>
          </p:cNvGraphicFramePr>
          <p:nvPr>
            <p:ph idx="1"/>
          </p:nvPr>
        </p:nvGraphicFramePr>
        <p:xfrm>
          <a:off x="1304845" y="1369331"/>
          <a:ext cx="9666416" cy="4408259"/>
        </p:xfrm>
        <a:graphic>
          <a:graphicData uri="http://schemas.openxmlformats.org/drawingml/2006/table">
            <a:tbl>
              <a:tblPr firstRow="1" bandRow="1">
                <a:tableStyleId>{5C22544A-7EE6-4342-B048-85BDC9FD1C3A}</a:tableStyleId>
              </a:tblPr>
              <a:tblGrid>
                <a:gridCol w="3044361">
                  <a:extLst>
                    <a:ext uri="{9D8B030D-6E8A-4147-A177-3AD203B41FA5}">
                      <a16:colId xmlns:a16="http://schemas.microsoft.com/office/drawing/2014/main" val="20000"/>
                    </a:ext>
                  </a:extLst>
                </a:gridCol>
                <a:gridCol w="6622055">
                  <a:extLst>
                    <a:ext uri="{9D8B030D-6E8A-4147-A177-3AD203B41FA5}">
                      <a16:colId xmlns:a16="http://schemas.microsoft.com/office/drawing/2014/main" val="20001"/>
                    </a:ext>
                  </a:extLst>
                </a:gridCol>
              </a:tblGrid>
              <a:tr h="286087">
                <a:tc>
                  <a:txBody>
                    <a:bodyPr/>
                    <a:lstStyle/>
                    <a:p>
                      <a:pPr marL="0" marR="0">
                        <a:spcBef>
                          <a:spcPts val="0"/>
                        </a:spcBef>
                        <a:spcAft>
                          <a:spcPts val="600"/>
                        </a:spcAft>
                      </a:pPr>
                      <a:r>
                        <a:rPr lang="en-US" sz="1400" dirty="0">
                          <a:effectLst/>
                          <a:latin typeface="+mn-lt"/>
                          <a:cs typeface="Arial" panose="020B0604020202020204" pitchFamily="34" charset="0"/>
                        </a:rPr>
                        <a:t>Instruction Type</a:t>
                      </a:r>
                      <a:endParaRPr lang="en-US" sz="1400" dirty="0">
                        <a:effectLst/>
                        <a:latin typeface="+mn-lt"/>
                        <a:ea typeface="Times New Roman"/>
                        <a:cs typeface="Arial" panose="020B0604020202020204" pitchFamily="34" charset="0"/>
                      </a:endParaRPr>
                    </a:p>
                  </a:txBody>
                  <a:tcPr marL="75541" marR="75541" marT="0" marB="0" anchor="ctr"/>
                </a:tc>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Instructions</a:t>
                      </a:r>
                    </a:p>
                  </a:txBody>
                  <a:tcPr marL="75541" marR="75541" marT="0" marB="0" anchor="ctr"/>
                </a:tc>
                <a:extLst>
                  <a:ext uri="{0D108BD9-81ED-4DB2-BD59-A6C34878D82A}">
                    <a16:rowId xmlns:a16="http://schemas.microsoft.com/office/drawing/2014/main" val="10000"/>
                  </a:ext>
                </a:extLst>
              </a:tr>
              <a:tr h="286087">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Move</a:t>
                      </a:r>
                    </a:p>
                  </a:txBody>
                  <a:tcPr marL="75541" marR="75541" marT="0" marB="0" anchor="ctr"/>
                </a:tc>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MOV, MOVS, MRS, MSR</a:t>
                      </a:r>
                    </a:p>
                  </a:txBody>
                  <a:tcPr marL="75541" marR="75541" marT="0" marB="0" anchor="ctr"/>
                </a:tc>
                <a:extLst>
                  <a:ext uri="{0D108BD9-81ED-4DB2-BD59-A6C34878D82A}">
                    <a16:rowId xmlns:a16="http://schemas.microsoft.com/office/drawing/2014/main" val="10001"/>
                  </a:ext>
                </a:extLst>
              </a:tr>
              <a:tr h="403041">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Load/Store</a:t>
                      </a:r>
                    </a:p>
                  </a:txBody>
                  <a:tcPr marL="75541" marR="75541" marT="0" marB="0" anchor="ctr"/>
                </a:tc>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LDR, LDRH, LDRB, LDRSH,</a:t>
                      </a:r>
                      <a:r>
                        <a:rPr lang="en-US" sz="1400" baseline="0" dirty="0">
                          <a:effectLst/>
                          <a:latin typeface="+mn-lt"/>
                          <a:ea typeface="Times New Roman"/>
                          <a:cs typeface="Arial" panose="020B0604020202020204" pitchFamily="34" charset="0"/>
                        </a:rPr>
                        <a:t> LDRSB, LDM, LDMIA, STR, STRH, STRB, STMIA</a:t>
                      </a:r>
                      <a:endParaRPr lang="en-US" sz="1400" dirty="0">
                        <a:effectLst/>
                        <a:latin typeface="+mn-lt"/>
                        <a:ea typeface="Times New Roman"/>
                        <a:cs typeface="Arial" panose="020B0604020202020204" pitchFamily="34" charset="0"/>
                      </a:endParaRPr>
                    </a:p>
                  </a:txBody>
                  <a:tcPr marL="75541" marR="75541" marT="0" marB="0" anchor="ctr"/>
                </a:tc>
                <a:extLst>
                  <a:ext uri="{0D108BD9-81ED-4DB2-BD59-A6C34878D82A}">
                    <a16:rowId xmlns:a16="http://schemas.microsoft.com/office/drawing/2014/main" val="10002"/>
                  </a:ext>
                </a:extLst>
              </a:tr>
              <a:tr h="286087">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Stack</a:t>
                      </a:r>
                    </a:p>
                  </a:txBody>
                  <a:tcPr marL="75541" marR="75541" marT="0" marB="0" anchor="ctr"/>
                </a:tc>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PUSH, POP</a:t>
                      </a:r>
                    </a:p>
                  </a:txBody>
                  <a:tcPr marL="75541" marR="75541" marT="0" marB="0" anchor="ctr"/>
                </a:tc>
                <a:extLst>
                  <a:ext uri="{0D108BD9-81ED-4DB2-BD59-A6C34878D82A}">
                    <a16:rowId xmlns:a16="http://schemas.microsoft.com/office/drawing/2014/main" val="10003"/>
                  </a:ext>
                </a:extLst>
              </a:tr>
              <a:tr h="286087">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Add, Subtract, Multiply</a:t>
                      </a:r>
                    </a:p>
                  </a:txBody>
                  <a:tcPr marL="75541" marR="75541" marT="0" marB="0" anchor="ctr"/>
                </a:tc>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ADDS, ADCS, ADR, SUBS,</a:t>
                      </a:r>
                      <a:r>
                        <a:rPr lang="en-US" sz="1400" baseline="0" dirty="0">
                          <a:effectLst/>
                          <a:latin typeface="+mn-lt"/>
                          <a:ea typeface="Times New Roman"/>
                          <a:cs typeface="Arial" panose="020B0604020202020204" pitchFamily="34" charset="0"/>
                        </a:rPr>
                        <a:t> SBCS, RSBS, MULS</a:t>
                      </a:r>
                      <a:endParaRPr lang="en-US" sz="1400" dirty="0">
                        <a:effectLst/>
                        <a:latin typeface="+mn-lt"/>
                        <a:ea typeface="Times New Roman"/>
                        <a:cs typeface="Arial" panose="020B0604020202020204" pitchFamily="34" charset="0"/>
                      </a:endParaRPr>
                    </a:p>
                  </a:txBody>
                  <a:tcPr marL="75541" marR="75541" marT="0" marB="0" anchor="ctr"/>
                </a:tc>
                <a:extLst>
                  <a:ext uri="{0D108BD9-81ED-4DB2-BD59-A6C34878D82A}">
                    <a16:rowId xmlns:a16="http://schemas.microsoft.com/office/drawing/2014/main" val="10004"/>
                  </a:ext>
                </a:extLst>
              </a:tr>
              <a:tr h="286087">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Compare</a:t>
                      </a:r>
                    </a:p>
                  </a:txBody>
                  <a:tcPr marL="75541" marR="75541" marT="0" marB="0" anchor="ctr"/>
                </a:tc>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CMP, CMN</a:t>
                      </a:r>
                    </a:p>
                  </a:txBody>
                  <a:tcPr marL="75541" marR="75541" marT="0" marB="0" anchor="ctr"/>
                </a:tc>
                <a:extLst>
                  <a:ext uri="{0D108BD9-81ED-4DB2-BD59-A6C34878D82A}">
                    <a16:rowId xmlns:a16="http://schemas.microsoft.com/office/drawing/2014/main" val="10005"/>
                  </a:ext>
                </a:extLst>
              </a:tr>
              <a:tr h="286087">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Logical</a:t>
                      </a:r>
                    </a:p>
                  </a:txBody>
                  <a:tcPr marL="75541" marR="75541" marT="0" marB="0" anchor="ctr"/>
                </a:tc>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ANDS,</a:t>
                      </a:r>
                      <a:r>
                        <a:rPr lang="en-US" sz="1400" baseline="0" dirty="0">
                          <a:effectLst/>
                          <a:latin typeface="+mn-lt"/>
                          <a:ea typeface="Times New Roman"/>
                          <a:cs typeface="Arial" panose="020B0604020202020204" pitchFamily="34" charset="0"/>
                        </a:rPr>
                        <a:t> ORRS, EORS, MVNS, BICS, TST</a:t>
                      </a:r>
                      <a:endParaRPr lang="en-US" sz="1400" dirty="0">
                        <a:effectLst/>
                        <a:latin typeface="+mn-lt"/>
                        <a:ea typeface="Times New Roman"/>
                        <a:cs typeface="Arial" panose="020B0604020202020204" pitchFamily="34" charset="0"/>
                      </a:endParaRPr>
                    </a:p>
                  </a:txBody>
                  <a:tcPr marL="75541" marR="75541" marT="0" marB="0" anchor="ctr"/>
                </a:tc>
                <a:extLst>
                  <a:ext uri="{0D108BD9-81ED-4DB2-BD59-A6C34878D82A}">
                    <a16:rowId xmlns:a16="http://schemas.microsoft.com/office/drawing/2014/main" val="10006"/>
                  </a:ext>
                </a:extLst>
              </a:tr>
              <a:tr h="286087">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Shift and Rotate</a:t>
                      </a:r>
                    </a:p>
                  </a:txBody>
                  <a:tcPr marL="75541" marR="75541" marT="0" marB="0" anchor="ctr"/>
                </a:tc>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ASRS,</a:t>
                      </a:r>
                      <a:r>
                        <a:rPr lang="en-US" sz="1400" baseline="0" dirty="0">
                          <a:effectLst/>
                          <a:latin typeface="+mn-lt"/>
                          <a:ea typeface="Times New Roman"/>
                          <a:cs typeface="Arial" panose="020B0604020202020204" pitchFamily="34" charset="0"/>
                        </a:rPr>
                        <a:t> LSRS, LSLS, RORS</a:t>
                      </a:r>
                      <a:endParaRPr lang="en-US" sz="1400" dirty="0">
                        <a:effectLst/>
                        <a:latin typeface="+mn-lt"/>
                        <a:ea typeface="Times New Roman"/>
                        <a:cs typeface="Arial" panose="020B0604020202020204" pitchFamily="34" charset="0"/>
                      </a:endParaRPr>
                    </a:p>
                  </a:txBody>
                  <a:tcPr marL="75541" marR="75541" marT="0" marB="0" anchor="ctr"/>
                </a:tc>
                <a:extLst>
                  <a:ext uri="{0D108BD9-81ED-4DB2-BD59-A6C34878D82A}">
                    <a16:rowId xmlns:a16="http://schemas.microsoft.com/office/drawing/2014/main" val="10007"/>
                  </a:ext>
                </a:extLst>
              </a:tr>
              <a:tr h="286087">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Reverse</a:t>
                      </a:r>
                    </a:p>
                  </a:txBody>
                  <a:tcPr marL="75541" marR="75541" marT="0" marB="0" anchor="ctr"/>
                </a:tc>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REV,</a:t>
                      </a:r>
                      <a:r>
                        <a:rPr lang="en-US" sz="1400" baseline="0" dirty="0">
                          <a:effectLst/>
                          <a:latin typeface="+mn-lt"/>
                          <a:ea typeface="Times New Roman"/>
                          <a:cs typeface="Arial" panose="020B0604020202020204" pitchFamily="34" charset="0"/>
                        </a:rPr>
                        <a:t> REV16, REVSH</a:t>
                      </a:r>
                      <a:endParaRPr lang="en-US" sz="1400" dirty="0">
                        <a:effectLst/>
                        <a:latin typeface="+mn-lt"/>
                        <a:ea typeface="Times New Roman"/>
                        <a:cs typeface="Arial" panose="020B0604020202020204" pitchFamily="34" charset="0"/>
                      </a:endParaRPr>
                    </a:p>
                  </a:txBody>
                  <a:tcPr marL="75541" marR="75541" marT="0" marB="0" anchor="ctr"/>
                </a:tc>
                <a:extLst>
                  <a:ext uri="{0D108BD9-81ED-4DB2-BD59-A6C34878D82A}">
                    <a16:rowId xmlns:a16="http://schemas.microsoft.com/office/drawing/2014/main" val="10008"/>
                  </a:ext>
                </a:extLst>
              </a:tr>
              <a:tr h="286087">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Extend</a:t>
                      </a:r>
                    </a:p>
                  </a:txBody>
                  <a:tcPr marL="75541" marR="75541" marT="0" marB="0" anchor="ctr"/>
                </a:tc>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SXTB, SXTH, UXTB,</a:t>
                      </a:r>
                      <a:r>
                        <a:rPr lang="en-US" sz="1400" baseline="0" dirty="0">
                          <a:effectLst/>
                          <a:latin typeface="+mn-lt"/>
                          <a:ea typeface="Times New Roman"/>
                          <a:cs typeface="Arial" panose="020B0604020202020204" pitchFamily="34" charset="0"/>
                        </a:rPr>
                        <a:t> UXTH</a:t>
                      </a:r>
                      <a:endParaRPr lang="en-US" sz="1400" dirty="0">
                        <a:effectLst/>
                        <a:latin typeface="+mn-lt"/>
                        <a:ea typeface="Times New Roman"/>
                        <a:cs typeface="Arial" panose="020B0604020202020204" pitchFamily="34" charset="0"/>
                      </a:endParaRPr>
                    </a:p>
                  </a:txBody>
                  <a:tcPr marL="75541" marR="75541" marT="0" marB="0" anchor="ctr"/>
                </a:tc>
                <a:extLst>
                  <a:ext uri="{0D108BD9-81ED-4DB2-BD59-A6C34878D82A}">
                    <a16:rowId xmlns:a16="http://schemas.microsoft.com/office/drawing/2014/main" val="10009"/>
                  </a:ext>
                </a:extLst>
              </a:tr>
              <a:tr h="286087">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Conditional Branch</a:t>
                      </a:r>
                    </a:p>
                  </a:txBody>
                  <a:tcPr marL="75541" marR="75541" marT="0" marB="0" anchor="ctr"/>
                </a:tc>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B, </a:t>
                      </a:r>
                      <a:r>
                        <a:rPr lang="en-US" sz="1400" baseline="0" dirty="0">
                          <a:effectLst/>
                          <a:latin typeface="+mn-lt"/>
                          <a:ea typeface="Times New Roman"/>
                          <a:cs typeface="Arial" panose="020B0604020202020204" pitchFamily="34" charset="0"/>
                        </a:rPr>
                        <a:t>B &lt;cond&gt;, BL, BX, BLX</a:t>
                      </a:r>
                      <a:endParaRPr lang="en-US" sz="1400" dirty="0">
                        <a:effectLst/>
                        <a:latin typeface="+mn-lt"/>
                        <a:ea typeface="Times New Roman"/>
                        <a:cs typeface="Arial" panose="020B0604020202020204" pitchFamily="34" charset="0"/>
                      </a:endParaRPr>
                    </a:p>
                  </a:txBody>
                  <a:tcPr marL="75541" marR="75541" marT="0" marB="0" anchor="ctr"/>
                </a:tc>
                <a:extLst>
                  <a:ext uri="{0D108BD9-81ED-4DB2-BD59-A6C34878D82A}">
                    <a16:rowId xmlns:a16="http://schemas.microsoft.com/office/drawing/2014/main" val="10010"/>
                  </a:ext>
                </a:extLst>
              </a:tr>
              <a:tr h="286087">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Memory</a:t>
                      </a:r>
                      <a:r>
                        <a:rPr lang="en-US" sz="1400" baseline="0" dirty="0">
                          <a:effectLst/>
                          <a:latin typeface="+mn-lt"/>
                          <a:ea typeface="Times New Roman"/>
                          <a:cs typeface="Arial" panose="020B0604020202020204" pitchFamily="34" charset="0"/>
                        </a:rPr>
                        <a:t> Barrier</a:t>
                      </a:r>
                      <a:endParaRPr lang="en-US" sz="1400" dirty="0">
                        <a:effectLst/>
                        <a:latin typeface="+mn-lt"/>
                        <a:ea typeface="Times New Roman"/>
                        <a:cs typeface="Arial" panose="020B0604020202020204" pitchFamily="34" charset="0"/>
                      </a:endParaRPr>
                    </a:p>
                  </a:txBody>
                  <a:tcPr marL="75541" marR="75541" marT="0" marB="0" anchor="ctr"/>
                </a:tc>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DMB,</a:t>
                      </a:r>
                      <a:r>
                        <a:rPr lang="en-US" sz="1400" baseline="0" dirty="0">
                          <a:effectLst/>
                          <a:latin typeface="+mn-lt"/>
                          <a:ea typeface="Times New Roman"/>
                          <a:cs typeface="Arial" panose="020B0604020202020204" pitchFamily="34" charset="0"/>
                        </a:rPr>
                        <a:t> DSB, ISB</a:t>
                      </a:r>
                      <a:endParaRPr lang="en-US" sz="1400" dirty="0">
                        <a:effectLst/>
                        <a:latin typeface="+mn-lt"/>
                        <a:ea typeface="Times New Roman"/>
                        <a:cs typeface="Arial" panose="020B0604020202020204" pitchFamily="34" charset="0"/>
                      </a:endParaRPr>
                    </a:p>
                  </a:txBody>
                  <a:tcPr marL="75541" marR="75541" marT="0" marB="0" anchor="ctr"/>
                </a:tc>
                <a:extLst>
                  <a:ext uri="{0D108BD9-81ED-4DB2-BD59-A6C34878D82A}">
                    <a16:rowId xmlns:a16="http://schemas.microsoft.com/office/drawing/2014/main" val="10011"/>
                  </a:ext>
                </a:extLst>
              </a:tr>
              <a:tr h="286087">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Exception</a:t>
                      </a:r>
                    </a:p>
                  </a:txBody>
                  <a:tcPr marL="75541" marR="75541" marT="0" marB="0" anchor="ctr"/>
                </a:tc>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SVC, CPS</a:t>
                      </a:r>
                    </a:p>
                  </a:txBody>
                  <a:tcPr marL="75541" marR="75541" marT="0" marB="0" anchor="ctr"/>
                </a:tc>
                <a:extLst>
                  <a:ext uri="{0D108BD9-81ED-4DB2-BD59-A6C34878D82A}">
                    <a16:rowId xmlns:a16="http://schemas.microsoft.com/office/drawing/2014/main" val="10012"/>
                  </a:ext>
                </a:extLst>
              </a:tr>
              <a:tr h="286087">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Sleep Mode</a:t>
                      </a:r>
                    </a:p>
                  </a:txBody>
                  <a:tcPr marL="75541" marR="75541" marT="0" marB="0" anchor="ctr"/>
                </a:tc>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WFI, WFE, SEV</a:t>
                      </a:r>
                    </a:p>
                  </a:txBody>
                  <a:tcPr marL="75541" marR="75541" marT="0" marB="0" anchor="ctr"/>
                </a:tc>
                <a:extLst>
                  <a:ext uri="{0D108BD9-81ED-4DB2-BD59-A6C34878D82A}">
                    <a16:rowId xmlns:a16="http://schemas.microsoft.com/office/drawing/2014/main" val="10013"/>
                  </a:ext>
                </a:extLst>
              </a:tr>
              <a:tr h="286087">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Other</a:t>
                      </a:r>
                    </a:p>
                  </a:txBody>
                  <a:tcPr marL="75541" marR="75541" marT="0" marB="0" anchor="ctr"/>
                </a:tc>
                <a:tc>
                  <a:txBody>
                    <a:bodyPr/>
                    <a:lstStyle/>
                    <a:p>
                      <a:pPr marL="0" marR="0">
                        <a:spcBef>
                          <a:spcPts val="0"/>
                        </a:spcBef>
                        <a:spcAft>
                          <a:spcPts val="600"/>
                        </a:spcAft>
                      </a:pPr>
                      <a:r>
                        <a:rPr lang="en-US" sz="1400" dirty="0">
                          <a:effectLst/>
                          <a:latin typeface="+mn-lt"/>
                          <a:ea typeface="Times New Roman"/>
                          <a:cs typeface="Arial" panose="020B0604020202020204" pitchFamily="34" charset="0"/>
                        </a:rPr>
                        <a:t>NOP, BKPT, YIELD</a:t>
                      </a:r>
                    </a:p>
                  </a:txBody>
                  <a:tcPr marL="75541" marR="75541" marT="0" marB="0" anchor="ct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759357127"/>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2ECA17C3-4A9A-49E0-93D7-9F332099AAE2}" vid="{BAA1BFBD-571E-49D2-BF76-ED9C8BAE21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B61D4E06-5D3F-4994-A4A7-4BA626FA722D}">
  <ds:schemaRefs>
    <ds:schemaRef ds:uri="c0950e01-db07-4e41-9c32-b7a8e9fccc9b"/>
    <ds:schemaRef ds:uri="http://schemas.microsoft.com/office/2006/documentManagement/types"/>
    <ds:schemaRef ds:uri="http://schemas.microsoft.com/office/2006/metadata/properties"/>
    <ds:schemaRef ds:uri="f2ad5090-61a8-4b8c-ab70-68f4ff4d1933"/>
    <ds:schemaRef ds:uri="http://purl.org/dc/elements/1.1/"/>
    <ds:schemaRef ds:uri="http://schemas.microsoft.com/sharepoint/v3/fields"/>
    <ds:schemaRef ds:uri="http://schemas.openxmlformats.org/package/2006/metadata/core-properties"/>
    <ds:schemaRef ds:uri="http://www.w3.org/XML/1998/namespace"/>
    <ds:schemaRef ds:uri="http://purl.org/dc/terms/"/>
    <ds:schemaRef ds:uri="http://schemas.microsoft.com/office/infopath/2007/PartnerControls"/>
    <ds:schemaRef ds:uri="http://schemas.microsoft.com/sharepoint/v3"/>
    <ds:schemaRef ds:uri="http://purl.org/dc/dcmitype/"/>
  </ds:schemaRefs>
</ds:datastoreItem>
</file>

<file path=customXml/itemProps5.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Arm_PPT_Template_2021</Template>
  <TotalTime>87</TotalTime>
  <Words>8242</Words>
  <Application>Microsoft Office PowerPoint</Application>
  <PresentationFormat>Widescreen</PresentationFormat>
  <Paragraphs>1134</Paragraphs>
  <Slides>46</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Times New Roman</vt:lpstr>
      <vt:lpstr>Wingdings</vt:lpstr>
      <vt:lpstr>Arm_PPT_Public</vt:lpstr>
      <vt:lpstr>The Arm Cortex-M0  Processor Architecture: Part 2</vt:lpstr>
      <vt:lpstr>Learning Objectives</vt:lpstr>
      <vt:lpstr>Module Syllabus</vt:lpstr>
      <vt:lpstr>Building a System on a Chip</vt:lpstr>
      <vt:lpstr>Thumb Instruction Set</vt:lpstr>
      <vt:lpstr>Thumb-2 Instruction Set</vt:lpstr>
      <vt:lpstr>Cortex-M0 Instruction Set</vt:lpstr>
      <vt:lpstr>Cortex-M0: Generic Format of Instructions</vt:lpstr>
      <vt:lpstr>Cortex-M0 Instruction Set</vt:lpstr>
      <vt:lpstr>Cortex-M0 Instruction Set</vt:lpstr>
      <vt:lpstr>Register Access: The Move Instruction</vt:lpstr>
      <vt:lpstr>Memory Access: The LOAD Instruction</vt:lpstr>
      <vt:lpstr>Memory Access: LOAD</vt:lpstr>
      <vt:lpstr>Memory Access: LOAD</vt:lpstr>
      <vt:lpstr>Memory Access: The STORE Instruction</vt:lpstr>
      <vt:lpstr>Memory Access: STORE</vt:lpstr>
      <vt:lpstr>Multiple Data Access</vt:lpstr>
      <vt:lpstr>Stack Access: PUSH and POP</vt:lpstr>
      <vt:lpstr>Arithmetic ADD</vt:lpstr>
      <vt:lpstr>Arithmetic SUB, MUL</vt:lpstr>
      <vt:lpstr>Arithmetic CMP</vt:lpstr>
      <vt:lpstr>Logic Operation</vt:lpstr>
      <vt:lpstr>Arithmetic Shift Operation</vt:lpstr>
      <vt:lpstr>Logical Shift Operation</vt:lpstr>
      <vt:lpstr>Rotate Operation</vt:lpstr>
      <vt:lpstr>Reverse Ordering Operation</vt:lpstr>
      <vt:lpstr>Extend Operation</vt:lpstr>
      <vt:lpstr>Program Flow Control</vt:lpstr>
      <vt:lpstr>Suffixes for Conditional Branch (B &lt;cond&gt;)</vt:lpstr>
      <vt:lpstr>Conditional Branch Example</vt:lpstr>
      <vt:lpstr>Memory Barrier Instructions</vt:lpstr>
      <vt:lpstr>Exception-Related Instructions</vt:lpstr>
      <vt:lpstr>Other Instructions</vt:lpstr>
      <vt:lpstr>Sleep Mode Related Instructions</vt:lpstr>
      <vt:lpstr>Low-Power Requirements</vt:lpstr>
      <vt:lpstr>Cortex-M0 Low Power Features</vt:lpstr>
      <vt:lpstr>Cortex-M0 Sleep Mode</vt:lpstr>
      <vt:lpstr>Sleep-on-Exit Feature</vt:lpstr>
      <vt:lpstr>How to Enable Sleep Features </vt:lpstr>
      <vt:lpstr>Processor Wakeup Conditions</vt:lpstr>
      <vt:lpstr>Wakeup Interrupt Controller</vt:lpstr>
      <vt:lpstr>Wakeup Interrupt Controller</vt:lpstr>
      <vt:lpstr>Enter and Exit Deep Sleep Mode</vt:lpstr>
      <vt:lpstr>Developing Low-Power Applications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Mikolaj Flis</dc:creator>
  <cp:keywords/>
  <dc:description/>
  <cp:lastModifiedBy>Oyinkuro Benafa</cp:lastModifiedBy>
  <cp:revision>4</cp:revision>
  <dcterms:created xsi:type="dcterms:W3CDTF">2021-08-18T08:43:06Z</dcterms:created>
  <dcterms:modified xsi:type="dcterms:W3CDTF">2021-09-29T12:44:57Z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